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81" r:id="rId23"/>
    <p:sldId id="282" r:id="rId24"/>
    <p:sldId id="284" r:id="rId25"/>
    <p:sldId id="286" r:id="rId26"/>
    <p:sldId id="287" r:id="rId27"/>
    <p:sldId id="289" r:id="rId28"/>
    <p:sldId id="290" r:id="rId29"/>
    <p:sldId id="291" r:id="rId30"/>
    <p:sldId id="292" r:id="rId31"/>
    <p:sldId id="293" r:id="rId32"/>
    <p:sldId id="294" r:id="rId33"/>
    <p:sldId id="295" r:id="rId34"/>
    <p:sldId id="296" r:id="rId35"/>
    <p:sldId id="297" r:id="rId36"/>
    <p:sldId id="298" r:id="rId37"/>
    <p:sldId id="299" r:id="rId38"/>
    <p:sldId id="302" r:id="rId39"/>
    <p:sldId id="304" r:id="rId40"/>
    <p:sldId id="305" r:id="rId41"/>
    <p:sldId id="306" r:id="rId42"/>
    <p:sldId id="307" r:id="rId43"/>
    <p:sldId id="309" r:id="rId44"/>
    <p:sldId id="311" r:id="rId45"/>
    <p:sldId id="312" r:id="rId46"/>
    <p:sldId id="313" r:id="rId47"/>
  </p:sldIdLst>
  <p:sldSz cx="12192000" cy="6858000"/>
  <p:notesSz cx="12192000" cy="6858000"/>
  <p:embeddedFontLst>
    <p:embeddedFont>
      <p:font typeface="Calibri" pitchFamily="34" charset="0"/>
      <p:regular r:id="rId49"/>
      <p:bold r:id="rId50"/>
      <p:italic r:id="rId51"/>
      <p:boldItalic r:id="rId52"/>
    </p:embeddedFont>
    <p:embeddedFont>
      <p:font typeface="Roboto"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lhySVN80MaqLovGdQETZGqbW8F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11" y="-67"/>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3837ff4b35_0_10: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3837ff4b35_0_10: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33837ff4b35_0_10: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2d1d89a863_0_154: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32d1d89a863_0_154: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2d1d89a863_0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32d1d89a863_0_0: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2d1d89a863_0_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g32d1d89a863_0_4: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c6436fdf0_0_171: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32c6436fdf0_0_171: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2d1d89a863_0_123: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2d1d89a863_0_123: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32d1d89a863_0_123: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2d1d89a863_0_158: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32d1d89a863_0_158: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3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837ff4b35_0_0: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837ff4b35_0_0: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33837ff4b35_0_0: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3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3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3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3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3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3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2d1d89a863_0_164: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2d1d89a863_0_164: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g32d1d89a863_0_164: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4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4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4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4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851370c9e_0_0: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851370c9e_0_0: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3851370c9e_0_0: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4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4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4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5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3837ff4b35_0_21: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33837ff4b35_0_21: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g33837ff4b35_0_21: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3851370c9e_0_13: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3851370c9e_0_13: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33851370c9e_0_13: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5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p5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2d1d89a863_0_133: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32d1d89a863_0_133: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p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2c6436fdf0_0_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32c6436fdf0_0_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32c6436fdf0_0_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32c6436fdf0_0_4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32c6436fdf0_0_4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32c6436fdf0_0_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32c6436fdf0_0_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2c6436fdf0_0_46"/>
          <p:cNvSpPr txBox="1">
            <a:spLocks noGrp="1"/>
          </p:cNvSpPr>
          <p:nvPr>
            <p:ph type="title"/>
          </p:nvPr>
        </p:nvSpPr>
        <p:spPr>
          <a:xfrm>
            <a:off x="1966340" y="118363"/>
            <a:ext cx="8259300" cy="635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3700"/>
              <a:buNone/>
              <a:defRPr sz="4000" b="0" i="0">
                <a:solidFill>
                  <a:srgbClr val="50B4C7"/>
                </a:solidFill>
                <a:latin typeface="Calibri"/>
                <a:ea typeface="Calibri"/>
                <a:cs typeface="Calibri"/>
                <a:sym typeface="Calibri"/>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6" name="Google Shape;56;g32c6436fdf0_0_46"/>
          <p:cNvSpPr txBox="1">
            <a:spLocks noGrp="1"/>
          </p:cNvSpPr>
          <p:nvPr>
            <p:ph type="body" idx="1"/>
          </p:nvPr>
        </p:nvSpPr>
        <p:spPr>
          <a:xfrm>
            <a:off x="2614422" y="1777746"/>
            <a:ext cx="7754700" cy="28758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400"/>
              <a:buNone/>
              <a:defRPr sz="2250" b="1" i="0">
                <a:solidFill>
                  <a:schemeClr val="dk1"/>
                </a:solidFill>
                <a:latin typeface="Calibri"/>
                <a:ea typeface="Calibri"/>
                <a:cs typeface="Calibri"/>
                <a:sym typeface="Calibri"/>
              </a:defRPr>
            </a:lvl1pPr>
            <a:lvl2pPr marL="914400" lvl="1" indent="-228600" algn="l">
              <a:spcBef>
                <a:spcPts val="1600"/>
              </a:spcBef>
              <a:spcAft>
                <a:spcPts val="0"/>
              </a:spcAft>
              <a:buSzPts val="1900"/>
              <a:buNone/>
              <a:defRPr/>
            </a:lvl2pPr>
            <a:lvl3pPr marL="1371600" lvl="2" indent="-228600" algn="l">
              <a:spcBef>
                <a:spcPts val="1600"/>
              </a:spcBef>
              <a:spcAft>
                <a:spcPts val="0"/>
              </a:spcAft>
              <a:buSzPts val="1900"/>
              <a:buNone/>
              <a:defRPr/>
            </a:lvl3pPr>
            <a:lvl4pPr marL="1828800" lvl="3" indent="-228600" algn="l">
              <a:spcBef>
                <a:spcPts val="1600"/>
              </a:spcBef>
              <a:spcAft>
                <a:spcPts val="0"/>
              </a:spcAft>
              <a:buSzPts val="1900"/>
              <a:buNone/>
              <a:defRPr/>
            </a:lvl4pPr>
            <a:lvl5pPr marL="2286000" lvl="4" indent="-228600" algn="l">
              <a:spcBef>
                <a:spcPts val="1600"/>
              </a:spcBef>
              <a:spcAft>
                <a:spcPts val="0"/>
              </a:spcAft>
              <a:buSzPts val="1900"/>
              <a:buNone/>
              <a:defRPr/>
            </a:lvl5pPr>
            <a:lvl6pPr marL="2743200" lvl="5" indent="-228600" algn="l">
              <a:spcBef>
                <a:spcPts val="1600"/>
              </a:spcBef>
              <a:spcAft>
                <a:spcPts val="0"/>
              </a:spcAft>
              <a:buSzPts val="1900"/>
              <a:buNone/>
              <a:defRPr/>
            </a:lvl6pPr>
            <a:lvl7pPr marL="3200400" lvl="6" indent="-228600" algn="l">
              <a:spcBef>
                <a:spcPts val="1600"/>
              </a:spcBef>
              <a:spcAft>
                <a:spcPts val="0"/>
              </a:spcAft>
              <a:buSzPts val="1900"/>
              <a:buNone/>
              <a:defRPr/>
            </a:lvl7pPr>
            <a:lvl8pPr marL="3657600" lvl="7" indent="-228600" algn="l">
              <a:spcBef>
                <a:spcPts val="1600"/>
              </a:spcBef>
              <a:spcAft>
                <a:spcPts val="0"/>
              </a:spcAft>
              <a:buSzPts val="1900"/>
              <a:buNone/>
              <a:defRPr/>
            </a:lvl8pPr>
            <a:lvl9pPr marL="4114800" lvl="8" indent="-228600" algn="l">
              <a:spcBef>
                <a:spcPts val="1600"/>
              </a:spcBef>
              <a:spcAft>
                <a:spcPts val="1600"/>
              </a:spcAft>
              <a:buSzPts val="1900"/>
              <a:buNone/>
              <a:defRPr/>
            </a:lvl9pPr>
          </a:lstStyle>
          <a:p>
            <a:endParaRPr/>
          </a:p>
        </p:txBody>
      </p:sp>
      <p:sp>
        <p:nvSpPr>
          <p:cNvPr id="57" name="Google Shape;57;g32c6436fdf0_0_4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g32c6436fdf0_0_4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g32c6436fdf0_0_46"/>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0"/>
        <p:cNvGrpSpPr/>
        <p:nvPr/>
      </p:nvGrpSpPr>
      <p:grpSpPr>
        <a:xfrm>
          <a:off x="0" y="0"/>
          <a:ext cx="0" cy="0"/>
          <a:chOff x="0" y="0"/>
          <a:chExt cx="0" cy="0"/>
        </a:xfrm>
      </p:grpSpPr>
      <p:sp>
        <p:nvSpPr>
          <p:cNvPr id="61" name="Google Shape;61;g32c6436fdf0_0_52"/>
          <p:cNvSpPr txBox="1">
            <a:spLocks noGrp="1"/>
          </p:cNvSpPr>
          <p:nvPr>
            <p:ph type="title"/>
          </p:nvPr>
        </p:nvSpPr>
        <p:spPr>
          <a:xfrm>
            <a:off x="1966340" y="118363"/>
            <a:ext cx="8259300" cy="635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3700"/>
              <a:buNone/>
              <a:defRPr sz="4000" b="0" i="0">
                <a:solidFill>
                  <a:srgbClr val="50B4C7"/>
                </a:solidFill>
                <a:latin typeface="Calibri"/>
                <a:ea typeface="Calibri"/>
                <a:cs typeface="Calibri"/>
                <a:sym typeface="Calibri"/>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2" name="Google Shape;62;g32c6436fdf0_0_5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g32c6436fdf0_0_5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g32c6436fdf0_0_52"/>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5"/>
        <p:cNvGrpSpPr/>
        <p:nvPr/>
      </p:nvGrpSpPr>
      <p:grpSpPr>
        <a:xfrm>
          <a:off x="0" y="0"/>
          <a:ext cx="0" cy="0"/>
          <a:chOff x="0" y="0"/>
          <a:chExt cx="0" cy="0"/>
        </a:xfrm>
      </p:grpSpPr>
      <p:sp>
        <p:nvSpPr>
          <p:cNvPr id="66" name="Google Shape;66;g32c6436fdf0_0_57"/>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g32c6436fdf0_0_57"/>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g32c6436fdf0_0_57"/>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32c6436fdf0_0_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32c6436fdf0_0_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32c6436fdf0_0_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2c6436fdf0_0_1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32c6436fdf0_0_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32c6436fdf0_0_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32c6436fdf0_0_1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32c6436fdf0_0_1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32c6436fdf0_0_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32c6436fdf0_0_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32c6436fdf0_0_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32c6436fdf0_0_2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32c6436fdf0_0_2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32c6436fdf0_0_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32c6436fdf0_0_2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32c6436fdf0_0_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32c6436fdf0_0_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32c6436fdf0_0_3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32c6436fdf0_0_3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32c6436fdf0_0_3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32c6436fdf0_0_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32c6436fdf0_0_3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32c6436fdf0_0_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2c6436fdf0_0_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32c6436fdf0_0_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32c6436fdf0_0_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eronique.simonet@inspe-paris.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youtube.com/watch?v=NS3Xf6EFhW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reseau-canope.fr/bsd/sequence.aspx?bloc=9844"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https://www.reseau-canope.fr/BSD/sequence.aspx?bloc=88616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hyperlink" Target="https://eduscol.education.fr/document/14194/download"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app.classroomscreen.com/wv1/1436c806-85e2-45d9-8946-049080cc8a4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72"/>
        <p:cNvGrpSpPr/>
        <p:nvPr/>
      </p:nvGrpSpPr>
      <p:grpSpPr>
        <a:xfrm>
          <a:off x="0" y="0"/>
          <a:ext cx="0" cy="0"/>
          <a:chOff x="0" y="0"/>
          <a:chExt cx="0" cy="0"/>
        </a:xfrm>
      </p:grpSpPr>
      <p:sp>
        <p:nvSpPr>
          <p:cNvPr id="73" name="Google Shape;73;p1"/>
          <p:cNvSpPr txBox="1">
            <a:spLocks noGrp="1"/>
          </p:cNvSpPr>
          <p:nvPr>
            <p:ph type="title"/>
          </p:nvPr>
        </p:nvSpPr>
        <p:spPr>
          <a:xfrm>
            <a:off x="682257" y="1580200"/>
            <a:ext cx="10542300" cy="13668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8800">
                <a:solidFill>
                  <a:srgbClr val="FFFFFF"/>
                </a:solidFill>
              </a:rPr>
              <a:t>Être enfant,</a:t>
            </a:r>
            <a:endParaRPr sz="8800"/>
          </a:p>
        </p:txBody>
      </p:sp>
      <p:sp>
        <p:nvSpPr>
          <p:cNvPr id="74" name="Google Shape;74;p1"/>
          <p:cNvSpPr txBox="1"/>
          <p:nvPr/>
        </p:nvSpPr>
        <p:spPr>
          <a:xfrm>
            <a:off x="4743976" y="3200475"/>
            <a:ext cx="6679500" cy="13668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8800" b="0" i="0" u="none" strike="noStrike" cap="none">
                <a:solidFill>
                  <a:srgbClr val="FFFFFF"/>
                </a:solidFill>
                <a:latin typeface="Calibri"/>
                <a:ea typeface="Calibri"/>
                <a:cs typeface="Calibri"/>
                <a:sym typeface="Calibri"/>
              </a:rPr>
              <a:t>devenir élève</a:t>
            </a:r>
            <a:endParaRPr sz="8800" b="0" i="0" u="none" strike="noStrike" cap="none">
              <a:solidFill>
                <a:schemeClr val="dk1"/>
              </a:solidFill>
              <a:latin typeface="Calibri"/>
              <a:ea typeface="Calibri"/>
              <a:cs typeface="Calibri"/>
              <a:sym typeface="Calibri"/>
            </a:endParaRPr>
          </a:p>
        </p:txBody>
      </p:sp>
      <p:sp>
        <p:nvSpPr>
          <p:cNvPr id="75" name="Google Shape;75;p1"/>
          <p:cNvSpPr txBox="1"/>
          <p:nvPr/>
        </p:nvSpPr>
        <p:spPr>
          <a:xfrm>
            <a:off x="6946077" y="5584025"/>
            <a:ext cx="4470900" cy="997200"/>
          </a:xfrm>
          <a:prstGeom prst="rect">
            <a:avLst/>
          </a:prstGeom>
          <a:noFill/>
          <a:ln>
            <a:noFill/>
          </a:ln>
        </p:spPr>
        <p:txBody>
          <a:bodyPr spcFirstLastPara="1" wrap="square" lIns="0" tIns="12050" rIns="0" bIns="0" anchor="t" anchorCtr="0">
            <a:spAutoFit/>
          </a:bodyPr>
          <a:lstStyle/>
          <a:p>
            <a:pPr marL="847725" marR="5080" lvl="0" indent="-835660" algn="r" rtl="0">
              <a:lnSpc>
                <a:spcPct val="100000"/>
              </a:lnSpc>
              <a:spcBef>
                <a:spcPts val="0"/>
              </a:spcBef>
              <a:spcAft>
                <a:spcPts val="0"/>
              </a:spcAft>
              <a:buNone/>
            </a:pPr>
            <a:r>
              <a:rPr lang="en-US" sz="1600" b="0" i="0" u="none" strike="noStrike" cap="none">
                <a:solidFill>
                  <a:srgbClr val="FFFFFF"/>
                </a:solidFill>
                <a:latin typeface="Calibri"/>
                <a:ea typeface="Calibri"/>
                <a:cs typeface="Calibri"/>
                <a:sym typeface="Calibri"/>
              </a:rPr>
              <a:t>FORMATION L3 - </a:t>
            </a:r>
            <a:r>
              <a:rPr lang="en-US" sz="1600" b="1" i="0" u="none" strike="noStrike" cap="none">
                <a:solidFill>
                  <a:srgbClr val="FFFFFF"/>
                </a:solidFill>
                <a:latin typeface="Calibri"/>
                <a:ea typeface="Calibri"/>
                <a:cs typeface="Calibri"/>
                <a:sym typeface="Calibri"/>
              </a:rPr>
              <a:t>L'enfant, l'élève, l'école  </a:t>
            </a:r>
            <a:endParaRPr sz="1600" b="1" i="0" u="none" strike="noStrike" cap="none">
              <a:solidFill>
                <a:srgbClr val="FFFFFF"/>
              </a:solidFill>
              <a:latin typeface="Calibri"/>
              <a:ea typeface="Calibri"/>
              <a:cs typeface="Calibri"/>
              <a:sym typeface="Calibri"/>
            </a:endParaRPr>
          </a:p>
          <a:p>
            <a:pPr marL="847725" marR="5080" lvl="0" indent="-835660" algn="r" rtl="0">
              <a:lnSpc>
                <a:spcPct val="100000"/>
              </a:lnSpc>
              <a:spcBef>
                <a:spcPts val="0"/>
              </a:spcBef>
              <a:spcAft>
                <a:spcPts val="0"/>
              </a:spcAft>
              <a:buNone/>
            </a:pPr>
            <a:r>
              <a:rPr lang="en-US" sz="1600" b="1"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veronique.simonet@inspe-paris.fr</a:t>
            </a:r>
            <a:r>
              <a:rPr lang="en-US" sz="1600" b="1">
                <a:solidFill>
                  <a:schemeClr val="lt1"/>
                </a:solidFill>
                <a:latin typeface="Calibri"/>
                <a:ea typeface="Calibri"/>
                <a:cs typeface="Calibri"/>
                <a:sym typeface="Calibri"/>
              </a:rPr>
              <a:t> </a:t>
            </a:r>
            <a:endParaRPr sz="1600" b="1">
              <a:solidFill>
                <a:schemeClr val="lt1"/>
              </a:solidFill>
              <a:latin typeface="Calibri"/>
              <a:ea typeface="Calibri"/>
              <a:cs typeface="Calibri"/>
              <a:sym typeface="Calibri"/>
            </a:endParaRPr>
          </a:p>
          <a:p>
            <a:pPr marL="847725" marR="5080" lvl="0" indent="-835660" algn="r" rtl="0">
              <a:lnSpc>
                <a:spcPct val="100000"/>
              </a:lnSpc>
              <a:spcBef>
                <a:spcPts val="0"/>
              </a:spcBef>
              <a:spcAft>
                <a:spcPts val="0"/>
              </a:spcAft>
              <a:buNone/>
            </a:pPr>
            <a:r>
              <a:rPr lang="en-US" sz="1600">
                <a:solidFill>
                  <a:srgbClr val="FFFFFF"/>
                </a:solidFill>
                <a:latin typeface="Calibri"/>
                <a:ea typeface="Calibri"/>
                <a:cs typeface="Calibri"/>
                <a:sym typeface="Calibri"/>
              </a:rPr>
              <a:t>Département </a:t>
            </a:r>
            <a:r>
              <a:rPr lang="en-US" sz="1600" b="0" i="0" u="none" strike="noStrike" cap="none">
                <a:solidFill>
                  <a:srgbClr val="FFFFFF"/>
                </a:solidFill>
                <a:latin typeface="Calibri"/>
                <a:ea typeface="Calibri"/>
                <a:cs typeface="Calibri"/>
                <a:sym typeface="Calibri"/>
              </a:rPr>
              <a:t>E</a:t>
            </a:r>
            <a:r>
              <a:rPr lang="en-US" sz="1600">
                <a:solidFill>
                  <a:srgbClr val="FFFFFF"/>
                </a:solidFill>
                <a:latin typeface="Calibri"/>
                <a:ea typeface="Calibri"/>
                <a:cs typeface="Calibri"/>
                <a:sym typeface="Calibri"/>
              </a:rPr>
              <a:t>cole</a:t>
            </a:r>
            <a:r>
              <a:rPr lang="en-US" sz="1600" b="0" i="0" u="none" strike="noStrike" cap="none">
                <a:solidFill>
                  <a:srgbClr val="FFFFFF"/>
                </a:solidFill>
                <a:latin typeface="Calibri"/>
                <a:ea typeface="Calibri"/>
                <a:cs typeface="Calibri"/>
                <a:sym typeface="Calibri"/>
              </a:rPr>
              <a:t> Inclusive  </a:t>
            </a:r>
            <a:br>
              <a:rPr lang="en-US" sz="1600" b="0" i="0" u="none" strike="noStrike" cap="none">
                <a:solidFill>
                  <a:srgbClr val="FFFFFF"/>
                </a:solidFill>
                <a:latin typeface="Calibri"/>
                <a:ea typeface="Calibri"/>
                <a:cs typeface="Calibri"/>
                <a:sym typeface="Calibri"/>
              </a:rPr>
            </a:br>
            <a:r>
              <a:rPr lang="en-US" sz="1600" b="0" i="0" u="none" strike="noStrike" cap="none">
                <a:solidFill>
                  <a:srgbClr val="FFFFFF"/>
                </a:solidFill>
                <a:latin typeface="Calibri"/>
                <a:ea typeface="Calibri"/>
                <a:cs typeface="Calibri"/>
                <a:sym typeface="Calibri"/>
              </a:rPr>
              <a:t>INSPE de Paris, 202</a:t>
            </a:r>
            <a:r>
              <a:rPr lang="en-US" sz="1600">
                <a:solidFill>
                  <a:srgbClr val="FFFFFF"/>
                </a:solidFill>
                <a:latin typeface="Calibri"/>
                <a:ea typeface="Calibri"/>
                <a:cs typeface="Calibri"/>
                <a:sym typeface="Calibri"/>
              </a:rPr>
              <a:t>4-2025</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b="1">
                <a:latin typeface="Calibri"/>
                <a:ea typeface="Calibri"/>
                <a:cs typeface="Calibri"/>
                <a:sym typeface="Calibri"/>
              </a:rPr>
              <a:t>Le  développement  psychomoteur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415600" y="593367"/>
            <a:ext cx="11360700" cy="887700"/>
          </a:xfrm>
          <a:prstGeom prst="rect">
            <a:avLst/>
          </a:prstGeom>
          <a:noFill/>
          <a:ln>
            <a:noFill/>
          </a:ln>
        </p:spPr>
        <p:txBody>
          <a:bodyPr spcFirstLastPara="1" wrap="square" lIns="0" tIns="208275" rIns="0" bIns="0" anchor="t" anchorCtr="0">
            <a:spAutoFit/>
          </a:bodyPr>
          <a:lstStyle/>
          <a:p>
            <a:pPr marL="12700" lvl="0" indent="0" algn="l" rtl="0">
              <a:lnSpc>
                <a:spcPct val="100000"/>
              </a:lnSpc>
              <a:spcBef>
                <a:spcPts val="0"/>
              </a:spcBef>
              <a:spcAft>
                <a:spcPts val="0"/>
              </a:spcAft>
              <a:buNone/>
            </a:pPr>
            <a:r>
              <a:rPr lang="en-US" sz="4400"/>
              <a:t>De l’organisme au corps</a:t>
            </a:r>
            <a:endParaRPr sz="4400"/>
          </a:p>
        </p:txBody>
      </p:sp>
      <p:sp>
        <p:nvSpPr>
          <p:cNvPr id="225" name="Google Shape;225;p14"/>
          <p:cNvSpPr txBox="1"/>
          <p:nvPr/>
        </p:nvSpPr>
        <p:spPr>
          <a:xfrm>
            <a:off x="415600" y="1800825"/>
            <a:ext cx="11563800" cy="4689900"/>
          </a:xfrm>
          <a:prstGeom prst="rect">
            <a:avLst/>
          </a:prstGeom>
          <a:noFill/>
          <a:ln>
            <a:noFill/>
          </a:ln>
        </p:spPr>
        <p:txBody>
          <a:bodyPr spcFirstLastPara="1" wrap="square" lIns="0" tIns="12050" rIns="0" bIns="0" anchor="t" anchorCtr="0">
            <a:spAutoFit/>
          </a:bodyPr>
          <a:lstStyle/>
          <a:p>
            <a:pPr marL="31750" lvl="0" indent="0" algn="l" rtl="0">
              <a:spcBef>
                <a:spcPts val="0"/>
              </a:spcBef>
              <a:spcAft>
                <a:spcPts val="0"/>
              </a:spcAft>
              <a:buClr>
                <a:schemeClr val="dk1"/>
              </a:buClr>
              <a:buFont typeface="Arial"/>
              <a:buNone/>
            </a:pPr>
            <a:r>
              <a:rPr lang="en-US" sz="1600">
                <a:solidFill>
                  <a:srgbClr val="252525"/>
                </a:solidFill>
                <a:latin typeface="Calibri"/>
                <a:ea typeface="Calibri"/>
                <a:cs typeface="Calibri"/>
                <a:sym typeface="Calibri"/>
              </a:rPr>
              <a:t>Le développement neuromoteur suit des lois universelles selon un rythme individuel.</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endParaRPr sz="1600">
              <a:solidFill>
                <a:srgbClr val="50B4C7"/>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La loi de développement céphalo-caudal</a:t>
            </a:r>
            <a:endParaRPr sz="1800" b="1">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rgbClr val="252525"/>
                </a:solidFill>
                <a:latin typeface="Calibri"/>
                <a:ea typeface="Calibri"/>
                <a:cs typeface="Calibri"/>
                <a:sym typeface="Calibri"/>
              </a:rPr>
              <a:t>La myélinisation (gaine qui permet à l’influx nerveux de circuler entre les neurones) des fibres nerveuses se fait dans le sens</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rgbClr val="252525"/>
                </a:solidFill>
                <a:latin typeface="Calibri"/>
                <a:ea typeface="Calibri"/>
                <a:cs typeface="Calibri"/>
                <a:sym typeface="Calibri"/>
              </a:rPr>
              <a:t>céphalo-caudal (du cerveau vers la colonne ou encore du haut vers le bas)</a:t>
            </a:r>
            <a:endParaRPr sz="1600">
              <a:solidFill>
                <a:schemeClr val="dk1"/>
              </a:solidFill>
              <a:latin typeface="Calibri"/>
              <a:ea typeface="Calibri"/>
              <a:cs typeface="Calibri"/>
              <a:sym typeface="Calibri"/>
            </a:endParaRPr>
          </a:p>
          <a:p>
            <a:pPr marL="12700" marR="240665" lvl="0" indent="0" algn="l" rtl="0">
              <a:lnSpc>
                <a:spcPct val="100000"/>
              </a:lnSpc>
              <a:spcBef>
                <a:spcPts val="0"/>
              </a:spcBef>
              <a:spcAft>
                <a:spcPts val="0"/>
              </a:spcAft>
              <a:buNone/>
            </a:pPr>
            <a:r>
              <a:rPr lang="en-US" sz="1600">
                <a:solidFill>
                  <a:srgbClr val="252525"/>
                </a:solidFill>
                <a:latin typeface="Calibri"/>
                <a:ea typeface="Calibri"/>
                <a:cs typeface="Calibri"/>
                <a:sym typeface="Calibri"/>
              </a:rPr>
              <a:t>--&gt; Contrôle oculaire, Contrôle du cou (lève la tête), Contrôle du dos (assis), Des membres inférieurs (debout puis marche puis sphincters)</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50">
              <a:solidFill>
                <a:schemeClr val="dk1"/>
              </a:solidFill>
              <a:latin typeface="Calibri"/>
              <a:ea typeface="Calibri"/>
              <a:cs typeface="Calibri"/>
              <a:sym typeface="Calibri"/>
            </a:endParaRPr>
          </a:p>
          <a:p>
            <a:pPr marL="56514" marR="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La loi de développement proximo-distal</a:t>
            </a:r>
            <a:endParaRPr sz="1800" b="1">
              <a:solidFill>
                <a:schemeClr val="dk1"/>
              </a:solidFill>
              <a:latin typeface="Calibri"/>
              <a:ea typeface="Calibri"/>
              <a:cs typeface="Calibri"/>
              <a:sym typeface="Calibri"/>
            </a:endParaRPr>
          </a:p>
          <a:p>
            <a:pPr marL="58419"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La myélinisation se fait de ce qui est proche vers ce qui est loin, des segments centraux aux segments périphériques</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--&gt; Contrôle du tronc puis de l’épaule, puis du coude puis du poignet puis des doigts</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50">
              <a:solidFill>
                <a:schemeClr val="dk1"/>
              </a:solidFill>
              <a:latin typeface="Calibri"/>
              <a:ea typeface="Calibri"/>
              <a:cs typeface="Calibri"/>
              <a:sym typeface="Calibri"/>
            </a:endParaRPr>
          </a:p>
          <a:p>
            <a:pPr marL="56514" marR="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Loi de variabilité</a:t>
            </a:r>
            <a:endParaRPr sz="1800" b="1">
              <a:solidFill>
                <a:schemeClr val="dk1"/>
              </a:solidFill>
              <a:latin typeface="Calibri"/>
              <a:ea typeface="Calibri"/>
              <a:cs typeface="Calibri"/>
              <a:sym typeface="Calibri"/>
            </a:endParaRPr>
          </a:p>
          <a:p>
            <a:pPr marL="58419" marR="714375"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Le développement moteur s’effectue selon une succession des étapes d’acquisition plutôt que l’âge de ces acquisitions.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La variabilité interindividuelle est extrêmement importante (plusieurs mois : la marche s’observe entre 10 et 16 mois).</a:t>
            </a:r>
            <a:endParaRPr sz="16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50">
              <a:solidFill>
                <a:schemeClr val="dk1"/>
              </a:solidFill>
              <a:latin typeface="Calibri"/>
              <a:ea typeface="Calibri"/>
              <a:cs typeface="Calibri"/>
              <a:sym typeface="Calibri"/>
            </a:endParaRPr>
          </a:p>
          <a:p>
            <a:pPr marL="12700" lvl="0" indent="0" algn="l" rtl="0">
              <a:lnSpc>
                <a:spcPct val="115000"/>
              </a:lnSpc>
              <a:spcBef>
                <a:spcPts val="0"/>
              </a:spcBef>
              <a:spcAft>
                <a:spcPts val="0"/>
              </a:spcAft>
              <a:buSzPts val="1100"/>
              <a:buNone/>
            </a:pPr>
            <a:r>
              <a:rPr lang="en-US" sz="1800" b="1">
                <a:solidFill>
                  <a:srgbClr val="252525"/>
                </a:solidFill>
                <a:latin typeface="Calibri"/>
                <a:ea typeface="Calibri"/>
                <a:cs typeface="Calibri"/>
                <a:sym typeface="Calibri"/>
              </a:rPr>
              <a:t>Le rythme des apprentissages doit tenir compte de ces lois incontournables.</a:t>
            </a:r>
            <a:endParaRPr sz="1800" b="1">
              <a:solidFill>
                <a:srgbClr val="252525"/>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800" b="1">
              <a:solidFill>
                <a:srgbClr val="252525"/>
              </a:solidFill>
              <a:latin typeface="Calibri"/>
              <a:ea typeface="Calibri"/>
              <a:cs typeface="Calibri"/>
              <a:sym typeface="Calibri"/>
            </a:endParaRPr>
          </a:p>
          <a:p>
            <a:pPr marL="12700" lvl="0" indent="0" algn="l" rtl="0">
              <a:lnSpc>
                <a:spcPct val="115000"/>
              </a:lnSpc>
              <a:spcBef>
                <a:spcPts val="0"/>
              </a:spcBef>
              <a:spcAft>
                <a:spcPts val="0"/>
              </a:spcAft>
              <a:buSzPts val="1100"/>
              <a:buNone/>
            </a:pPr>
            <a:r>
              <a:rPr lang="en-US" sz="1800" b="1">
                <a:solidFill>
                  <a:srgbClr val="252525"/>
                </a:solidFill>
                <a:latin typeface="Calibri"/>
                <a:ea typeface="Calibri"/>
                <a:cs typeface="Calibri"/>
                <a:sym typeface="Calibri"/>
              </a:rPr>
              <a:t>L’activité motrice est un instrument fondamental pour découvrir l’espace physique</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415600" y="593367"/>
            <a:ext cx="113607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De l’organisme au corps</a:t>
            </a:r>
            <a:endParaRPr sz="4400"/>
          </a:p>
        </p:txBody>
      </p:sp>
      <p:sp>
        <p:nvSpPr>
          <p:cNvPr id="231" name="Google Shape;231;p15"/>
          <p:cNvSpPr txBox="1"/>
          <p:nvPr/>
        </p:nvSpPr>
        <p:spPr>
          <a:xfrm>
            <a:off x="201325" y="2033150"/>
            <a:ext cx="11866200" cy="2567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a:solidFill>
                  <a:srgbClr val="A5A5A5"/>
                </a:solidFill>
                <a:latin typeface="Calibri"/>
                <a:ea typeface="Calibri"/>
                <a:cs typeface="Calibri"/>
                <a:sym typeface="Calibri"/>
              </a:rPr>
              <a:t>L’activité motrice est un instrument fondamental pour découvrir l’espace physique… </a:t>
            </a:r>
            <a:r>
              <a:rPr lang="en-US" sz="1600" b="1">
                <a:solidFill>
                  <a:srgbClr val="252525"/>
                </a:solidFill>
                <a:latin typeface="Calibri"/>
                <a:ea typeface="Calibri"/>
                <a:cs typeface="Calibri"/>
                <a:sym typeface="Calibri"/>
              </a:rPr>
              <a:t>MAIS PAS UNIQUEMENT :</a:t>
            </a:r>
            <a:endParaRPr sz="1600" b="1">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55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 La fonction motrice est la première des fonctions de relation. »</a:t>
            </a:r>
            <a:r>
              <a:rPr lang="en-US" sz="1600">
                <a:solidFill>
                  <a:srgbClr val="50B4C7"/>
                </a:solidFill>
                <a:latin typeface="Calibri"/>
                <a:ea typeface="Calibri"/>
                <a:cs typeface="Calibri"/>
                <a:sym typeface="Calibri"/>
              </a:rPr>
              <a:t> </a:t>
            </a:r>
            <a:r>
              <a:rPr lang="en-US" sz="1600">
                <a:solidFill>
                  <a:srgbClr val="252525"/>
                </a:solidFill>
                <a:latin typeface="Calibri"/>
                <a:ea typeface="Calibri"/>
                <a:cs typeface="Calibri"/>
                <a:sym typeface="Calibri"/>
              </a:rPr>
              <a:t>(Ajuriaguerra)</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Le corps est en lien direct avec celui d’autrui, que ce soit par l’action sur le milieu ou par la parole.</a:t>
            </a:r>
            <a:endParaRPr sz="16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800" b="1">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 Le développement du tonus et de la motricité est intimement confondu avec le développement émotionnel. » </a:t>
            </a:r>
            <a:r>
              <a:rPr lang="en-US" sz="1600">
                <a:solidFill>
                  <a:srgbClr val="252525"/>
                </a:solidFill>
                <a:latin typeface="Calibri"/>
                <a:ea typeface="Calibri"/>
                <a:cs typeface="Calibri"/>
                <a:sym typeface="Calibri"/>
              </a:rPr>
              <a:t>(Henri Wallon)  Les relations précoces parent-enfant fondent le dialogue tonique, </a:t>
            </a:r>
            <a:r>
              <a:rPr lang="en-US" sz="1600">
                <a:solidFill>
                  <a:srgbClr val="303030"/>
                </a:solidFill>
                <a:latin typeface="Calibri"/>
                <a:ea typeface="Calibri"/>
                <a:cs typeface="Calibri"/>
                <a:sym typeface="Calibri"/>
              </a:rPr>
              <a:t>le tonus correspondant à la fois à l’action sur autrui et à la  réception de l’action d’autrui. Le dialogue tonique précède le dialogue verbal : il est la base de tous les échanges verbaux. Il est le  support de la communication. Il véhicule l’expression des émotions.</a:t>
            </a:r>
            <a:endParaRPr sz="16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600">
                <a:solidFill>
                  <a:srgbClr val="303030"/>
                </a:solidFill>
                <a:latin typeface="Calibri"/>
                <a:ea typeface="Calibri"/>
                <a:cs typeface="Calibri"/>
                <a:sym typeface="Calibri"/>
              </a:rPr>
              <a:t>L'activité motrice sera fonction de la qualité des échanges émotionnels entre l'adulte. (Winnicott, Bion, Bowlby)</a:t>
            </a:r>
            <a:endParaRPr sz="1600">
              <a:solidFill>
                <a:schemeClr val="dk1"/>
              </a:solidFill>
              <a:latin typeface="Calibri"/>
              <a:ea typeface="Calibri"/>
              <a:cs typeface="Calibri"/>
              <a:sym typeface="Calibri"/>
            </a:endParaRPr>
          </a:p>
        </p:txBody>
      </p:sp>
      <p:sp>
        <p:nvSpPr>
          <p:cNvPr id="232" name="Google Shape;232;p15"/>
          <p:cNvSpPr txBox="1"/>
          <p:nvPr/>
        </p:nvSpPr>
        <p:spPr>
          <a:xfrm>
            <a:off x="2957125" y="5128250"/>
            <a:ext cx="9110400" cy="1143000"/>
          </a:xfrm>
          <a:prstGeom prst="rect">
            <a:avLst/>
          </a:prstGeom>
          <a:solidFill>
            <a:srgbClr val="B8E0E9"/>
          </a:solidFill>
          <a:ln>
            <a:noFill/>
          </a:ln>
        </p:spPr>
        <p:txBody>
          <a:bodyPr spcFirstLastPara="1" wrap="square" lIns="0" tIns="34275" rIns="0" bIns="0" anchor="t" anchorCtr="0">
            <a:spAutoFit/>
          </a:bodyPr>
          <a:lstStyle/>
          <a:p>
            <a:pPr marL="224790" marR="0" lvl="0" indent="0" algn="l" rtl="0">
              <a:lnSpc>
                <a:spcPct val="100000"/>
              </a:lnSpc>
              <a:spcBef>
                <a:spcPts val="0"/>
              </a:spcBef>
              <a:spcAft>
                <a:spcPts val="0"/>
              </a:spcAft>
              <a:buNone/>
            </a:pPr>
            <a:r>
              <a:rPr lang="en-US" sz="1800">
                <a:solidFill>
                  <a:srgbClr val="205E6B"/>
                </a:solidFill>
                <a:latin typeface="Calibri"/>
                <a:ea typeface="Calibri"/>
                <a:cs typeface="Calibri"/>
                <a:sym typeface="Calibri"/>
              </a:rPr>
              <a:t>Tonus (tension des muscles au repos issue d’une stimulation continue réflexe du nerf moteur )</a:t>
            </a:r>
            <a:endParaRPr sz="1800">
              <a:solidFill>
                <a:schemeClr val="dk1"/>
              </a:solidFill>
              <a:latin typeface="Calibri"/>
              <a:ea typeface="Calibri"/>
              <a:cs typeface="Calibri"/>
              <a:sym typeface="Calibri"/>
            </a:endParaRPr>
          </a:p>
          <a:p>
            <a:pPr marL="92075" marR="0" lvl="0" indent="0" algn="l" rtl="0">
              <a:lnSpc>
                <a:spcPct val="100000"/>
              </a:lnSpc>
              <a:spcBef>
                <a:spcPts val="0"/>
              </a:spcBef>
              <a:spcAft>
                <a:spcPts val="0"/>
              </a:spcAft>
              <a:buNone/>
            </a:pPr>
            <a:r>
              <a:rPr lang="en-US" sz="1800">
                <a:solidFill>
                  <a:srgbClr val="205E6B"/>
                </a:solidFill>
                <a:latin typeface="Calibri"/>
                <a:ea typeface="Calibri"/>
                <a:cs typeface="Calibri"/>
                <a:sym typeface="Calibri"/>
              </a:rPr>
              <a:t>+ Posture (capacité de fixer les articulations dans une position déterminée)</a:t>
            </a:r>
            <a:endParaRPr sz="1800">
              <a:solidFill>
                <a:schemeClr val="dk1"/>
              </a:solidFill>
              <a:latin typeface="Calibri"/>
              <a:ea typeface="Calibri"/>
              <a:cs typeface="Calibri"/>
              <a:sym typeface="Calibri"/>
            </a:endParaRPr>
          </a:p>
          <a:p>
            <a:pPr marL="92075" marR="0" lvl="0" indent="0" algn="l" rtl="0">
              <a:lnSpc>
                <a:spcPct val="100000"/>
              </a:lnSpc>
              <a:spcBef>
                <a:spcPts val="0"/>
              </a:spcBef>
              <a:spcAft>
                <a:spcPts val="0"/>
              </a:spcAft>
              <a:buNone/>
            </a:pPr>
            <a:r>
              <a:rPr lang="en-US" sz="1800">
                <a:solidFill>
                  <a:srgbClr val="205E6B"/>
                </a:solidFill>
                <a:latin typeface="Calibri"/>
                <a:ea typeface="Calibri"/>
                <a:cs typeface="Calibri"/>
                <a:sym typeface="Calibri"/>
              </a:rPr>
              <a:t>+ Motricité (oculomotricité, globale, fine)</a:t>
            </a:r>
            <a:endParaRPr sz="1800">
              <a:solidFill>
                <a:schemeClr val="dk1"/>
              </a:solidFill>
              <a:latin typeface="Calibri"/>
              <a:ea typeface="Calibri"/>
              <a:cs typeface="Calibri"/>
              <a:sym typeface="Calibri"/>
            </a:endParaRPr>
          </a:p>
          <a:p>
            <a:pPr marL="92075" marR="0" lvl="0" indent="0" algn="l" rtl="0">
              <a:lnSpc>
                <a:spcPct val="100000"/>
              </a:lnSpc>
              <a:spcBef>
                <a:spcPts val="0"/>
              </a:spcBef>
              <a:spcAft>
                <a:spcPts val="0"/>
              </a:spcAft>
              <a:buNone/>
            </a:pPr>
            <a:r>
              <a:rPr lang="en-US" sz="1800">
                <a:solidFill>
                  <a:srgbClr val="205E6B"/>
                </a:solidFill>
                <a:latin typeface="Calibri"/>
                <a:ea typeface="Calibri"/>
                <a:cs typeface="Calibri"/>
                <a:sym typeface="Calibri"/>
              </a:rPr>
              <a:t>+ Psychisme</a:t>
            </a:r>
            <a:endParaRPr sz="1800">
              <a:solidFill>
                <a:schemeClr val="dk1"/>
              </a:solidFill>
              <a:latin typeface="Calibri"/>
              <a:ea typeface="Calibri"/>
              <a:cs typeface="Calibri"/>
              <a:sym typeface="Calibri"/>
            </a:endParaRPr>
          </a:p>
        </p:txBody>
      </p:sp>
      <p:sp>
        <p:nvSpPr>
          <p:cNvPr id="233" name="Google Shape;233;p15"/>
          <p:cNvSpPr txBox="1"/>
          <p:nvPr/>
        </p:nvSpPr>
        <p:spPr>
          <a:xfrm>
            <a:off x="1041300" y="5452625"/>
            <a:ext cx="20544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Activité motrice</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415600" y="593367"/>
            <a:ext cx="113607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Du corps à la connaissance</a:t>
            </a:r>
            <a:endParaRPr sz="4400"/>
          </a:p>
        </p:txBody>
      </p:sp>
      <p:sp>
        <p:nvSpPr>
          <p:cNvPr id="239" name="Google Shape;239;p16"/>
          <p:cNvSpPr txBox="1"/>
          <p:nvPr/>
        </p:nvSpPr>
        <p:spPr>
          <a:xfrm>
            <a:off x="415600" y="1582725"/>
            <a:ext cx="11601600" cy="4168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Dans la mesure où l’</a:t>
            </a:r>
            <a:r>
              <a:rPr lang="en-US" sz="1800" b="1">
                <a:solidFill>
                  <a:srgbClr val="252525"/>
                </a:solidFill>
                <a:latin typeface="Calibri"/>
                <a:ea typeface="Calibri"/>
                <a:cs typeface="Calibri"/>
                <a:sym typeface="Calibri"/>
              </a:rPr>
              <a:t>activité motrice devient intentionnelle</a:t>
            </a:r>
            <a:r>
              <a:rPr lang="en-US" sz="1800">
                <a:solidFill>
                  <a:srgbClr val="252525"/>
                </a:solidFill>
                <a:latin typeface="Calibri"/>
                <a:ea typeface="Calibri"/>
                <a:cs typeface="Calibri"/>
                <a:sym typeface="Calibri"/>
              </a:rPr>
              <a:t>, elle est </a:t>
            </a:r>
            <a:r>
              <a:rPr lang="en-US" sz="1800" b="1">
                <a:solidFill>
                  <a:srgbClr val="252525"/>
                </a:solidFill>
                <a:latin typeface="Calibri"/>
                <a:ea typeface="Calibri"/>
                <a:cs typeface="Calibri"/>
                <a:sym typeface="Calibri"/>
              </a:rPr>
              <a:t>corrélée à la connaissance</a:t>
            </a:r>
            <a:r>
              <a:rPr lang="en-US" sz="1800">
                <a:solidFill>
                  <a:srgbClr val="252525"/>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800" b="1">
                <a:solidFill>
                  <a:srgbClr val="50B4C7"/>
                </a:solidFill>
                <a:latin typeface="Calibri"/>
                <a:ea typeface="Calibri"/>
                <a:cs typeface="Calibri"/>
                <a:sym typeface="Calibri"/>
              </a:rPr>
              <a:t>L’intelligence est d’abord pratique, ancrée dans l’action.</a:t>
            </a:r>
            <a:r>
              <a:rPr lang="en-US" sz="1800">
                <a:solidFill>
                  <a:srgbClr val="50B4C7"/>
                </a:solidFill>
                <a:latin typeface="Calibri"/>
                <a:ea typeface="Calibri"/>
                <a:cs typeface="Calibri"/>
                <a:sym typeface="Calibri"/>
              </a:rPr>
              <a:t> </a:t>
            </a:r>
            <a:br>
              <a:rPr lang="en-US" sz="1800">
                <a:solidFill>
                  <a:srgbClr val="50B4C7"/>
                </a:solidFill>
                <a:latin typeface="Calibri"/>
                <a:ea typeface="Calibri"/>
                <a:cs typeface="Calibri"/>
                <a:sym typeface="Calibri"/>
              </a:rPr>
            </a:br>
            <a:r>
              <a:rPr lang="en-US" sz="1800">
                <a:solidFill>
                  <a:srgbClr val="303030"/>
                </a:solidFill>
                <a:latin typeface="Calibri"/>
                <a:ea typeface="Calibri"/>
                <a:cs typeface="Calibri"/>
                <a:sym typeface="Calibri"/>
              </a:rPr>
              <a:t>L'enfant tout petit agit et va progressivement se représenter ce qu'il a agi.  Ses premières représentations (= </a:t>
            </a:r>
            <a:r>
              <a:rPr lang="en-US" sz="1800">
                <a:solidFill>
                  <a:schemeClr val="dk1"/>
                </a:solidFill>
                <a:latin typeface="Calibri"/>
                <a:ea typeface="Calibri"/>
                <a:cs typeface="Calibri"/>
                <a:sym typeface="Calibri"/>
              </a:rPr>
              <a:t>modèles intériorisés qu’il construit de son environnement et de ses actions sur cet  environnement) s’ancrent dans sa mémoire.</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Ces modèles deviennent ensuite des sources d'information et instruments de régulation et de planification de ses conduites.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rgbClr val="303030"/>
                </a:solidFill>
                <a:latin typeface="Calibri"/>
                <a:ea typeface="Calibri"/>
                <a:cs typeface="Calibri"/>
                <a:sym typeface="Calibri"/>
              </a:rPr>
              <a:t>Progressivement, l'action dans l'immédiat et le concret se détache de la matérialité et devient pensée.</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“Structuration successive </a:t>
            </a:r>
            <a:r>
              <a:rPr lang="en-US" sz="1800" b="1">
                <a:solidFill>
                  <a:srgbClr val="50B4C7"/>
                </a:solidFill>
                <a:latin typeface="Calibri"/>
                <a:ea typeface="Calibri"/>
                <a:cs typeface="Calibri"/>
                <a:sym typeface="Calibri"/>
              </a:rPr>
              <a:t>d’actions</a:t>
            </a:r>
            <a:r>
              <a:rPr lang="en-US" sz="1800">
                <a:solidFill>
                  <a:srgbClr val="252525"/>
                </a:solidFill>
                <a:latin typeface="Calibri"/>
                <a:ea typeface="Calibri"/>
                <a:cs typeface="Calibri"/>
                <a:sym typeface="Calibri"/>
              </a:rPr>
              <a:t>, puis </a:t>
            </a:r>
            <a:r>
              <a:rPr lang="en-US" sz="1800" b="1">
                <a:solidFill>
                  <a:srgbClr val="50B4C7"/>
                </a:solidFill>
                <a:latin typeface="Calibri"/>
                <a:ea typeface="Calibri"/>
                <a:cs typeface="Calibri"/>
                <a:sym typeface="Calibri"/>
              </a:rPr>
              <a:t>d’opérations </a:t>
            </a:r>
            <a:r>
              <a:rPr lang="en-US" sz="1800">
                <a:solidFill>
                  <a:srgbClr val="252525"/>
                </a:solidFill>
                <a:latin typeface="Calibri"/>
                <a:ea typeface="Calibri"/>
                <a:cs typeface="Calibri"/>
                <a:sym typeface="Calibri"/>
              </a:rPr>
              <a:t>à partir du moment où le sujet dispose de représentations”. </a:t>
            </a:r>
            <a:br>
              <a:rPr lang="en-US" sz="1800">
                <a:solidFill>
                  <a:srgbClr val="252525"/>
                </a:solidFill>
                <a:latin typeface="Calibri"/>
                <a:ea typeface="Calibri"/>
                <a:cs typeface="Calibri"/>
                <a:sym typeface="Calibri"/>
              </a:rPr>
            </a:br>
            <a:r>
              <a:rPr lang="en-US" sz="1800">
                <a:solidFill>
                  <a:srgbClr val="252525"/>
                </a:solidFill>
                <a:latin typeface="Calibri"/>
                <a:ea typeface="Calibri"/>
                <a:cs typeface="Calibri"/>
                <a:sym typeface="Calibri"/>
              </a:rPr>
              <a:t>(Piaget, Bruner)</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Ces expérimentations en acte, parallèlement </a:t>
            </a:r>
            <a:r>
              <a:rPr lang="en-US" sz="1800" b="1">
                <a:solidFill>
                  <a:srgbClr val="318E9F"/>
                </a:solidFill>
                <a:latin typeface="Calibri"/>
                <a:ea typeface="Calibri"/>
                <a:cs typeface="Calibri"/>
                <a:sym typeface="Calibri"/>
              </a:rPr>
              <a:t>supportées et médiatisées par le langage</a:t>
            </a:r>
            <a:r>
              <a:rPr lang="en-US" sz="1800">
                <a:solidFill>
                  <a:srgbClr val="252525"/>
                </a:solidFill>
                <a:latin typeface="Calibri"/>
                <a:ea typeface="Calibri"/>
                <a:cs typeface="Calibri"/>
                <a:sym typeface="Calibri"/>
              </a:rPr>
              <a:t>, permettront peu à peu de comprendre la parole de l’adulte.</a:t>
            </a:r>
            <a:endParaRPr sz="1800">
              <a:solidFill>
                <a:srgbClr val="252525"/>
              </a:solidFill>
              <a:latin typeface="Calibri"/>
              <a:ea typeface="Calibri"/>
              <a:cs typeface="Calibri"/>
              <a:sym typeface="Calibri"/>
            </a:endParaRPr>
          </a:p>
          <a:p>
            <a:pPr marL="12700" marR="0" lvl="0" indent="0" algn="l" rtl="0">
              <a:lnSpc>
                <a:spcPct val="100000"/>
              </a:lnSpc>
              <a:spcBef>
                <a:spcPts val="0"/>
              </a:spcBef>
              <a:spcAft>
                <a:spcPts val="0"/>
              </a:spcAft>
              <a:buNone/>
            </a:pPr>
            <a:endParaRPr sz="1800">
              <a:solidFill>
                <a:srgbClr val="252525"/>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b="1">
                <a:solidFill>
                  <a:srgbClr val="252525"/>
                </a:solidFill>
                <a:latin typeface="Calibri"/>
                <a:ea typeface="Calibri"/>
                <a:cs typeface="Calibri"/>
                <a:sym typeface="Calibri"/>
              </a:rPr>
              <a:t>--&gt; Nécessité d’observer et d’accompagner verbalement chez l’enfant le développement psychomoteur</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33837ff4b35_0_10"/>
          <p:cNvPicPr preferRelativeResize="0"/>
          <p:nvPr/>
        </p:nvPicPr>
        <p:blipFill>
          <a:blip r:embed="rId3">
            <a:alphaModFix/>
          </a:blip>
          <a:stretch>
            <a:fillRect/>
          </a:stretch>
        </p:blipFill>
        <p:spPr>
          <a:xfrm>
            <a:off x="2284598" y="1006521"/>
            <a:ext cx="7622800" cy="3866126"/>
          </a:xfrm>
          <a:prstGeom prst="rect">
            <a:avLst/>
          </a:prstGeom>
          <a:noFill/>
          <a:ln>
            <a:noFill/>
          </a:ln>
        </p:spPr>
      </p:pic>
      <p:sp>
        <p:nvSpPr>
          <p:cNvPr id="246" name="Google Shape;246;g33837ff4b35_0_10"/>
          <p:cNvSpPr txBox="1"/>
          <p:nvPr/>
        </p:nvSpPr>
        <p:spPr>
          <a:xfrm>
            <a:off x="3108125" y="6226450"/>
            <a:ext cx="5788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solidFill>
                  <a:schemeClr val="hlink"/>
                </a:solidFill>
                <a:latin typeface="Calibri"/>
                <a:ea typeface="Calibri"/>
                <a:cs typeface="Calibri"/>
                <a:sym typeface="Calibri"/>
                <a:hlinkClick r:id="rId4"/>
              </a:rPr>
              <a:t>LE SCHEMA CORPOREL , l'image du corps et l'image de soi</a:t>
            </a:r>
            <a:r>
              <a:rPr lang="en-US" sz="1700">
                <a:solidFill>
                  <a:schemeClr val="dk1"/>
                </a:solidFill>
                <a:latin typeface="Calibri"/>
                <a:ea typeface="Calibri"/>
                <a:cs typeface="Calibri"/>
                <a:sym typeface="Calibri"/>
              </a:rPr>
              <a:t> </a:t>
            </a:r>
            <a:endParaRPr sz="19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p17"/>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7"/>
          <p:cNvSpPr txBox="1"/>
          <p:nvPr/>
        </p:nvSpPr>
        <p:spPr>
          <a:xfrm>
            <a:off x="918478" y="3786625"/>
            <a:ext cx="1293000" cy="505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b="1">
                <a:solidFill>
                  <a:srgbClr val="FFFFFF"/>
                </a:solidFill>
                <a:latin typeface="Calibri"/>
                <a:ea typeface="Calibri"/>
                <a:cs typeface="Calibri"/>
                <a:sym typeface="Calibri"/>
              </a:rPr>
              <a:t>enfant</a:t>
            </a:r>
            <a:endParaRPr sz="3200" b="1">
              <a:solidFill>
                <a:schemeClr val="dk1"/>
              </a:solidFill>
              <a:latin typeface="Calibri"/>
              <a:ea typeface="Calibri"/>
              <a:cs typeface="Calibri"/>
              <a:sym typeface="Calibri"/>
            </a:endParaRPr>
          </a:p>
        </p:txBody>
      </p:sp>
      <p:sp>
        <p:nvSpPr>
          <p:cNvPr id="253" name="Google Shape;253;p17"/>
          <p:cNvSpPr txBox="1">
            <a:spLocks noGrp="1"/>
          </p:cNvSpPr>
          <p:nvPr>
            <p:ph type="title"/>
          </p:nvPr>
        </p:nvSpPr>
        <p:spPr>
          <a:xfrm>
            <a:off x="415600" y="593367"/>
            <a:ext cx="113607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solidFill>
                  <a:srgbClr val="000000"/>
                </a:solidFill>
              </a:rPr>
              <a:t>Construction du </a:t>
            </a:r>
            <a:r>
              <a:rPr lang="en-US" sz="4400"/>
              <a:t>schéma corporel</a:t>
            </a:r>
            <a:endParaRPr sz="4400"/>
          </a:p>
        </p:txBody>
      </p:sp>
      <p:grpSp>
        <p:nvGrpSpPr>
          <p:cNvPr id="254" name="Google Shape;254;p17"/>
          <p:cNvGrpSpPr/>
          <p:nvPr/>
        </p:nvGrpSpPr>
        <p:grpSpPr>
          <a:xfrm>
            <a:off x="5291328" y="1883664"/>
            <a:ext cx="836930" cy="838200"/>
            <a:chOff x="5291328" y="1883664"/>
            <a:chExt cx="836930" cy="838200"/>
          </a:xfrm>
        </p:grpSpPr>
        <p:sp>
          <p:nvSpPr>
            <p:cNvPr id="255" name="Google Shape;255;p17"/>
            <p:cNvSpPr/>
            <p:nvPr/>
          </p:nvSpPr>
          <p:spPr>
            <a:xfrm>
              <a:off x="5291328" y="1883664"/>
              <a:ext cx="836930" cy="838200"/>
            </a:xfrm>
            <a:custGeom>
              <a:avLst/>
              <a:gdLst/>
              <a:ahLst/>
              <a:cxnLst/>
              <a:rect l="l" t="t" r="r" b="b"/>
              <a:pathLst>
                <a:path w="836929" h="838200" extrusionOk="0">
                  <a:moveTo>
                    <a:pt x="836676" y="0"/>
                  </a:moveTo>
                  <a:lnTo>
                    <a:pt x="248666" y="0"/>
                  </a:lnTo>
                  <a:lnTo>
                    <a:pt x="203980" y="4007"/>
                  </a:lnTo>
                  <a:lnTo>
                    <a:pt x="161917" y="15562"/>
                  </a:lnTo>
                  <a:lnTo>
                    <a:pt x="123180" y="33960"/>
                  </a:lnTo>
                  <a:lnTo>
                    <a:pt x="88473" y="58498"/>
                  </a:lnTo>
                  <a:lnTo>
                    <a:pt x="58498" y="88473"/>
                  </a:lnTo>
                  <a:lnTo>
                    <a:pt x="33960" y="123180"/>
                  </a:lnTo>
                  <a:lnTo>
                    <a:pt x="15562" y="161917"/>
                  </a:lnTo>
                  <a:lnTo>
                    <a:pt x="4007" y="203980"/>
                  </a:lnTo>
                  <a:lnTo>
                    <a:pt x="0" y="248665"/>
                  </a:lnTo>
                  <a:lnTo>
                    <a:pt x="0" y="838200"/>
                  </a:lnTo>
                  <a:lnTo>
                    <a:pt x="588010" y="838200"/>
                  </a:lnTo>
                  <a:lnTo>
                    <a:pt x="632695" y="834192"/>
                  </a:lnTo>
                  <a:lnTo>
                    <a:pt x="674758" y="822637"/>
                  </a:lnTo>
                  <a:lnTo>
                    <a:pt x="713495" y="804239"/>
                  </a:lnTo>
                  <a:lnTo>
                    <a:pt x="748202" y="779701"/>
                  </a:lnTo>
                  <a:lnTo>
                    <a:pt x="778177" y="749726"/>
                  </a:lnTo>
                  <a:lnTo>
                    <a:pt x="802715" y="715019"/>
                  </a:lnTo>
                  <a:lnTo>
                    <a:pt x="821113" y="676282"/>
                  </a:lnTo>
                  <a:lnTo>
                    <a:pt x="832668" y="634219"/>
                  </a:lnTo>
                  <a:lnTo>
                    <a:pt x="836676" y="589534"/>
                  </a:lnTo>
                  <a:lnTo>
                    <a:pt x="836676"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7"/>
            <p:cNvSpPr/>
            <p:nvPr/>
          </p:nvSpPr>
          <p:spPr>
            <a:xfrm>
              <a:off x="5522552" y="2114881"/>
              <a:ext cx="375920" cy="375920"/>
            </a:xfrm>
            <a:custGeom>
              <a:avLst/>
              <a:gdLst/>
              <a:ahLst/>
              <a:cxnLst/>
              <a:rect l="l" t="t" r="r" b="b"/>
              <a:pathLst>
                <a:path w="375920" h="375919" extrusionOk="0">
                  <a:moveTo>
                    <a:pt x="187782" y="0"/>
                  </a:moveTo>
                  <a:lnTo>
                    <a:pt x="137840" y="6703"/>
                  </a:lnTo>
                  <a:lnTo>
                    <a:pt x="92976" y="25624"/>
                  </a:lnTo>
                  <a:lnTo>
                    <a:pt x="54975" y="54978"/>
                  </a:lnTo>
                  <a:lnTo>
                    <a:pt x="25623" y="92979"/>
                  </a:lnTo>
                  <a:lnTo>
                    <a:pt x="6703" y="137843"/>
                  </a:lnTo>
                  <a:lnTo>
                    <a:pt x="0" y="187784"/>
                  </a:lnTo>
                  <a:lnTo>
                    <a:pt x="6703" y="237726"/>
                  </a:lnTo>
                  <a:lnTo>
                    <a:pt x="25623" y="282588"/>
                  </a:lnTo>
                  <a:lnTo>
                    <a:pt x="54976" y="320587"/>
                  </a:lnTo>
                  <a:lnTo>
                    <a:pt x="92976" y="349939"/>
                  </a:lnTo>
                  <a:lnTo>
                    <a:pt x="137840" y="368858"/>
                  </a:lnTo>
                  <a:lnTo>
                    <a:pt x="187783" y="375562"/>
                  </a:lnTo>
                  <a:lnTo>
                    <a:pt x="237725" y="368859"/>
                  </a:lnTo>
                  <a:lnTo>
                    <a:pt x="282589" y="349939"/>
                  </a:lnTo>
                  <a:lnTo>
                    <a:pt x="320590" y="320587"/>
                  </a:lnTo>
                  <a:lnTo>
                    <a:pt x="349942" y="282588"/>
                  </a:lnTo>
                  <a:lnTo>
                    <a:pt x="368862" y="237726"/>
                  </a:lnTo>
                  <a:lnTo>
                    <a:pt x="372912" y="207551"/>
                  </a:lnTo>
                  <a:lnTo>
                    <a:pt x="49416" y="207551"/>
                  </a:lnTo>
                  <a:lnTo>
                    <a:pt x="49416" y="168019"/>
                  </a:lnTo>
                  <a:lnTo>
                    <a:pt x="372912" y="168019"/>
                  </a:lnTo>
                  <a:lnTo>
                    <a:pt x="368862" y="137843"/>
                  </a:lnTo>
                  <a:lnTo>
                    <a:pt x="349942" y="92979"/>
                  </a:lnTo>
                  <a:lnTo>
                    <a:pt x="320589" y="54978"/>
                  </a:lnTo>
                  <a:lnTo>
                    <a:pt x="282589" y="25624"/>
                  </a:lnTo>
                  <a:lnTo>
                    <a:pt x="237725" y="6703"/>
                  </a:lnTo>
                  <a:lnTo>
                    <a:pt x="187782" y="0"/>
                  </a:lnTo>
                  <a:close/>
                </a:path>
                <a:path w="375920" h="375919" extrusionOk="0">
                  <a:moveTo>
                    <a:pt x="372912" y="168019"/>
                  </a:moveTo>
                  <a:lnTo>
                    <a:pt x="326149" y="168019"/>
                  </a:lnTo>
                  <a:lnTo>
                    <a:pt x="326149" y="207551"/>
                  </a:lnTo>
                  <a:lnTo>
                    <a:pt x="372912" y="207551"/>
                  </a:lnTo>
                  <a:lnTo>
                    <a:pt x="375565" y="187785"/>
                  </a:lnTo>
                  <a:lnTo>
                    <a:pt x="372912" y="16801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7" name="Google Shape;257;p17"/>
          <p:cNvSpPr txBox="1"/>
          <p:nvPr/>
        </p:nvSpPr>
        <p:spPr>
          <a:xfrm>
            <a:off x="5217921" y="2960877"/>
            <a:ext cx="986790" cy="529590"/>
          </a:xfrm>
          <a:prstGeom prst="rect">
            <a:avLst/>
          </a:prstGeom>
          <a:noFill/>
          <a:ln>
            <a:noFill/>
          </a:ln>
        </p:spPr>
        <p:txBody>
          <a:bodyPr spcFirstLastPara="1" wrap="square" lIns="0" tIns="13325" rIns="0" bIns="0" anchor="t" anchorCtr="0">
            <a:spAutoFit/>
          </a:bodyPr>
          <a:lstStyle/>
          <a:p>
            <a:pPr marL="12700" marR="5080" lvl="0" indent="-3810" algn="ctr" rtl="0">
              <a:lnSpc>
                <a:spcPct val="100000"/>
              </a:lnSpc>
              <a:spcBef>
                <a:spcPts val="0"/>
              </a:spcBef>
              <a:spcAft>
                <a:spcPts val="0"/>
              </a:spcAft>
              <a:buNone/>
            </a:pPr>
            <a:r>
              <a:rPr lang="en-US" sz="1100">
                <a:solidFill>
                  <a:schemeClr val="dk1"/>
                </a:solidFill>
                <a:latin typeface="Calibri"/>
                <a:ea typeface="Calibri"/>
                <a:cs typeface="Calibri"/>
                <a:sym typeface="Calibri"/>
              </a:rPr>
              <a:t>NOS LIMITES  DANS L'ESPACE  (MORPHOLOGIE)</a:t>
            </a:r>
            <a:endParaRPr sz="1100">
              <a:solidFill>
                <a:schemeClr val="dk1"/>
              </a:solidFill>
              <a:latin typeface="Calibri"/>
              <a:ea typeface="Calibri"/>
              <a:cs typeface="Calibri"/>
              <a:sym typeface="Calibri"/>
            </a:endParaRPr>
          </a:p>
        </p:txBody>
      </p:sp>
      <p:grpSp>
        <p:nvGrpSpPr>
          <p:cNvPr id="258" name="Google Shape;258;p17"/>
          <p:cNvGrpSpPr/>
          <p:nvPr/>
        </p:nvGrpSpPr>
        <p:grpSpPr>
          <a:xfrm>
            <a:off x="7068311" y="1883664"/>
            <a:ext cx="836930" cy="838200"/>
            <a:chOff x="7068311" y="1883664"/>
            <a:chExt cx="836930" cy="838200"/>
          </a:xfrm>
        </p:grpSpPr>
        <p:sp>
          <p:nvSpPr>
            <p:cNvPr id="259" name="Google Shape;259;p17"/>
            <p:cNvSpPr/>
            <p:nvPr/>
          </p:nvSpPr>
          <p:spPr>
            <a:xfrm>
              <a:off x="7068311" y="1883664"/>
              <a:ext cx="836930" cy="838200"/>
            </a:xfrm>
            <a:custGeom>
              <a:avLst/>
              <a:gdLst/>
              <a:ahLst/>
              <a:cxnLst/>
              <a:rect l="l" t="t" r="r" b="b"/>
              <a:pathLst>
                <a:path w="836929" h="838200" extrusionOk="0">
                  <a:moveTo>
                    <a:pt x="836676" y="0"/>
                  </a:moveTo>
                  <a:lnTo>
                    <a:pt x="248666" y="0"/>
                  </a:lnTo>
                  <a:lnTo>
                    <a:pt x="203980" y="4007"/>
                  </a:lnTo>
                  <a:lnTo>
                    <a:pt x="161917" y="15562"/>
                  </a:lnTo>
                  <a:lnTo>
                    <a:pt x="123180" y="33960"/>
                  </a:lnTo>
                  <a:lnTo>
                    <a:pt x="88473" y="58498"/>
                  </a:lnTo>
                  <a:lnTo>
                    <a:pt x="58498" y="88473"/>
                  </a:lnTo>
                  <a:lnTo>
                    <a:pt x="33960" y="123180"/>
                  </a:lnTo>
                  <a:lnTo>
                    <a:pt x="15562" y="161917"/>
                  </a:lnTo>
                  <a:lnTo>
                    <a:pt x="4007" y="203980"/>
                  </a:lnTo>
                  <a:lnTo>
                    <a:pt x="0" y="248665"/>
                  </a:lnTo>
                  <a:lnTo>
                    <a:pt x="0" y="838200"/>
                  </a:lnTo>
                  <a:lnTo>
                    <a:pt x="588010" y="838200"/>
                  </a:lnTo>
                  <a:lnTo>
                    <a:pt x="632695" y="834192"/>
                  </a:lnTo>
                  <a:lnTo>
                    <a:pt x="674758" y="822637"/>
                  </a:lnTo>
                  <a:lnTo>
                    <a:pt x="713495" y="804239"/>
                  </a:lnTo>
                  <a:lnTo>
                    <a:pt x="748202" y="779701"/>
                  </a:lnTo>
                  <a:lnTo>
                    <a:pt x="778177" y="749726"/>
                  </a:lnTo>
                  <a:lnTo>
                    <a:pt x="802715" y="715019"/>
                  </a:lnTo>
                  <a:lnTo>
                    <a:pt x="821113" y="676282"/>
                  </a:lnTo>
                  <a:lnTo>
                    <a:pt x="832668" y="634219"/>
                  </a:lnTo>
                  <a:lnTo>
                    <a:pt x="836676" y="589534"/>
                  </a:lnTo>
                  <a:lnTo>
                    <a:pt x="836676"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7"/>
            <p:cNvSpPr/>
            <p:nvPr/>
          </p:nvSpPr>
          <p:spPr>
            <a:xfrm>
              <a:off x="7378603" y="2169432"/>
              <a:ext cx="217804" cy="355600"/>
            </a:xfrm>
            <a:custGeom>
              <a:avLst/>
              <a:gdLst/>
              <a:ahLst/>
              <a:cxnLst/>
              <a:rect l="l" t="t" r="r" b="b"/>
              <a:pathLst>
                <a:path w="217804" h="355600" extrusionOk="0">
                  <a:moveTo>
                    <a:pt x="101303" y="80009"/>
                  </a:moveTo>
                  <a:lnTo>
                    <a:pt x="59299" y="80009"/>
                  </a:lnTo>
                  <a:lnTo>
                    <a:pt x="59300" y="355599"/>
                  </a:lnTo>
                  <a:lnTo>
                    <a:pt x="98833" y="355599"/>
                  </a:lnTo>
                  <a:lnTo>
                    <a:pt x="98833" y="346709"/>
                  </a:lnTo>
                  <a:lnTo>
                    <a:pt x="73610" y="346709"/>
                  </a:lnTo>
                  <a:lnTo>
                    <a:pt x="69183" y="341629"/>
                  </a:lnTo>
                  <a:lnTo>
                    <a:pt x="69183" y="325119"/>
                  </a:lnTo>
                  <a:lnTo>
                    <a:pt x="73610" y="321309"/>
                  </a:lnTo>
                  <a:lnTo>
                    <a:pt x="98833" y="321309"/>
                  </a:lnTo>
                  <a:lnTo>
                    <a:pt x="98833" y="311149"/>
                  </a:lnTo>
                  <a:lnTo>
                    <a:pt x="76340" y="311149"/>
                  </a:lnTo>
                  <a:lnTo>
                    <a:pt x="74125" y="309879"/>
                  </a:lnTo>
                  <a:lnTo>
                    <a:pt x="74182" y="246379"/>
                  </a:lnTo>
                  <a:lnTo>
                    <a:pt x="76377" y="243839"/>
                  </a:lnTo>
                  <a:lnTo>
                    <a:pt x="98833" y="243839"/>
                  </a:lnTo>
                  <a:lnTo>
                    <a:pt x="98833" y="236219"/>
                  </a:lnTo>
                  <a:lnTo>
                    <a:pt x="76340" y="236219"/>
                  </a:lnTo>
                  <a:lnTo>
                    <a:pt x="74124" y="233679"/>
                  </a:lnTo>
                  <a:lnTo>
                    <a:pt x="74124" y="165099"/>
                  </a:lnTo>
                  <a:lnTo>
                    <a:pt x="76340" y="163829"/>
                  </a:lnTo>
                  <a:lnTo>
                    <a:pt x="158133" y="163830"/>
                  </a:lnTo>
                  <a:lnTo>
                    <a:pt x="158133" y="156210"/>
                  </a:lnTo>
                  <a:lnTo>
                    <a:pt x="97400" y="156209"/>
                  </a:lnTo>
                  <a:lnTo>
                    <a:pt x="64636" y="135889"/>
                  </a:lnTo>
                  <a:lnTo>
                    <a:pt x="66284" y="130809"/>
                  </a:lnTo>
                  <a:lnTo>
                    <a:pt x="70768" y="128269"/>
                  </a:lnTo>
                  <a:lnTo>
                    <a:pt x="71456" y="128269"/>
                  </a:lnTo>
                  <a:lnTo>
                    <a:pt x="77040" y="124459"/>
                  </a:lnTo>
                  <a:lnTo>
                    <a:pt x="101303" y="124459"/>
                  </a:lnTo>
                  <a:lnTo>
                    <a:pt x="101303" y="93979"/>
                  </a:lnTo>
                  <a:lnTo>
                    <a:pt x="76340" y="93979"/>
                  </a:lnTo>
                  <a:lnTo>
                    <a:pt x="74124" y="92709"/>
                  </a:lnTo>
                  <a:lnTo>
                    <a:pt x="74124" y="86359"/>
                  </a:lnTo>
                  <a:lnTo>
                    <a:pt x="76340" y="83819"/>
                  </a:lnTo>
                  <a:lnTo>
                    <a:pt x="101303" y="83819"/>
                  </a:lnTo>
                  <a:lnTo>
                    <a:pt x="101303" y="80009"/>
                  </a:lnTo>
                  <a:close/>
                </a:path>
                <a:path w="217804" h="355600" extrusionOk="0">
                  <a:moveTo>
                    <a:pt x="133424" y="177800"/>
                  </a:moveTo>
                  <a:lnTo>
                    <a:pt x="118599" y="177800"/>
                  </a:lnTo>
                  <a:lnTo>
                    <a:pt x="118600" y="355599"/>
                  </a:lnTo>
                  <a:lnTo>
                    <a:pt x="158133" y="355600"/>
                  </a:lnTo>
                  <a:lnTo>
                    <a:pt x="158133" y="346710"/>
                  </a:lnTo>
                  <a:lnTo>
                    <a:pt x="132910" y="346710"/>
                  </a:lnTo>
                  <a:lnTo>
                    <a:pt x="128483" y="341630"/>
                  </a:lnTo>
                  <a:lnTo>
                    <a:pt x="128483" y="325120"/>
                  </a:lnTo>
                  <a:lnTo>
                    <a:pt x="132910" y="321310"/>
                  </a:lnTo>
                  <a:lnTo>
                    <a:pt x="158133" y="321310"/>
                  </a:lnTo>
                  <a:lnTo>
                    <a:pt x="158133" y="311150"/>
                  </a:lnTo>
                  <a:lnTo>
                    <a:pt x="135640" y="311150"/>
                  </a:lnTo>
                  <a:lnTo>
                    <a:pt x="133424" y="309880"/>
                  </a:lnTo>
                  <a:lnTo>
                    <a:pt x="133478" y="246380"/>
                  </a:lnTo>
                  <a:lnTo>
                    <a:pt x="135677" y="243840"/>
                  </a:lnTo>
                  <a:lnTo>
                    <a:pt x="158133" y="243840"/>
                  </a:lnTo>
                  <a:lnTo>
                    <a:pt x="158133" y="236220"/>
                  </a:lnTo>
                  <a:lnTo>
                    <a:pt x="135640" y="236220"/>
                  </a:lnTo>
                  <a:lnTo>
                    <a:pt x="133424" y="233680"/>
                  </a:lnTo>
                  <a:lnTo>
                    <a:pt x="133424" y="177800"/>
                  </a:lnTo>
                  <a:close/>
                </a:path>
                <a:path w="217804" h="355600" extrusionOk="0">
                  <a:moveTo>
                    <a:pt x="98833" y="321309"/>
                  </a:moveTo>
                  <a:lnTo>
                    <a:pt x="84527" y="321309"/>
                  </a:lnTo>
                  <a:lnTo>
                    <a:pt x="88950" y="325119"/>
                  </a:lnTo>
                  <a:lnTo>
                    <a:pt x="88950" y="341629"/>
                  </a:lnTo>
                  <a:lnTo>
                    <a:pt x="84527" y="346709"/>
                  </a:lnTo>
                  <a:lnTo>
                    <a:pt x="98833" y="346709"/>
                  </a:lnTo>
                  <a:lnTo>
                    <a:pt x="98833" y="321309"/>
                  </a:lnTo>
                  <a:close/>
                </a:path>
                <a:path w="217804" h="355600" extrusionOk="0">
                  <a:moveTo>
                    <a:pt x="158133" y="321310"/>
                  </a:moveTo>
                  <a:lnTo>
                    <a:pt x="143827" y="321310"/>
                  </a:lnTo>
                  <a:lnTo>
                    <a:pt x="148249" y="325120"/>
                  </a:lnTo>
                  <a:lnTo>
                    <a:pt x="148249" y="341630"/>
                  </a:lnTo>
                  <a:lnTo>
                    <a:pt x="143827" y="346710"/>
                  </a:lnTo>
                  <a:lnTo>
                    <a:pt x="158133" y="346710"/>
                  </a:lnTo>
                  <a:lnTo>
                    <a:pt x="158133" y="321310"/>
                  </a:lnTo>
                  <a:close/>
                </a:path>
                <a:path w="217804" h="355600" extrusionOk="0">
                  <a:moveTo>
                    <a:pt x="98833" y="243839"/>
                  </a:moveTo>
                  <a:lnTo>
                    <a:pt x="81796" y="243839"/>
                  </a:lnTo>
                  <a:lnTo>
                    <a:pt x="84008" y="246379"/>
                  </a:lnTo>
                  <a:lnTo>
                    <a:pt x="84008" y="309879"/>
                  </a:lnTo>
                  <a:lnTo>
                    <a:pt x="81797" y="311149"/>
                  </a:lnTo>
                  <a:lnTo>
                    <a:pt x="98833" y="311149"/>
                  </a:lnTo>
                  <a:lnTo>
                    <a:pt x="98833" y="243839"/>
                  </a:lnTo>
                  <a:close/>
                </a:path>
                <a:path w="217804" h="355600" extrusionOk="0">
                  <a:moveTo>
                    <a:pt x="158133" y="243840"/>
                  </a:moveTo>
                  <a:lnTo>
                    <a:pt x="141096" y="243840"/>
                  </a:lnTo>
                  <a:lnTo>
                    <a:pt x="143308" y="246380"/>
                  </a:lnTo>
                  <a:lnTo>
                    <a:pt x="143308" y="309880"/>
                  </a:lnTo>
                  <a:lnTo>
                    <a:pt x="141096" y="311150"/>
                  </a:lnTo>
                  <a:lnTo>
                    <a:pt x="158133" y="311150"/>
                  </a:lnTo>
                  <a:lnTo>
                    <a:pt x="158133" y="243840"/>
                  </a:lnTo>
                  <a:close/>
                </a:path>
                <a:path w="217804" h="355600" extrusionOk="0">
                  <a:moveTo>
                    <a:pt x="135640" y="163830"/>
                  </a:moveTo>
                  <a:lnTo>
                    <a:pt x="81796" y="163829"/>
                  </a:lnTo>
                  <a:lnTo>
                    <a:pt x="84008" y="165099"/>
                  </a:lnTo>
                  <a:lnTo>
                    <a:pt x="84008" y="233679"/>
                  </a:lnTo>
                  <a:lnTo>
                    <a:pt x="81796" y="236219"/>
                  </a:lnTo>
                  <a:lnTo>
                    <a:pt x="98833" y="236219"/>
                  </a:lnTo>
                  <a:lnTo>
                    <a:pt x="98833" y="177799"/>
                  </a:lnTo>
                  <a:lnTo>
                    <a:pt x="133424" y="177800"/>
                  </a:lnTo>
                  <a:lnTo>
                    <a:pt x="133424" y="165100"/>
                  </a:lnTo>
                  <a:lnTo>
                    <a:pt x="135640" y="163830"/>
                  </a:lnTo>
                  <a:close/>
                </a:path>
                <a:path w="217804" h="355600" extrusionOk="0">
                  <a:moveTo>
                    <a:pt x="158133" y="163830"/>
                  </a:moveTo>
                  <a:lnTo>
                    <a:pt x="141096" y="163830"/>
                  </a:lnTo>
                  <a:lnTo>
                    <a:pt x="143308" y="165100"/>
                  </a:lnTo>
                  <a:lnTo>
                    <a:pt x="143308" y="233680"/>
                  </a:lnTo>
                  <a:lnTo>
                    <a:pt x="141096" y="236220"/>
                  </a:lnTo>
                  <a:lnTo>
                    <a:pt x="158133" y="236220"/>
                  </a:lnTo>
                  <a:lnTo>
                    <a:pt x="158133" y="163830"/>
                  </a:lnTo>
                  <a:close/>
                </a:path>
                <a:path w="217804" h="355600" extrusionOk="0">
                  <a:moveTo>
                    <a:pt x="125113" y="1270"/>
                  </a:moveTo>
                  <a:lnTo>
                    <a:pt x="92245" y="1269"/>
                  </a:lnTo>
                  <a:lnTo>
                    <a:pt x="84118" y="3809"/>
                  </a:lnTo>
                  <a:lnTo>
                    <a:pt x="76101" y="5079"/>
                  </a:lnTo>
                  <a:lnTo>
                    <a:pt x="34591" y="26669"/>
                  </a:lnTo>
                  <a:lnTo>
                    <a:pt x="988" y="156209"/>
                  </a:lnTo>
                  <a:lnTo>
                    <a:pt x="564" y="157479"/>
                  </a:lnTo>
                  <a:lnTo>
                    <a:pt x="234" y="158749"/>
                  </a:lnTo>
                  <a:lnTo>
                    <a:pt x="0" y="160019"/>
                  </a:lnTo>
                  <a:lnTo>
                    <a:pt x="1553" y="167639"/>
                  </a:lnTo>
                  <a:lnTo>
                    <a:pt x="5791" y="173989"/>
                  </a:lnTo>
                  <a:lnTo>
                    <a:pt x="12074" y="179069"/>
                  </a:lnTo>
                  <a:lnTo>
                    <a:pt x="19766" y="180339"/>
                  </a:lnTo>
                  <a:lnTo>
                    <a:pt x="28599" y="180339"/>
                  </a:lnTo>
                  <a:lnTo>
                    <a:pt x="36214" y="173989"/>
                  </a:lnTo>
                  <a:lnTo>
                    <a:pt x="37213" y="170179"/>
                  </a:lnTo>
                  <a:lnTo>
                    <a:pt x="14310" y="170179"/>
                  </a:lnTo>
                  <a:lnTo>
                    <a:pt x="9883" y="165099"/>
                  </a:lnTo>
                  <a:lnTo>
                    <a:pt x="9883" y="154939"/>
                  </a:lnTo>
                  <a:lnTo>
                    <a:pt x="14310" y="149859"/>
                  </a:lnTo>
                  <a:lnTo>
                    <a:pt x="42262" y="149859"/>
                  </a:lnTo>
                  <a:lnTo>
                    <a:pt x="43811" y="143509"/>
                  </a:lnTo>
                  <a:lnTo>
                    <a:pt x="21607" y="143509"/>
                  </a:lnTo>
                  <a:lnTo>
                    <a:pt x="19947" y="140969"/>
                  </a:lnTo>
                  <a:lnTo>
                    <a:pt x="29328" y="100329"/>
                  </a:lnTo>
                  <a:lnTo>
                    <a:pt x="32038" y="97789"/>
                  </a:lnTo>
                  <a:lnTo>
                    <a:pt x="54962" y="97789"/>
                  </a:lnTo>
                  <a:lnTo>
                    <a:pt x="56821" y="90169"/>
                  </a:lnTo>
                  <a:lnTo>
                    <a:pt x="33862" y="90169"/>
                  </a:lnTo>
                  <a:lnTo>
                    <a:pt x="32203" y="86359"/>
                  </a:lnTo>
                  <a:lnTo>
                    <a:pt x="41579" y="45719"/>
                  </a:lnTo>
                  <a:lnTo>
                    <a:pt x="44231" y="44449"/>
                  </a:lnTo>
                  <a:lnTo>
                    <a:pt x="101303" y="44449"/>
                  </a:lnTo>
                  <a:lnTo>
                    <a:pt x="101303" y="35559"/>
                  </a:lnTo>
                  <a:lnTo>
                    <a:pt x="51887" y="35559"/>
                  </a:lnTo>
                  <a:lnTo>
                    <a:pt x="49243" y="34289"/>
                  </a:lnTo>
                  <a:lnTo>
                    <a:pt x="47633" y="31749"/>
                  </a:lnTo>
                  <a:lnTo>
                    <a:pt x="48741" y="26669"/>
                  </a:lnTo>
                  <a:lnTo>
                    <a:pt x="50120" y="25399"/>
                  </a:lnTo>
                  <a:lnTo>
                    <a:pt x="101303" y="25399"/>
                  </a:lnTo>
                  <a:lnTo>
                    <a:pt x="101303" y="10159"/>
                  </a:lnTo>
                  <a:lnTo>
                    <a:pt x="104622" y="7619"/>
                  </a:lnTo>
                  <a:lnTo>
                    <a:pt x="149694" y="7620"/>
                  </a:lnTo>
                  <a:lnTo>
                    <a:pt x="141331" y="3810"/>
                  </a:lnTo>
                  <a:lnTo>
                    <a:pt x="125113" y="1270"/>
                  </a:lnTo>
                  <a:close/>
                </a:path>
                <a:path w="217804" h="355600" extrusionOk="0">
                  <a:moveTo>
                    <a:pt x="174258" y="78740"/>
                  </a:moveTo>
                  <a:lnTo>
                    <a:pt x="178888" y="165100"/>
                  </a:lnTo>
                  <a:lnTo>
                    <a:pt x="197666" y="179070"/>
                  </a:lnTo>
                  <a:lnTo>
                    <a:pt x="205360" y="177800"/>
                  </a:lnTo>
                  <a:lnTo>
                    <a:pt x="211643" y="173990"/>
                  </a:lnTo>
                  <a:lnTo>
                    <a:pt x="214185" y="170180"/>
                  </a:lnTo>
                  <a:lnTo>
                    <a:pt x="193049" y="170180"/>
                  </a:lnTo>
                  <a:lnTo>
                    <a:pt x="188623" y="166370"/>
                  </a:lnTo>
                  <a:lnTo>
                    <a:pt x="188623" y="154940"/>
                  </a:lnTo>
                  <a:lnTo>
                    <a:pt x="193049" y="149860"/>
                  </a:lnTo>
                  <a:lnTo>
                    <a:pt x="215251" y="149860"/>
                  </a:lnTo>
                  <a:lnTo>
                    <a:pt x="213759" y="143510"/>
                  </a:lnTo>
                  <a:lnTo>
                    <a:pt x="190764" y="143510"/>
                  </a:lnTo>
                  <a:lnTo>
                    <a:pt x="188697" y="142240"/>
                  </a:lnTo>
                  <a:lnTo>
                    <a:pt x="180123" y="104140"/>
                  </a:lnTo>
                  <a:lnTo>
                    <a:pt x="179509" y="101600"/>
                  </a:lnTo>
                  <a:lnTo>
                    <a:pt x="181165" y="99060"/>
                  </a:lnTo>
                  <a:lnTo>
                    <a:pt x="186489" y="97790"/>
                  </a:lnTo>
                  <a:lnTo>
                    <a:pt x="203017" y="97790"/>
                  </a:lnTo>
                  <a:lnTo>
                    <a:pt x="201226" y="90170"/>
                  </a:lnTo>
                  <a:lnTo>
                    <a:pt x="178760" y="90170"/>
                  </a:lnTo>
                  <a:lnTo>
                    <a:pt x="176569" y="88900"/>
                  </a:lnTo>
                  <a:lnTo>
                    <a:pt x="175972" y="86360"/>
                  </a:lnTo>
                  <a:lnTo>
                    <a:pt x="174258" y="78740"/>
                  </a:lnTo>
                  <a:close/>
                </a:path>
                <a:path w="217804" h="355600" extrusionOk="0">
                  <a:moveTo>
                    <a:pt x="42262" y="149859"/>
                  </a:moveTo>
                  <a:lnTo>
                    <a:pt x="25227" y="149859"/>
                  </a:lnTo>
                  <a:lnTo>
                    <a:pt x="29649" y="154939"/>
                  </a:lnTo>
                  <a:lnTo>
                    <a:pt x="29649" y="165099"/>
                  </a:lnTo>
                  <a:lnTo>
                    <a:pt x="25227" y="170179"/>
                  </a:lnTo>
                  <a:lnTo>
                    <a:pt x="37213" y="170179"/>
                  </a:lnTo>
                  <a:lnTo>
                    <a:pt x="38544" y="165099"/>
                  </a:lnTo>
                  <a:lnTo>
                    <a:pt x="42262" y="149859"/>
                  </a:lnTo>
                  <a:close/>
                </a:path>
                <a:path w="217804" h="355600" extrusionOk="0">
                  <a:moveTo>
                    <a:pt x="215251" y="149860"/>
                  </a:moveTo>
                  <a:lnTo>
                    <a:pt x="203966" y="149860"/>
                  </a:lnTo>
                  <a:lnTo>
                    <a:pt x="208389" y="154940"/>
                  </a:lnTo>
                  <a:lnTo>
                    <a:pt x="208311" y="166370"/>
                  </a:lnTo>
                  <a:lnTo>
                    <a:pt x="203909" y="170180"/>
                  </a:lnTo>
                  <a:lnTo>
                    <a:pt x="214185" y="170180"/>
                  </a:lnTo>
                  <a:lnTo>
                    <a:pt x="215879" y="167640"/>
                  </a:lnTo>
                  <a:lnTo>
                    <a:pt x="217432" y="160020"/>
                  </a:lnTo>
                  <a:lnTo>
                    <a:pt x="217202" y="157480"/>
                  </a:lnTo>
                  <a:lnTo>
                    <a:pt x="216872" y="156210"/>
                  </a:lnTo>
                  <a:lnTo>
                    <a:pt x="216444" y="154940"/>
                  </a:lnTo>
                  <a:lnTo>
                    <a:pt x="215251" y="149860"/>
                  </a:lnTo>
                  <a:close/>
                </a:path>
                <a:path w="217804" h="355600" extrusionOk="0">
                  <a:moveTo>
                    <a:pt x="101303" y="124459"/>
                  </a:moveTo>
                  <a:lnTo>
                    <a:pt x="77040" y="124459"/>
                  </a:lnTo>
                  <a:lnTo>
                    <a:pt x="83872" y="125729"/>
                  </a:lnTo>
                  <a:lnTo>
                    <a:pt x="88949" y="129539"/>
                  </a:lnTo>
                  <a:lnTo>
                    <a:pt x="94205" y="133349"/>
                  </a:lnTo>
                  <a:lnTo>
                    <a:pt x="98417" y="139699"/>
                  </a:lnTo>
                  <a:lnTo>
                    <a:pt x="101491" y="146049"/>
                  </a:lnTo>
                  <a:lnTo>
                    <a:pt x="103330" y="153669"/>
                  </a:lnTo>
                  <a:lnTo>
                    <a:pt x="102984" y="154939"/>
                  </a:lnTo>
                  <a:lnTo>
                    <a:pt x="101007" y="156209"/>
                  </a:lnTo>
                  <a:lnTo>
                    <a:pt x="117323" y="156210"/>
                  </a:lnTo>
                  <a:lnTo>
                    <a:pt x="114300" y="154939"/>
                  </a:lnTo>
                  <a:lnTo>
                    <a:pt x="114004" y="153669"/>
                  </a:lnTo>
                  <a:lnTo>
                    <a:pt x="115865" y="146050"/>
                  </a:lnTo>
                  <a:lnTo>
                    <a:pt x="118344" y="140970"/>
                  </a:lnTo>
                  <a:lnTo>
                    <a:pt x="104623" y="140969"/>
                  </a:lnTo>
                  <a:lnTo>
                    <a:pt x="101303" y="138429"/>
                  </a:lnTo>
                  <a:lnTo>
                    <a:pt x="101303" y="124459"/>
                  </a:lnTo>
                  <a:close/>
                </a:path>
                <a:path w="217804" h="355600" extrusionOk="0">
                  <a:moveTo>
                    <a:pt x="158132" y="124460"/>
                  </a:moveTo>
                  <a:lnTo>
                    <a:pt x="140281" y="124460"/>
                  </a:lnTo>
                  <a:lnTo>
                    <a:pt x="145828" y="128270"/>
                  </a:lnTo>
                  <a:lnTo>
                    <a:pt x="150234" y="129540"/>
                  </a:lnTo>
                  <a:lnTo>
                    <a:pt x="152561" y="134620"/>
                  </a:lnTo>
                  <a:lnTo>
                    <a:pt x="150893" y="138430"/>
                  </a:lnTo>
                  <a:lnTo>
                    <a:pt x="150745" y="139700"/>
                  </a:lnTo>
                  <a:lnTo>
                    <a:pt x="150424" y="139700"/>
                  </a:lnTo>
                  <a:lnTo>
                    <a:pt x="145393" y="146050"/>
                  </a:lnTo>
                  <a:lnTo>
                    <a:pt x="137273" y="151130"/>
                  </a:lnTo>
                  <a:lnTo>
                    <a:pt x="128068" y="154940"/>
                  </a:lnTo>
                  <a:lnTo>
                    <a:pt x="119785" y="156210"/>
                  </a:lnTo>
                  <a:lnTo>
                    <a:pt x="158133" y="156210"/>
                  </a:lnTo>
                  <a:lnTo>
                    <a:pt x="158132" y="124460"/>
                  </a:lnTo>
                  <a:close/>
                </a:path>
                <a:path w="217804" h="355600" extrusionOk="0">
                  <a:moveTo>
                    <a:pt x="54962" y="97789"/>
                  </a:moveTo>
                  <a:lnTo>
                    <a:pt x="32038" y="97789"/>
                  </a:lnTo>
                  <a:lnTo>
                    <a:pt x="37494" y="99059"/>
                  </a:lnTo>
                  <a:lnTo>
                    <a:pt x="39211" y="101599"/>
                  </a:lnTo>
                  <a:lnTo>
                    <a:pt x="38594" y="104139"/>
                  </a:lnTo>
                  <a:lnTo>
                    <a:pt x="38446" y="104139"/>
                  </a:lnTo>
                  <a:lnTo>
                    <a:pt x="29777" y="142239"/>
                  </a:lnTo>
                  <a:lnTo>
                    <a:pt x="27706" y="143509"/>
                  </a:lnTo>
                  <a:lnTo>
                    <a:pt x="43811" y="143509"/>
                  </a:lnTo>
                  <a:lnTo>
                    <a:pt x="54962" y="97789"/>
                  </a:lnTo>
                  <a:close/>
                </a:path>
                <a:path w="217804" h="355600" extrusionOk="0">
                  <a:moveTo>
                    <a:pt x="203017" y="97790"/>
                  </a:moveTo>
                  <a:lnTo>
                    <a:pt x="186489" y="97790"/>
                  </a:lnTo>
                  <a:lnTo>
                    <a:pt x="189145" y="100330"/>
                  </a:lnTo>
                  <a:lnTo>
                    <a:pt x="197962" y="138430"/>
                  </a:lnTo>
                  <a:lnTo>
                    <a:pt x="198456" y="140970"/>
                  </a:lnTo>
                  <a:lnTo>
                    <a:pt x="196797" y="143510"/>
                  </a:lnTo>
                  <a:lnTo>
                    <a:pt x="213759" y="143510"/>
                  </a:lnTo>
                  <a:lnTo>
                    <a:pt x="203017" y="97790"/>
                  </a:lnTo>
                  <a:close/>
                </a:path>
                <a:path w="217804" h="355600" extrusionOk="0">
                  <a:moveTo>
                    <a:pt x="174576" y="44450"/>
                  </a:moveTo>
                  <a:lnTo>
                    <a:pt x="141096" y="44450"/>
                  </a:lnTo>
                  <a:lnTo>
                    <a:pt x="143307" y="46990"/>
                  </a:lnTo>
                  <a:lnTo>
                    <a:pt x="143307" y="52070"/>
                  </a:lnTo>
                  <a:lnTo>
                    <a:pt x="141096" y="54610"/>
                  </a:lnTo>
                  <a:lnTo>
                    <a:pt x="116128" y="54610"/>
                  </a:lnTo>
                  <a:lnTo>
                    <a:pt x="116128" y="64770"/>
                  </a:lnTo>
                  <a:lnTo>
                    <a:pt x="141096" y="64770"/>
                  </a:lnTo>
                  <a:lnTo>
                    <a:pt x="143307" y="67310"/>
                  </a:lnTo>
                  <a:lnTo>
                    <a:pt x="143307" y="72390"/>
                  </a:lnTo>
                  <a:lnTo>
                    <a:pt x="141096" y="74930"/>
                  </a:lnTo>
                  <a:lnTo>
                    <a:pt x="116128" y="74930"/>
                  </a:lnTo>
                  <a:lnTo>
                    <a:pt x="116128" y="83820"/>
                  </a:lnTo>
                  <a:lnTo>
                    <a:pt x="141096" y="83820"/>
                  </a:lnTo>
                  <a:lnTo>
                    <a:pt x="143307" y="86360"/>
                  </a:lnTo>
                  <a:lnTo>
                    <a:pt x="143307" y="92710"/>
                  </a:lnTo>
                  <a:lnTo>
                    <a:pt x="141096" y="93980"/>
                  </a:lnTo>
                  <a:lnTo>
                    <a:pt x="116128" y="93980"/>
                  </a:lnTo>
                  <a:lnTo>
                    <a:pt x="116128" y="138430"/>
                  </a:lnTo>
                  <a:lnTo>
                    <a:pt x="112813" y="140969"/>
                  </a:lnTo>
                  <a:lnTo>
                    <a:pt x="118344" y="140970"/>
                  </a:lnTo>
                  <a:lnTo>
                    <a:pt x="118964" y="139700"/>
                  </a:lnTo>
                  <a:lnTo>
                    <a:pt x="123202" y="133350"/>
                  </a:lnTo>
                  <a:lnTo>
                    <a:pt x="128483" y="129540"/>
                  </a:lnTo>
                  <a:lnTo>
                    <a:pt x="133540" y="125730"/>
                  </a:lnTo>
                  <a:lnTo>
                    <a:pt x="140281" y="124460"/>
                  </a:lnTo>
                  <a:lnTo>
                    <a:pt x="158132" y="124460"/>
                  </a:lnTo>
                  <a:lnTo>
                    <a:pt x="158132" y="78740"/>
                  </a:lnTo>
                  <a:lnTo>
                    <a:pt x="174258" y="78740"/>
                  </a:lnTo>
                  <a:lnTo>
                    <a:pt x="167402" y="48260"/>
                  </a:lnTo>
                  <a:lnTo>
                    <a:pt x="169119" y="45720"/>
                  </a:lnTo>
                  <a:lnTo>
                    <a:pt x="174576" y="44450"/>
                  </a:lnTo>
                  <a:close/>
                </a:path>
                <a:path w="217804" h="355600" extrusionOk="0">
                  <a:moveTo>
                    <a:pt x="76340" y="44449"/>
                  </a:moveTo>
                  <a:lnTo>
                    <a:pt x="46892" y="44449"/>
                  </a:lnTo>
                  <a:lnTo>
                    <a:pt x="49572" y="45719"/>
                  </a:lnTo>
                  <a:lnTo>
                    <a:pt x="51298" y="48259"/>
                  </a:lnTo>
                  <a:lnTo>
                    <a:pt x="50750" y="50799"/>
                  </a:lnTo>
                  <a:lnTo>
                    <a:pt x="42596" y="86359"/>
                  </a:lnTo>
                  <a:lnTo>
                    <a:pt x="42082" y="88899"/>
                  </a:lnTo>
                  <a:lnTo>
                    <a:pt x="40010" y="90169"/>
                  </a:lnTo>
                  <a:lnTo>
                    <a:pt x="56821" y="90169"/>
                  </a:lnTo>
                  <a:lnTo>
                    <a:pt x="59299" y="80009"/>
                  </a:lnTo>
                  <a:lnTo>
                    <a:pt x="101303" y="80009"/>
                  </a:lnTo>
                  <a:lnTo>
                    <a:pt x="101303" y="74929"/>
                  </a:lnTo>
                  <a:lnTo>
                    <a:pt x="76340" y="74929"/>
                  </a:lnTo>
                  <a:lnTo>
                    <a:pt x="74124" y="72389"/>
                  </a:lnTo>
                  <a:lnTo>
                    <a:pt x="74124" y="67309"/>
                  </a:lnTo>
                  <a:lnTo>
                    <a:pt x="76340" y="64769"/>
                  </a:lnTo>
                  <a:lnTo>
                    <a:pt x="101303" y="64769"/>
                  </a:lnTo>
                  <a:lnTo>
                    <a:pt x="101303" y="54609"/>
                  </a:lnTo>
                  <a:lnTo>
                    <a:pt x="76340" y="54609"/>
                  </a:lnTo>
                  <a:lnTo>
                    <a:pt x="74124" y="52069"/>
                  </a:lnTo>
                  <a:lnTo>
                    <a:pt x="74124" y="46989"/>
                  </a:lnTo>
                  <a:lnTo>
                    <a:pt x="76340" y="44449"/>
                  </a:lnTo>
                  <a:close/>
                </a:path>
                <a:path w="217804" h="355600" extrusionOk="0">
                  <a:moveTo>
                    <a:pt x="149694" y="7620"/>
                  </a:moveTo>
                  <a:lnTo>
                    <a:pt x="112813" y="7620"/>
                  </a:lnTo>
                  <a:lnTo>
                    <a:pt x="116128" y="10160"/>
                  </a:lnTo>
                  <a:lnTo>
                    <a:pt x="116128" y="25400"/>
                  </a:lnTo>
                  <a:lnTo>
                    <a:pt x="168193" y="25400"/>
                  </a:lnTo>
                  <a:lnTo>
                    <a:pt x="169803" y="27940"/>
                  </a:lnTo>
                  <a:lnTo>
                    <a:pt x="168695" y="33020"/>
                  </a:lnTo>
                  <a:lnTo>
                    <a:pt x="167316" y="34290"/>
                  </a:lnTo>
                  <a:lnTo>
                    <a:pt x="165545" y="34290"/>
                  </a:lnTo>
                  <a:lnTo>
                    <a:pt x="116128" y="35560"/>
                  </a:lnTo>
                  <a:lnTo>
                    <a:pt x="116128" y="44450"/>
                  </a:lnTo>
                  <a:lnTo>
                    <a:pt x="174576" y="44450"/>
                  </a:lnTo>
                  <a:lnTo>
                    <a:pt x="177285" y="45720"/>
                  </a:lnTo>
                  <a:lnTo>
                    <a:pt x="186621" y="86360"/>
                  </a:lnTo>
                  <a:lnTo>
                    <a:pt x="184966" y="88900"/>
                  </a:lnTo>
                  <a:lnTo>
                    <a:pt x="182301" y="90170"/>
                  </a:lnTo>
                  <a:lnTo>
                    <a:pt x="201226" y="90170"/>
                  </a:lnTo>
                  <a:lnTo>
                    <a:pt x="187799" y="33020"/>
                  </a:lnTo>
                  <a:lnTo>
                    <a:pt x="152481" y="8890"/>
                  </a:lnTo>
                  <a:lnTo>
                    <a:pt x="149694" y="7620"/>
                  </a:lnTo>
                  <a:close/>
                </a:path>
                <a:path w="217804" h="355600" extrusionOk="0">
                  <a:moveTo>
                    <a:pt x="108716" y="0"/>
                  </a:moveTo>
                  <a:lnTo>
                    <a:pt x="100453" y="1269"/>
                  </a:lnTo>
                  <a:lnTo>
                    <a:pt x="116931" y="1270"/>
                  </a:lnTo>
                  <a:lnTo>
                    <a:pt x="1087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1" name="Google Shape;261;p17"/>
            <p:cNvPicPr preferRelativeResize="0"/>
            <p:nvPr/>
          </p:nvPicPr>
          <p:blipFill rotWithShape="1">
            <a:blip r:embed="rId3">
              <a:alphaModFix/>
            </a:blip>
            <a:srcRect/>
            <a:stretch/>
          </p:blipFill>
          <p:spPr>
            <a:xfrm>
              <a:off x="7452632" y="2078190"/>
              <a:ext cx="69376" cy="86113"/>
            </a:xfrm>
            <a:prstGeom prst="rect">
              <a:avLst/>
            </a:prstGeom>
            <a:noFill/>
            <a:ln>
              <a:noFill/>
            </a:ln>
          </p:spPr>
        </p:pic>
      </p:grpSp>
      <p:sp>
        <p:nvSpPr>
          <p:cNvPr id="262" name="Google Shape;262;p17"/>
          <p:cNvSpPr txBox="1"/>
          <p:nvPr/>
        </p:nvSpPr>
        <p:spPr>
          <a:xfrm>
            <a:off x="6840728" y="2960877"/>
            <a:ext cx="1292860" cy="529590"/>
          </a:xfrm>
          <a:prstGeom prst="rect">
            <a:avLst/>
          </a:prstGeom>
          <a:noFill/>
          <a:ln>
            <a:noFill/>
          </a:ln>
        </p:spPr>
        <p:txBody>
          <a:bodyPr spcFirstLastPara="1" wrap="square" lIns="0" tIns="13325" rIns="0" bIns="0" anchor="t" anchorCtr="0">
            <a:spAutoFit/>
          </a:bodyPr>
          <a:lstStyle/>
          <a:p>
            <a:pPr marL="144780" marR="139065" lvl="0" indent="0" algn="ctr" rtl="0">
              <a:lnSpc>
                <a:spcPct val="100000"/>
              </a:lnSpc>
              <a:spcBef>
                <a:spcPts val="0"/>
              </a:spcBef>
              <a:spcAft>
                <a:spcPts val="0"/>
              </a:spcAft>
              <a:buNone/>
            </a:pPr>
            <a:r>
              <a:rPr lang="en-US" sz="1100">
                <a:solidFill>
                  <a:schemeClr val="dk1"/>
                </a:solidFill>
                <a:latin typeface="Calibri"/>
                <a:ea typeface="Calibri"/>
                <a:cs typeface="Calibri"/>
                <a:sym typeface="Calibri"/>
              </a:rPr>
              <a:t>NOS POSSIBILITÉS  MOTRICES</a:t>
            </a:r>
            <a:endParaRPr sz="11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100">
                <a:solidFill>
                  <a:schemeClr val="dk1"/>
                </a:solidFill>
                <a:latin typeface="Calibri"/>
                <a:ea typeface="Calibri"/>
                <a:cs typeface="Calibri"/>
                <a:sym typeface="Calibri"/>
              </a:rPr>
              <a:t>(RAPIDITÉ SOUPLESSE)</a:t>
            </a:r>
            <a:endParaRPr sz="1100">
              <a:solidFill>
                <a:schemeClr val="dk1"/>
              </a:solidFill>
              <a:latin typeface="Calibri"/>
              <a:ea typeface="Calibri"/>
              <a:cs typeface="Calibri"/>
              <a:sym typeface="Calibri"/>
            </a:endParaRPr>
          </a:p>
        </p:txBody>
      </p:sp>
      <p:grpSp>
        <p:nvGrpSpPr>
          <p:cNvPr id="263" name="Google Shape;263;p17"/>
          <p:cNvGrpSpPr/>
          <p:nvPr/>
        </p:nvGrpSpPr>
        <p:grpSpPr>
          <a:xfrm>
            <a:off x="4375403" y="3986784"/>
            <a:ext cx="836930" cy="836930"/>
            <a:chOff x="4375403" y="3986784"/>
            <a:chExt cx="836930" cy="836930"/>
          </a:xfrm>
        </p:grpSpPr>
        <p:sp>
          <p:nvSpPr>
            <p:cNvPr id="264" name="Google Shape;264;p17"/>
            <p:cNvSpPr/>
            <p:nvPr/>
          </p:nvSpPr>
          <p:spPr>
            <a:xfrm>
              <a:off x="4375403" y="3986784"/>
              <a:ext cx="836930" cy="836930"/>
            </a:xfrm>
            <a:custGeom>
              <a:avLst/>
              <a:gdLst/>
              <a:ahLst/>
              <a:cxnLst/>
              <a:rect l="l" t="t" r="r" b="b"/>
              <a:pathLst>
                <a:path w="836929" h="836929" extrusionOk="0">
                  <a:moveTo>
                    <a:pt x="836676" y="0"/>
                  </a:moveTo>
                  <a:lnTo>
                    <a:pt x="248666" y="0"/>
                  </a:lnTo>
                  <a:lnTo>
                    <a:pt x="203980" y="4007"/>
                  </a:lnTo>
                  <a:lnTo>
                    <a:pt x="161917" y="15562"/>
                  </a:lnTo>
                  <a:lnTo>
                    <a:pt x="123180" y="33960"/>
                  </a:lnTo>
                  <a:lnTo>
                    <a:pt x="88473" y="58498"/>
                  </a:lnTo>
                  <a:lnTo>
                    <a:pt x="58498" y="88473"/>
                  </a:lnTo>
                  <a:lnTo>
                    <a:pt x="33960" y="123180"/>
                  </a:lnTo>
                  <a:lnTo>
                    <a:pt x="15562" y="161917"/>
                  </a:lnTo>
                  <a:lnTo>
                    <a:pt x="4007" y="203980"/>
                  </a:lnTo>
                  <a:lnTo>
                    <a:pt x="0" y="248666"/>
                  </a:lnTo>
                  <a:lnTo>
                    <a:pt x="0" y="836676"/>
                  </a:lnTo>
                  <a:lnTo>
                    <a:pt x="588010" y="836676"/>
                  </a:lnTo>
                  <a:lnTo>
                    <a:pt x="632695" y="832668"/>
                  </a:lnTo>
                  <a:lnTo>
                    <a:pt x="674758" y="821113"/>
                  </a:lnTo>
                  <a:lnTo>
                    <a:pt x="713495" y="802715"/>
                  </a:lnTo>
                  <a:lnTo>
                    <a:pt x="748202" y="778177"/>
                  </a:lnTo>
                  <a:lnTo>
                    <a:pt x="778177" y="748202"/>
                  </a:lnTo>
                  <a:lnTo>
                    <a:pt x="802715" y="713495"/>
                  </a:lnTo>
                  <a:lnTo>
                    <a:pt x="821113" y="674758"/>
                  </a:lnTo>
                  <a:lnTo>
                    <a:pt x="832668" y="632695"/>
                  </a:lnTo>
                  <a:lnTo>
                    <a:pt x="836676" y="588010"/>
                  </a:lnTo>
                  <a:lnTo>
                    <a:pt x="836676"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7"/>
            <p:cNvSpPr/>
            <p:nvPr/>
          </p:nvSpPr>
          <p:spPr>
            <a:xfrm>
              <a:off x="4685695" y="4272552"/>
              <a:ext cx="217804" cy="355600"/>
            </a:xfrm>
            <a:custGeom>
              <a:avLst/>
              <a:gdLst/>
              <a:ahLst/>
              <a:cxnLst/>
              <a:rect l="l" t="t" r="r" b="b"/>
              <a:pathLst>
                <a:path w="217804" h="355600" extrusionOk="0">
                  <a:moveTo>
                    <a:pt x="101303" y="80009"/>
                  </a:moveTo>
                  <a:lnTo>
                    <a:pt x="59299" y="80009"/>
                  </a:lnTo>
                  <a:lnTo>
                    <a:pt x="59300" y="355599"/>
                  </a:lnTo>
                  <a:lnTo>
                    <a:pt x="98833" y="355599"/>
                  </a:lnTo>
                  <a:lnTo>
                    <a:pt x="98833" y="346709"/>
                  </a:lnTo>
                  <a:lnTo>
                    <a:pt x="73610" y="346709"/>
                  </a:lnTo>
                  <a:lnTo>
                    <a:pt x="69183" y="341629"/>
                  </a:lnTo>
                  <a:lnTo>
                    <a:pt x="69183" y="325119"/>
                  </a:lnTo>
                  <a:lnTo>
                    <a:pt x="73610" y="321309"/>
                  </a:lnTo>
                  <a:lnTo>
                    <a:pt x="98833" y="321309"/>
                  </a:lnTo>
                  <a:lnTo>
                    <a:pt x="98833" y="311149"/>
                  </a:lnTo>
                  <a:lnTo>
                    <a:pt x="76340" y="311149"/>
                  </a:lnTo>
                  <a:lnTo>
                    <a:pt x="74124" y="309879"/>
                  </a:lnTo>
                  <a:lnTo>
                    <a:pt x="74182" y="246379"/>
                  </a:lnTo>
                  <a:lnTo>
                    <a:pt x="76377" y="243839"/>
                  </a:lnTo>
                  <a:lnTo>
                    <a:pt x="98833" y="243839"/>
                  </a:lnTo>
                  <a:lnTo>
                    <a:pt x="98833" y="236219"/>
                  </a:lnTo>
                  <a:lnTo>
                    <a:pt x="76340" y="236219"/>
                  </a:lnTo>
                  <a:lnTo>
                    <a:pt x="74124" y="233679"/>
                  </a:lnTo>
                  <a:lnTo>
                    <a:pt x="74124" y="165099"/>
                  </a:lnTo>
                  <a:lnTo>
                    <a:pt x="76340" y="163829"/>
                  </a:lnTo>
                  <a:lnTo>
                    <a:pt x="158133" y="163830"/>
                  </a:lnTo>
                  <a:lnTo>
                    <a:pt x="158133" y="156210"/>
                  </a:lnTo>
                  <a:lnTo>
                    <a:pt x="97400" y="156209"/>
                  </a:lnTo>
                  <a:lnTo>
                    <a:pt x="64636" y="135889"/>
                  </a:lnTo>
                  <a:lnTo>
                    <a:pt x="66284" y="130809"/>
                  </a:lnTo>
                  <a:lnTo>
                    <a:pt x="70768" y="128269"/>
                  </a:lnTo>
                  <a:lnTo>
                    <a:pt x="71456" y="128269"/>
                  </a:lnTo>
                  <a:lnTo>
                    <a:pt x="77040" y="124459"/>
                  </a:lnTo>
                  <a:lnTo>
                    <a:pt x="101303" y="124459"/>
                  </a:lnTo>
                  <a:lnTo>
                    <a:pt x="101303" y="93979"/>
                  </a:lnTo>
                  <a:lnTo>
                    <a:pt x="76340" y="93979"/>
                  </a:lnTo>
                  <a:lnTo>
                    <a:pt x="74124" y="92709"/>
                  </a:lnTo>
                  <a:lnTo>
                    <a:pt x="74124" y="86359"/>
                  </a:lnTo>
                  <a:lnTo>
                    <a:pt x="76340" y="83819"/>
                  </a:lnTo>
                  <a:lnTo>
                    <a:pt x="101303" y="83819"/>
                  </a:lnTo>
                  <a:lnTo>
                    <a:pt x="101303" y="80009"/>
                  </a:lnTo>
                  <a:close/>
                </a:path>
                <a:path w="217804" h="355600" extrusionOk="0">
                  <a:moveTo>
                    <a:pt x="133424" y="177800"/>
                  </a:moveTo>
                  <a:lnTo>
                    <a:pt x="118599" y="177799"/>
                  </a:lnTo>
                  <a:lnTo>
                    <a:pt x="118599" y="355599"/>
                  </a:lnTo>
                  <a:lnTo>
                    <a:pt x="158133" y="355600"/>
                  </a:lnTo>
                  <a:lnTo>
                    <a:pt x="158133" y="346710"/>
                  </a:lnTo>
                  <a:lnTo>
                    <a:pt x="132910" y="346709"/>
                  </a:lnTo>
                  <a:lnTo>
                    <a:pt x="128483" y="341629"/>
                  </a:lnTo>
                  <a:lnTo>
                    <a:pt x="128483" y="325119"/>
                  </a:lnTo>
                  <a:lnTo>
                    <a:pt x="132910" y="321309"/>
                  </a:lnTo>
                  <a:lnTo>
                    <a:pt x="158133" y="321310"/>
                  </a:lnTo>
                  <a:lnTo>
                    <a:pt x="158133" y="311150"/>
                  </a:lnTo>
                  <a:lnTo>
                    <a:pt x="135640" y="311149"/>
                  </a:lnTo>
                  <a:lnTo>
                    <a:pt x="133424" y="309879"/>
                  </a:lnTo>
                  <a:lnTo>
                    <a:pt x="133478" y="246380"/>
                  </a:lnTo>
                  <a:lnTo>
                    <a:pt x="135677" y="243840"/>
                  </a:lnTo>
                  <a:lnTo>
                    <a:pt x="158133" y="243840"/>
                  </a:lnTo>
                  <a:lnTo>
                    <a:pt x="158133" y="236220"/>
                  </a:lnTo>
                  <a:lnTo>
                    <a:pt x="135640" y="236220"/>
                  </a:lnTo>
                  <a:lnTo>
                    <a:pt x="133424" y="233680"/>
                  </a:lnTo>
                  <a:lnTo>
                    <a:pt x="133424" y="177800"/>
                  </a:lnTo>
                  <a:close/>
                </a:path>
                <a:path w="217804" h="355600" extrusionOk="0">
                  <a:moveTo>
                    <a:pt x="98833" y="321309"/>
                  </a:moveTo>
                  <a:lnTo>
                    <a:pt x="84527" y="321309"/>
                  </a:lnTo>
                  <a:lnTo>
                    <a:pt x="88949" y="325119"/>
                  </a:lnTo>
                  <a:lnTo>
                    <a:pt x="88949" y="341629"/>
                  </a:lnTo>
                  <a:lnTo>
                    <a:pt x="84527" y="346709"/>
                  </a:lnTo>
                  <a:lnTo>
                    <a:pt x="98833" y="346709"/>
                  </a:lnTo>
                  <a:lnTo>
                    <a:pt x="98833" y="321309"/>
                  </a:lnTo>
                  <a:close/>
                </a:path>
                <a:path w="217804" h="355600" extrusionOk="0">
                  <a:moveTo>
                    <a:pt x="158133" y="321310"/>
                  </a:moveTo>
                  <a:lnTo>
                    <a:pt x="143827" y="321310"/>
                  </a:lnTo>
                  <a:lnTo>
                    <a:pt x="148249" y="325120"/>
                  </a:lnTo>
                  <a:lnTo>
                    <a:pt x="148249" y="341630"/>
                  </a:lnTo>
                  <a:lnTo>
                    <a:pt x="143827" y="346710"/>
                  </a:lnTo>
                  <a:lnTo>
                    <a:pt x="158133" y="346710"/>
                  </a:lnTo>
                  <a:lnTo>
                    <a:pt x="158133" y="321310"/>
                  </a:lnTo>
                  <a:close/>
                </a:path>
                <a:path w="217804" h="355600" extrusionOk="0">
                  <a:moveTo>
                    <a:pt x="98833" y="243839"/>
                  </a:moveTo>
                  <a:lnTo>
                    <a:pt x="81796" y="243839"/>
                  </a:lnTo>
                  <a:lnTo>
                    <a:pt x="84008" y="246379"/>
                  </a:lnTo>
                  <a:lnTo>
                    <a:pt x="84008" y="309879"/>
                  </a:lnTo>
                  <a:lnTo>
                    <a:pt x="81796" y="311149"/>
                  </a:lnTo>
                  <a:lnTo>
                    <a:pt x="98833" y="311149"/>
                  </a:lnTo>
                  <a:lnTo>
                    <a:pt x="98833" y="243839"/>
                  </a:lnTo>
                  <a:close/>
                </a:path>
                <a:path w="217804" h="355600" extrusionOk="0">
                  <a:moveTo>
                    <a:pt x="158133" y="243840"/>
                  </a:moveTo>
                  <a:lnTo>
                    <a:pt x="141096" y="243840"/>
                  </a:lnTo>
                  <a:lnTo>
                    <a:pt x="143308" y="246380"/>
                  </a:lnTo>
                  <a:lnTo>
                    <a:pt x="143308" y="309880"/>
                  </a:lnTo>
                  <a:lnTo>
                    <a:pt x="141096" y="311150"/>
                  </a:lnTo>
                  <a:lnTo>
                    <a:pt x="158133" y="311150"/>
                  </a:lnTo>
                  <a:lnTo>
                    <a:pt x="158133" y="243840"/>
                  </a:lnTo>
                  <a:close/>
                </a:path>
                <a:path w="217804" h="355600" extrusionOk="0">
                  <a:moveTo>
                    <a:pt x="135640" y="163830"/>
                  </a:moveTo>
                  <a:lnTo>
                    <a:pt x="81796" y="163829"/>
                  </a:lnTo>
                  <a:lnTo>
                    <a:pt x="84008" y="165099"/>
                  </a:lnTo>
                  <a:lnTo>
                    <a:pt x="84008" y="233679"/>
                  </a:lnTo>
                  <a:lnTo>
                    <a:pt x="81796" y="236219"/>
                  </a:lnTo>
                  <a:lnTo>
                    <a:pt x="98833" y="236219"/>
                  </a:lnTo>
                  <a:lnTo>
                    <a:pt x="98833" y="177799"/>
                  </a:lnTo>
                  <a:lnTo>
                    <a:pt x="133424" y="177800"/>
                  </a:lnTo>
                  <a:lnTo>
                    <a:pt x="133424" y="165100"/>
                  </a:lnTo>
                  <a:lnTo>
                    <a:pt x="135640" y="163830"/>
                  </a:lnTo>
                  <a:close/>
                </a:path>
                <a:path w="217804" h="355600" extrusionOk="0">
                  <a:moveTo>
                    <a:pt x="158133" y="163830"/>
                  </a:moveTo>
                  <a:lnTo>
                    <a:pt x="141096" y="163830"/>
                  </a:lnTo>
                  <a:lnTo>
                    <a:pt x="143308" y="165100"/>
                  </a:lnTo>
                  <a:lnTo>
                    <a:pt x="143308" y="233680"/>
                  </a:lnTo>
                  <a:lnTo>
                    <a:pt x="141096" y="236220"/>
                  </a:lnTo>
                  <a:lnTo>
                    <a:pt x="158133" y="236220"/>
                  </a:lnTo>
                  <a:lnTo>
                    <a:pt x="158133" y="163830"/>
                  </a:lnTo>
                  <a:close/>
                </a:path>
                <a:path w="217804" h="355600" extrusionOk="0">
                  <a:moveTo>
                    <a:pt x="125113" y="1270"/>
                  </a:moveTo>
                  <a:lnTo>
                    <a:pt x="92245" y="1269"/>
                  </a:lnTo>
                  <a:lnTo>
                    <a:pt x="84118" y="3809"/>
                  </a:lnTo>
                  <a:lnTo>
                    <a:pt x="76101" y="5079"/>
                  </a:lnTo>
                  <a:lnTo>
                    <a:pt x="34591" y="26669"/>
                  </a:lnTo>
                  <a:lnTo>
                    <a:pt x="988" y="156209"/>
                  </a:lnTo>
                  <a:lnTo>
                    <a:pt x="564" y="157479"/>
                  </a:lnTo>
                  <a:lnTo>
                    <a:pt x="234" y="158749"/>
                  </a:lnTo>
                  <a:lnTo>
                    <a:pt x="0" y="160019"/>
                  </a:lnTo>
                  <a:lnTo>
                    <a:pt x="1553" y="167639"/>
                  </a:lnTo>
                  <a:lnTo>
                    <a:pt x="5791" y="173989"/>
                  </a:lnTo>
                  <a:lnTo>
                    <a:pt x="12074" y="179069"/>
                  </a:lnTo>
                  <a:lnTo>
                    <a:pt x="19766" y="180339"/>
                  </a:lnTo>
                  <a:lnTo>
                    <a:pt x="28599" y="180339"/>
                  </a:lnTo>
                  <a:lnTo>
                    <a:pt x="36214" y="173989"/>
                  </a:lnTo>
                  <a:lnTo>
                    <a:pt x="37213" y="170179"/>
                  </a:lnTo>
                  <a:lnTo>
                    <a:pt x="14310" y="170179"/>
                  </a:lnTo>
                  <a:lnTo>
                    <a:pt x="9883" y="165099"/>
                  </a:lnTo>
                  <a:lnTo>
                    <a:pt x="9883" y="154939"/>
                  </a:lnTo>
                  <a:lnTo>
                    <a:pt x="14310" y="149859"/>
                  </a:lnTo>
                  <a:lnTo>
                    <a:pt x="42262" y="149859"/>
                  </a:lnTo>
                  <a:lnTo>
                    <a:pt x="43811" y="143509"/>
                  </a:lnTo>
                  <a:lnTo>
                    <a:pt x="21607" y="143509"/>
                  </a:lnTo>
                  <a:lnTo>
                    <a:pt x="19947" y="140969"/>
                  </a:lnTo>
                  <a:lnTo>
                    <a:pt x="29328" y="100329"/>
                  </a:lnTo>
                  <a:lnTo>
                    <a:pt x="32038" y="97789"/>
                  </a:lnTo>
                  <a:lnTo>
                    <a:pt x="54962" y="97789"/>
                  </a:lnTo>
                  <a:lnTo>
                    <a:pt x="56821" y="90169"/>
                  </a:lnTo>
                  <a:lnTo>
                    <a:pt x="33862" y="90169"/>
                  </a:lnTo>
                  <a:lnTo>
                    <a:pt x="32203" y="86359"/>
                  </a:lnTo>
                  <a:lnTo>
                    <a:pt x="41579" y="45719"/>
                  </a:lnTo>
                  <a:lnTo>
                    <a:pt x="44231" y="44449"/>
                  </a:lnTo>
                  <a:lnTo>
                    <a:pt x="101303" y="44449"/>
                  </a:lnTo>
                  <a:lnTo>
                    <a:pt x="101303" y="35559"/>
                  </a:lnTo>
                  <a:lnTo>
                    <a:pt x="51887" y="35559"/>
                  </a:lnTo>
                  <a:lnTo>
                    <a:pt x="49243" y="34289"/>
                  </a:lnTo>
                  <a:lnTo>
                    <a:pt x="47633" y="31749"/>
                  </a:lnTo>
                  <a:lnTo>
                    <a:pt x="48741" y="26669"/>
                  </a:lnTo>
                  <a:lnTo>
                    <a:pt x="50120" y="25399"/>
                  </a:lnTo>
                  <a:lnTo>
                    <a:pt x="101303" y="25399"/>
                  </a:lnTo>
                  <a:lnTo>
                    <a:pt x="101303" y="10159"/>
                  </a:lnTo>
                  <a:lnTo>
                    <a:pt x="104623" y="7619"/>
                  </a:lnTo>
                  <a:lnTo>
                    <a:pt x="149694" y="7620"/>
                  </a:lnTo>
                  <a:lnTo>
                    <a:pt x="141331" y="3810"/>
                  </a:lnTo>
                  <a:lnTo>
                    <a:pt x="125113" y="1270"/>
                  </a:lnTo>
                  <a:close/>
                </a:path>
                <a:path w="217804" h="355600" extrusionOk="0">
                  <a:moveTo>
                    <a:pt x="174258" y="78740"/>
                  </a:moveTo>
                  <a:lnTo>
                    <a:pt x="178888" y="165100"/>
                  </a:lnTo>
                  <a:lnTo>
                    <a:pt x="197666" y="179070"/>
                  </a:lnTo>
                  <a:lnTo>
                    <a:pt x="205360" y="177800"/>
                  </a:lnTo>
                  <a:lnTo>
                    <a:pt x="211643" y="173990"/>
                  </a:lnTo>
                  <a:lnTo>
                    <a:pt x="214185" y="170180"/>
                  </a:lnTo>
                  <a:lnTo>
                    <a:pt x="193049" y="170180"/>
                  </a:lnTo>
                  <a:lnTo>
                    <a:pt x="188623" y="166370"/>
                  </a:lnTo>
                  <a:lnTo>
                    <a:pt x="188623" y="154940"/>
                  </a:lnTo>
                  <a:lnTo>
                    <a:pt x="193049" y="149860"/>
                  </a:lnTo>
                  <a:lnTo>
                    <a:pt x="215251" y="149860"/>
                  </a:lnTo>
                  <a:lnTo>
                    <a:pt x="213759" y="143510"/>
                  </a:lnTo>
                  <a:lnTo>
                    <a:pt x="190764" y="143510"/>
                  </a:lnTo>
                  <a:lnTo>
                    <a:pt x="188697" y="142240"/>
                  </a:lnTo>
                  <a:lnTo>
                    <a:pt x="180123" y="104140"/>
                  </a:lnTo>
                  <a:lnTo>
                    <a:pt x="179509" y="101600"/>
                  </a:lnTo>
                  <a:lnTo>
                    <a:pt x="181165" y="99060"/>
                  </a:lnTo>
                  <a:lnTo>
                    <a:pt x="186489" y="97790"/>
                  </a:lnTo>
                  <a:lnTo>
                    <a:pt x="203017" y="97790"/>
                  </a:lnTo>
                  <a:lnTo>
                    <a:pt x="201226" y="90170"/>
                  </a:lnTo>
                  <a:lnTo>
                    <a:pt x="178760" y="90170"/>
                  </a:lnTo>
                  <a:lnTo>
                    <a:pt x="176569" y="88900"/>
                  </a:lnTo>
                  <a:lnTo>
                    <a:pt x="175972" y="86360"/>
                  </a:lnTo>
                  <a:lnTo>
                    <a:pt x="174258" y="78740"/>
                  </a:lnTo>
                  <a:close/>
                </a:path>
                <a:path w="217804" h="355600" extrusionOk="0">
                  <a:moveTo>
                    <a:pt x="42262" y="149859"/>
                  </a:moveTo>
                  <a:lnTo>
                    <a:pt x="25227" y="149859"/>
                  </a:lnTo>
                  <a:lnTo>
                    <a:pt x="29649" y="154939"/>
                  </a:lnTo>
                  <a:lnTo>
                    <a:pt x="29649" y="165099"/>
                  </a:lnTo>
                  <a:lnTo>
                    <a:pt x="25227" y="170179"/>
                  </a:lnTo>
                  <a:lnTo>
                    <a:pt x="37213" y="170179"/>
                  </a:lnTo>
                  <a:lnTo>
                    <a:pt x="38544" y="165099"/>
                  </a:lnTo>
                  <a:lnTo>
                    <a:pt x="42262" y="149859"/>
                  </a:lnTo>
                  <a:close/>
                </a:path>
                <a:path w="217804" h="355600" extrusionOk="0">
                  <a:moveTo>
                    <a:pt x="215251" y="149860"/>
                  </a:moveTo>
                  <a:lnTo>
                    <a:pt x="203966" y="149860"/>
                  </a:lnTo>
                  <a:lnTo>
                    <a:pt x="208389" y="154940"/>
                  </a:lnTo>
                  <a:lnTo>
                    <a:pt x="208311" y="166370"/>
                  </a:lnTo>
                  <a:lnTo>
                    <a:pt x="203909" y="170180"/>
                  </a:lnTo>
                  <a:lnTo>
                    <a:pt x="214185" y="170180"/>
                  </a:lnTo>
                  <a:lnTo>
                    <a:pt x="215879" y="167640"/>
                  </a:lnTo>
                  <a:lnTo>
                    <a:pt x="217432" y="160020"/>
                  </a:lnTo>
                  <a:lnTo>
                    <a:pt x="217202" y="157480"/>
                  </a:lnTo>
                  <a:lnTo>
                    <a:pt x="216872" y="156210"/>
                  </a:lnTo>
                  <a:lnTo>
                    <a:pt x="216444" y="154940"/>
                  </a:lnTo>
                  <a:lnTo>
                    <a:pt x="215251" y="149860"/>
                  </a:lnTo>
                  <a:close/>
                </a:path>
                <a:path w="217804" h="355600" extrusionOk="0">
                  <a:moveTo>
                    <a:pt x="101303" y="124459"/>
                  </a:moveTo>
                  <a:lnTo>
                    <a:pt x="77040" y="124459"/>
                  </a:lnTo>
                  <a:lnTo>
                    <a:pt x="83872" y="125729"/>
                  </a:lnTo>
                  <a:lnTo>
                    <a:pt x="88949" y="129539"/>
                  </a:lnTo>
                  <a:lnTo>
                    <a:pt x="94205" y="133349"/>
                  </a:lnTo>
                  <a:lnTo>
                    <a:pt x="98417" y="139699"/>
                  </a:lnTo>
                  <a:lnTo>
                    <a:pt x="101491" y="146049"/>
                  </a:lnTo>
                  <a:lnTo>
                    <a:pt x="103330" y="153669"/>
                  </a:lnTo>
                  <a:lnTo>
                    <a:pt x="102984" y="154939"/>
                  </a:lnTo>
                  <a:lnTo>
                    <a:pt x="101007" y="156209"/>
                  </a:lnTo>
                  <a:lnTo>
                    <a:pt x="117323" y="156209"/>
                  </a:lnTo>
                  <a:lnTo>
                    <a:pt x="114300" y="154939"/>
                  </a:lnTo>
                  <a:lnTo>
                    <a:pt x="114004" y="153669"/>
                  </a:lnTo>
                  <a:lnTo>
                    <a:pt x="115865" y="146049"/>
                  </a:lnTo>
                  <a:lnTo>
                    <a:pt x="118344" y="140969"/>
                  </a:lnTo>
                  <a:lnTo>
                    <a:pt x="104623" y="140969"/>
                  </a:lnTo>
                  <a:lnTo>
                    <a:pt x="101303" y="138429"/>
                  </a:lnTo>
                  <a:lnTo>
                    <a:pt x="101303" y="124459"/>
                  </a:lnTo>
                  <a:close/>
                </a:path>
                <a:path w="217804" h="355600" extrusionOk="0">
                  <a:moveTo>
                    <a:pt x="158133" y="124460"/>
                  </a:moveTo>
                  <a:lnTo>
                    <a:pt x="140281" y="124460"/>
                  </a:lnTo>
                  <a:lnTo>
                    <a:pt x="145828" y="128270"/>
                  </a:lnTo>
                  <a:lnTo>
                    <a:pt x="150234" y="129540"/>
                  </a:lnTo>
                  <a:lnTo>
                    <a:pt x="152561" y="134620"/>
                  </a:lnTo>
                  <a:lnTo>
                    <a:pt x="150893" y="138430"/>
                  </a:lnTo>
                  <a:lnTo>
                    <a:pt x="150745" y="139700"/>
                  </a:lnTo>
                  <a:lnTo>
                    <a:pt x="150424" y="139700"/>
                  </a:lnTo>
                  <a:lnTo>
                    <a:pt x="145393" y="146050"/>
                  </a:lnTo>
                  <a:lnTo>
                    <a:pt x="137273" y="151130"/>
                  </a:lnTo>
                  <a:lnTo>
                    <a:pt x="128068" y="154940"/>
                  </a:lnTo>
                  <a:lnTo>
                    <a:pt x="119785" y="156209"/>
                  </a:lnTo>
                  <a:lnTo>
                    <a:pt x="158133" y="156210"/>
                  </a:lnTo>
                  <a:lnTo>
                    <a:pt x="158133" y="124460"/>
                  </a:lnTo>
                  <a:close/>
                </a:path>
                <a:path w="217804" h="355600" extrusionOk="0">
                  <a:moveTo>
                    <a:pt x="54962" y="97789"/>
                  </a:moveTo>
                  <a:lnTo>
                    <a:pt x="32038" y="97789"/>
                  </a:lnTo>
                  <a:lnTo>
                    <a:pt x="37494" y="99059"/>
                  </a:lnTo>
                  <a:lnTo>
                    <a:pt x="39212" y="101599"/>
                  </a:lnTo>
                  <a:lnTo>
                    <a:pt x="38594" y="104139"/>
                  </a:lnTo>
                  <a:lnTo>
                    <a:pt x="38446" y="104139"/>
                  </a:lnTo>
                  <a:lnTo>
                    <a:pt x="29777" y="142239"/>
                  </a:lnTo>
                  <a:lnTo>
                    <a:pt x="27706" y="143509"/>
                  </a:lnTo>
                  <a:lnTo>
                    <a:pt x="43811" y="143509"/>
                  </a:lnTo>
                  <a:lnTo>
                    <a:pt x="54962" y="97789"/>
                  </a:lnTo>
                  <a:close/>
                </a:path>
                <a:path w="217804" h="355600" extrusionOk="0">
                  <a:moveTo>
                    <a:pt x="203017" y="97790"/>
                  </a:moveTo>
                  <a:lnTo>
                    <a:pt x="186489" y="97790"/>
                  </a:lnTo>
                  <a:lnTo>
                    <a:pt x="189146" y="100330"/>
                  </a:lnTo>
                  <a:lnTo>
                    <a:pt x="197962" y="138430"/>
                  </a:lnTo>
                  <a:lnTo>
                    <a:pt x="198456" y="140970"/>
                  </a:lnTo>
                  <a:lnTo>
                    <a:pt x="196797" y="143510"/>
                  </a:lnTo>
                  <a:lnTo>
                    <a:pt x="213759" y="143510"/>
                  </a:lnTo>
                  <a:lnTo>
                    <a:pt x="203017" y="97790"/>
                  </a:lnTo>
                  <a:close/>
                </a:path>
                <a:path w="217804" h="355600" extrusionOk="0">
                  <a:moveTo>
                    <a:pt x="174576" y="44450"/>
                  </a:moveTo>
                  <a:lnTo>
                    <a:pt x="141096" y="44450"/>
                  </a:lnTo>
                  <a:lnTo>
                    <a:pt x="143307" y="46990"/>
                  </a:lnTo>
                  <a:lnTo>
                    <a:pt x="143307" y="52070"/>
                  </a:lnTo>
                  <a:lnTo>
                    <a:pt x="141096" y="54610"/>
                  </a:lnTo>
                  <a:lnTo>
                    <a:pt x="116128" y="54610"/>
                  </a:lnTo>
                  <a:lnTo>
                    <a:pt x="116128" y="64770"/>
                  </a:lnTo>
                  <a:lnTo>
                    <a:pt x="141096" y="64770"/>
                  </a:lnTo>
                  <a:lnTo>
                    <a:pt x="143308" y="67310"/>
                  </a:lnTo>
                  <a:lnTo>
                    <a:pt x="143308" y="72390"/>
                  </a:lnTo>
                  <a:lnTo>
                    <a:pt x="141096" y="74930"/>
                  </a:lnTo>
                  <a:lnTo>
                    <a:pt x="116128" y="74930"/>
                  </a:lnTo>
                  <a:lnTo>
                    <a:pt x="116128" y="83820"/>
                  </a:lnTo>
                  <a:lnTo>
                    <a:pt x="141096" y="83820"/>
                  </a:lnTo>
                  <a:lnTo>
                    <a:pt x="143308" y="86360"/>
                  </a:lnTo>
                  <a:lnTo>
                    <a:pt x="143308" y="92710"/>
                  </a:lnTo>
                  <a:lnTo>
                    <a:pt x="141096" y="93980"/>
                  </a:lnTo>
                  <a:lnTo>
                    <a:pt x="116128" y="93979"/>
                  </a:lnTo>
                  <a:lnTo>
                    <a:pt x="116128" y="138429"/>
                  </a:lnTo>
                  <a:lnTo>
                    <a:pt x="112813" y="140969"/>
                  </a:lnTo>
                  <a:lnTo>
                    <a:pt x="118344" y="140969"/>
                  </a:lnTo>
                  <a:lnTo>
                    <a:pt x="118964" y="139699"/>
                  </a:lnTo>
                  <a:lnTo>
                    <a:pt x="123202" y="133350"/>
                  </a:lnTo>
                  <a:lnTo>
                    <a:pt x="128483" y="129540"/>
                  </a:lnTo>
                  <a:lnTo>
                    <a:pt x="133540" y="125730"/>
                  </a:lnTo>
                  <a:lnTo>
                    <a:pt x="140281" y="124460"/>
                  </a:lnTo>
                  <a:lnTo>
                    <a:pt x="158133" y="124460"/>
                  </a:lnTo>
                  <a:lnTo>
                    <a:pt x="158132" y="78740"/>
                  </a:lnTo>
                  <a:lnTo>
                    <a:pt x="174258" y="78740"/>
                  </a:lnTo>
                  <a:lnTo>
                    <a:pt x="167402" y="48260"/>
                  </a:lnTo>
                  <a:lnTo>
                    <a:pt x="169119" y="45720"/>
                  </a:lnTo>
                  <a:lnTo>
                    <a:pt x="174576" y="44450"/>
                  </a:lnTo>
                  <a:close/>
                </a:path>
                <a:path w="217804" h="355600" extrusionOk="0">
                  <a:moveTo>
                    <a:pt x="76340" y="44449"/>
                  </a:moveTo>
                  <a:lnTo>
                    <a:pt x="46892" y="44449"/>
                  </a:lnTo>
                  <a:lnTo>
                    <a:pt x="49572" y="45719"/>
                  </a:lnTo>
                  <a:lnTo>
                    <a:pt x="51298" y="48259"/>
                  </a:lnTo>
                  <a:lnTo>
                    <a:pt x="50750" y="50799"/>
                  </a:lnTo>
                  <a:lnTo>
                    <a:pt x="42597" y="86359"/>
                  </a:lnTo>
                  <a:lnTo>
                    <a:pt x="42082" y="88899"/>
                  </a:lnTo>
                  <a:lnTo>
                    <a:pt x="40010" y="90169"/>
                  </a:lnTo>
                  <a:lnTo>
                    <a:pt x="56821" y="90169"/>
                  </a:lnTo>
                  <a:lnTo>
                    <a:pt x="59299" y="80009"/>
                  </a:lnTo>
                  <a:lnTo>
                    <a:pt x="101303" y="80009"/>
                  </a:lnTo>
                  <a:lnTo>
                    <a:pt x="101303" y="74929"/>
                  </a:lnTo>
                  <a:lnTo>
                    <a:pt x="76340" y="74929"/>
                  </a:lnTo>
                  <a:lnTo>
                    <a:pt x="74124" y="72389"/>
                  </a:lnTo>
                  <a:lnTo>
                    <a:pt x="74124" y="67309"/>
                  </a:lnTo>
                  <a:lnTo>
                    <a:pt x="76340" y="64769"/>
                  </a:lnTo>
                  <a:lnTo>
                    <a:pt x="101303" y="64769"/>
                  </a:lnTo>
                  <a:lnTo>
                    <a:pt x="101303" y="54609"/>
                  </a:lnTo>
                  <a:lnTo>
                    <a:pt x="76340" y="54609"/>
                  </a:lnTo>
                  <a:lnTo>
                    <a:pt x="74124" y="52069"/>
                  </a:lnTo>
                  <a:lnTo>
                    <a:pt x="74124" y="46989"/>
                  </a:lnTo>
                  <a:lnTo>
                    <a:pt x="76340" y="44449"/>
                  </a:lnTo>
                  <a:close/>
                </a:path>
                <a:path w="217804" h="355600" extrusionOk="0">
                  <a:moveTo>
                    <a:pt x="149694" y="7620"/>
                  </a:moveTo>
                  <a:lnTo>
                    <a:pt x="112813" y="7620"/>
                  </a:lnTo>
                  <a:lnTo>
                    <a:pt x="116128" y="10160"/>
                  </a:lnTo>
                  <a:lnTo>
                    <a:pt x="116128" y="25400"/>
                  </a:lnTo>
                  <a:lnTo>
                    <a:pt x="168193" y="25400"/>
                  </a:lnTo>
                  <a:lnTo>
                    <a:pt x="169803" y="27940"/>
                  </a:lnTo>
                  <a:lnTo>
                    <a:pt x="168695" y="33020"/>
                  </a:lnTo>
                  <a:lnTo>
                    <a:pt x="167316" y="34290"/>
                  </a:lnTo>
                  <a:lnTo>
                    <a:pt x="165545" y="34290"/>
                  </a:lnTo>
                  <a:lnTo>
                    <a:pt x="116128" y="35560"/>
                  </a:lnTo>
                  <a:lnTo>
                    <a:pt x="116128" y="44450"/>
                  </a:lnTo>
                  <a:lnTo>
                    <a:pt x="174576" y="44450"/>
                  </a:lnTo>
                  <a:lnTo>
                    <a:pt x="177286" y="45720"/>
                  </a:lnTo>
                  <a:lnTo>
                    <a:pt x="186621" y="86360"/>
                  </a:lnTo>
                  <a:lnTo>
                    <a:pt x="184966" y="88900"/>
                  </a:lnTo>
                  <a:lnTo>
                    <a:pt x="182301" y="90170"/>
                  </a:lnTo>
                  <a:lnTo>
                    <a:pt x="201226" y="90170"/>
                  </a:lnTo>
                  <a:lnTo>
                    <a:pt x="187799" y="33020"/>
                  </a:lnTo>
                  <a:lnTo>
                    <a:pt x="152481" y="8890"/>
                  </a:lnTo>
                  <a:lnTo>
                    <a:pt x="149694" y="7620"/>
                  </a:lnTo>
                  <a:close/>
                </a:path>
                <a:path w="217804" h="355600" extrusionOk="0">
                  <a:moveTo>
                    <a:pt x="108716" y="0"/>
                  </a:moveTo>
                  <a:lnTo>
                    <a:pt x="100453" y="1269"/>
                  </a:lnTo>
                  <a:lnTo>
                    <a:pt x="116931" y="1270"/>
                  </a:lnTo>
                  <a:lnTo>
                    <a:pt x="1087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7"/>
            <p:cNvPicPr preferRelativeResize="0"/>
            <p:nvPr/>
          </p:nvPicPr>
          <p:blipFill rotWithShape="1">
            <a:blip r:embed="rId4">
              <a:alphaModFix/>
            </a:blip>
            <a:srcRect/>
            <a:stretch/>
          </p:blipFill>
          <p:spPr>
            <a:xfrm>
              <a:off x="4759725" y="4181310"/>
              <a:ext cx="69376" cy="86113"/>
            </a:xfrm>
            <a:prstGeom prst="rect">
              <a:avLst/>
            </a:prstGeom>
            <a:noFill/>
            <a:ln>
              <a:noFill/>
            </a:ln>
          </p:spPr>
        </p:pic>
      </p:grpSp>
      <p:sp>
        <p:nvSpPr>
          <p:cNvPr id="267" name="Google Shape;267;p17"/>
          <p:cNvSpPr txBox="1"/>
          <p:nvPr/>
        </p:nvSpPr>
        <p:spPr>
          <a:xfrm>
            <a:off x="4188714" y="5063744"/>
            <a:ext cx="1208405" cy="864869"/>
          </a:xfrm>
          <a:prstGeom prst="rect">
            <a:avLst/>
          </a:prstGeom>
          <a:noFill/>
          <a:ln>
            <a:noFill/>
          </a:ln>
        </p:spPr>
        <p:txBody>
          <a:bodyPr spcFirstLastPara="1" wrap="square" lIns="0" tIns="12700" rIns="0" bIns="0" anchor="t" anchorCtr="0">
            <a:spAutoFit/>
          </a:bodyPr>
          <a:lstStyle/>
          <a:p>
            <a:pPr marL="120650" marR="79375" lvl="0" indent="0" algn="ctr" rtl="0">
              <a:lnSpc>
                <a:spcPct val="100000"/>
              </a:lnSpc>
              <a:spcBef>
                <a:spcPts val="0"/>
              </a:spcBef>
              <a:spcAft>
                <a:spcPts val="0"/>
              </a:spcAft>
              <a:buNone/>
            </a:pPr>
            <a:r>
              <a:rPr lang="en-US" sz="1100">
                <a:solidFill>
                  <a:schemeClr val="dk1"/>
                </a:solidFill>
                <a:latin typeface="Calibri"/>
                <a:ea typeface="Calibri"/>
                <a:cs typeface="Calibri"/>
                <a:sym typeface="Calibri"/>
              </a:rPr>
              <a:t>NOS POSSIBILITÉS  D'EXPRESSION</a:t>
            </a:r>
            <a:endParaRPr sz="1100">
              <a:solidFill>
                <a:schemeClr val="dk1"/>
              </a:solidFill>
              <a:latin typeface="Calibri"/>
              <a:ea typeface="Calibri"/>
              <a:cs typeface="Calibri"/>
              <a:sym typeface="Calibri"/>
            </a:endParaRPr>
          </a:p>
          <a:p>
            <a:pPr marL="12700" marR="5080" lvl="0" indent="0" algn="ctr" rtl="0">
              <a:lnSpc>
                <a:spcPct val="100000"/>
              </a:lnSpc>
              <a:spcBef>
                <a:spcPts val="5"/>
              </a:spcBef>
              <a:spcAft>
                <a:spcPts val="0"/>
              </a:spcAft>
              <a:buNone/>
            </a:pPr>
            <a:r>
              <a:rPr lang="en-US" sz="1100">
                <a:solidFill>
                  <a:schemeClr val="dk1"/>
                </a:solidFill>
                <a:latin typeface="Calibri"/>
                <a:ea typeface="Calibri"/>
                <a:cs typeface="Calibri"/>
                <a:sym typeface="Calibri"/>
              </a:rPr>
              <a:t>À TRAVERS LE CORPS  (ATTITUDES,  MIMIQUES)</a:t>
            </a:r>
            <a:endParaRPr sz="1100">
              <a:solidFill>
                <a:schemeClr val="dk1"/>
              </a:solidFill>
              <a:latin typeface="Calibri"/>
              <a:ea typeface="Calibri"/>
              <a:cs typeface="Calibri"/>
              <a:sym typeface="Calibri"/>
            </a:endParaRPr>
          </a:p>
        </p:txBody>
      </p:sp>
      <p:grpSp>
        <p:nvGrpSpPr>
          <p:cNvPr id="268" name="Google Shape;268;p17"/>
          <p:cNvGrpSpPr/>
          <p:nvPr/>
        </p:nvGrpSpPr>
        <p:grpSpPr>
          <a:xfrm>
            <a:off x="8871204" y="1883664"/>
            <a:ext cx="836930" cy="838200"/>
            <a:chOff x="8871204" y="1883664"/>
            <a:chExt cx="836930" cy="838200"/>
          </a:xfrm>
        </p:grpSpPr>
        <p:sp>
          <p:nvSpPr>
            <p:cNvPr id="269" name="Google Shape;269;p17"/>
            <p:cNvSpPr/>
            <p:nvPr/>
          </p:nvSpPr>
          <p:spPr>
            <a:xfrm>
              <a:off x="8871204" y="1883664"/>
              <a:ext cx="836930" cy="838200"/>
            </a:xfrm>
            <a:custGeom>
              <a:avLst/>
              <a:gdLst/>
              <a:ahLst/>
              <a:cxnLst/>
              <a:rect l="l" t="t" r="r" b="b"/>
              <a:pathLst>
                <a:path w="836929" h="838200" extrusionOk="0">
                  <a:moveTo>
                    <a:pt x="836676" y="0"/>
                  </a:moveTo>
                  <a:lnTo>
                    <a:pt x="248666" y="0"/>
                  </a:lnTo>
                  <a:lnTo>
                    <a:pt x="203980" y="4007"/>
                  </a:lnTo>
                  <a:lnTo>
                    <a:pt x="161917" y="15562"/>
                  </a:lnTo>
                  <a:lnTo>
                    <a:pt x="123180" y="33960"/>
                  </a:lnTo>
                  <a:lnTo>
                    <a:pt x="88473" y="58498"/>
                  </a:lnTo>
                  <a:lnTo>
                    <a:pt x="58498" y="88473"/>
                  </a:lnTo>
                  <a:lnTo>
                    <a:pt x="33960" y="123180"/>
                  </a:lnTo>
                  <a:lnTo>
                    <a:pt x="15562" y="161917"/>
                  </a:lnTo>
                  <a:lnTo>
                    <a:pt x="4007" y="203980"/>
                  </a:lnTo>
                  <a:lnTo>
                    <a:pt x="0" y="248665"/>
                  </a:lnTo>
                  <a:lnTo>
                    <a:pt x="0" y="838200"/>
                  </a:lnTo>
                  <a:lnTo>
                    <a:pt x="588010" y="838200"/>
                  </a:lnTo>
                  <a:lnTo>
                    <a:pt x="632695" y="834192"/>
                  </a:lnTo>
                  <a:lnTo>
                    <a:pt x="674758" y="822637"/>
                  </a:lnTo>
                  <a:lnTo>
                    <a:pt x="713495" y="804239"/>
                  </a:lnTo>
                  <a:lnTo>
                    <a:pt x="748202" y="779701"/>
                  </a:lnTo>
                  <a:lnTo>
                    <a:pt x="778177" y="749726"/>
                  </a:lnTo>
                  <a:lnTo>
                    <a:pt x="802715" y="715019"/>
                  </a:lnTo>
                  <a:lnTo>
                    <a:pt x="821113" y="676282"/>
                  </a:lnTo>
                  <a:lnTo>
                    <a:pt x="832668" y="634219"/>
                  </a:lnTo>
                  <a:lnTo>
                    <a:pt x="836676" y="589534"/>
                  </a:lnTo>
                  <a:lnTo>
                    <a:pt x="836676"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7"/>
            <p:cNvSpPr/>
            <p:nvPr/>
          </p:nvSpPr>
          <p:spPr>
            <a:xfrm>
              <a:off x="9122195" y="2105356"/>
              <a:ext cx="336550" cy="394970"/>
            </a:xfrm>
            <a:custGeom>
              <a:avLst/>
              <a:gdLst/>
              <a:ahLst/>
              <a:cxnLst/>
              <a:rect l="l" t="t" r="r" b="b"/>
              <a:pathLst>
                <a:path w="336550" h="394969" extrusionOk="0">
                  <a:moveTo>
                    <a:pt x="148496" y="0"/>
                  </a:moveTo>
                  <a:lnTo>
                    <a:pt x="109550" y="5079"/>
                  </a:lnTo>
                  <a:lnTo>
                    <a:pt x="72642" y="21589"/>
                  </a:lnTo>
                  <a:lnTo>
                    <a:pt x="41208" y="45719"/>
                  </a:lnTo>
                  <a:lnTo>
                    <a:pt x="17975" y="77469"/>
                  </a:lnTo>
                  <a:lnTo>
                    <a:pt x="3914" y="114299"/>
                  </a:lnTo>
                  <a:lnTo>
                    <a:pt x="0" y="153669"/>
                  </a:lnTo>
                  <a:lnTo>
                    <a:pt x="3899" y="187959"/>
                  </a:lnTo>
                  <a:lnTo>
                    <a:pt x="15257" y="219709"/>
                  </a:lnTo>
                  <a:lnTo>
                    <a:pt x="33564" y="247649"/>
                  </a:lnTo>
                  <a:lnTo>
                    <a:pt x="58311" y="271779"/>
                  </a:lnTo>
                  <a:lnTo>
                    <a:pt x="58311" y="394969"/>
                  </a:lnTo>
                  <a:lnTo>
                    <a:pt x="214468" y="394970"/>
                  </a:lnTo>
                  <a:lnTo>
                    <a:pt x="214468" y="336550"/>
                  </a:lnTo>
                  <a:lnTo>
                    <a:pt x="238682" y="336550"/>
                  </a:lnTo>
                  <a:lnTo>
                    <a:pt x="280192" y="320040"/>
                  </a:lnTo>
                  <a:lnTo>
                    <a:pt x="296993" y="278130"/>
                  </a:lnTo>
                  <a:lnTo>
                    <a:pt x="296993" y="248920"/>
                  </a:lnTo>
                  <a:lnTo>
                    <a:pt x="318737" y="248920"/>
                  </a:lnTo>
                  <a:lnTo>
                    <a:pt x="327755" y="245110"/>
                  </a:lnTo>
                  <a:lnTo>
                    <a:pt x="334179" y="237490"/>
                  </a:lnTo>
                  <a:lnTo>
                    <a:pt x="335075" y="232410"/>
                  </a:lnTo>
                  <a:lnTo>
                    <a:pt x="93891" y="232409"/>
                  </a:lnTo>
                  <a:lnTo>
                    <a:pt x="91081" y="210819"/>
                  </a:lnTo>
                  <a:lnTo>
                    <a:pt x="84749" y="199389"/>
                  </a:lnTo>
                  <a:lnTo>
                    <a:pt x="78047" y="194309"/>
                  </a:lnTo>
                  <a:lnTo>
                    <a:pt x="74124" y="193039"/>
                  </a:lnTo>
                  <a:lnTo>
                    <a:pt x="66758" y="190499"/>
                  </a:lnTo>
                  <a:lnTo>
                    <a:pt x="42992" y="160019"/>
                  </a:lnTo>
                  <a:lnTo>
                    <a:pt x="42498" y="156209"/>
                  </a:lnTo>
                  <a:lnTo>
                    <a:pt x="37865" y="147319"/>
                  </a:lnTo>
                  <a:lnTo>
                    <a:pt x="36568" y="135889"/>
                  </a:lnTo>
                  <a:lnTo>
                    <a:pt x="38606" y="125729"/>
                  </a:lnTo>
                  <a:lnTo>
                    <a:pt x="43980" y="116839"/>
                  </a:lnTo>
                  <a:lnTo>
                    <a:pt x="42992" y="113029"/>
                  </a:lnTo>
                  <a:lnTo>
                    <a:pt x="42498" y="110489"/>
                  </a:lnTo>
                  <a:lnTo>
                    <a:pt x="42498" y="106679"/>
                  </a:lnTo>
                  <a:lnTo>
                    <a:pt x="44521" y="95249"/>
                  </a:lnTo>
                  <a:lnTo>
                    <a:pt x="50157" y="85089"/>
                  </a:lnTo>
                  <a:lnTo>
                    <a:pt x="58759" y="77469"/>
                  </a:lnTo>
                  <a:lnTo>
                    <a:pt x="69677" y="73659"/>
                  </a:lnTo>
                  <a:lnTo>
                    <a:pt x="74765" y="64769"/>
                  </a:lnTo>
                  <a:lnTo>
                    <a:pt x="82216" y="57149"/>
                  </a:lnTo>
                  <a:lnTo>
                    <a:pt x="91428" y="52069"/>
                  </a:lnTo>
                  <a:lnTo>
                    <a:pt x="101798" y="50799"/>
                  </a:lnTo>
                  <a:lnTo>
                    <a:pt x="110926" y="50799"/>
                  </a:lnTo>
                  <a:lnTo>
                    <a:pt x="114592" y="46989"/>
                  </a:lnTo>
                  <a:lnTo>
                    <a:pt x="120267" y="44449"/>
                  </a:lnTo>
                  <a:lnTo>
                    <a:pt x="126591" y="41909"/>
                  </a:lnTo>
                  <a:lnTo>
                    <a:pt x="133424" y="40639"/>
                  </a:lnTo>
                  <a:lnTo>
                    <a:pt x="249167" y="40640"/>
                  </a:lnTo>
                  <a:lnTo>
                    <a:pt x="224351" y="21590"/>
                  </a:lnTo>
                  <a:lnTo>
                    <a:pt x="187443" y="5080"/>
                  </a:lnTo>
                  <a:lnTo>
                    <a:pt x="148496" y="0"/>
                  </a:lnTo>
                  <a:close/>
                </a:path>
                <a:path w="336550" h="394969" extrusionOk="0">
                  <a:moveTo>
                    <a:pt x="107398" y="161289"/>
                  </a:moveTo>
                  <a:lnTo>
                    <a:pt x="90432" y="161289"/>
                  </a:lnTo>
                  <a:lnTo>
                    <a:pt x="93397" y="163829"/>
                  </a:lnTo>
                  <a:lnTo>
                    <a:pt x="99327" y="167639"/>
                  </a:lnTo>
                  <a:lnTo>
                    <a:pt x="104269" y="170179"/>
                  </a:lnTo>
                  <a:lnTo>
                    <a:pt x="112175" y="177799"/>
                  </a:lnTo>
                  <a:lnTo>
                    <a:pt x="116623" y="184149"/>
                  </a:lnTo>
                  <a:lnTo>
                    <a:pt x="116623" y="232409"/>
                  </a:lnTo>
                  <a:lnTo>
                    <a:pt x="125518" y="232409"/>
                  </a:lnTo>
                  <a:lnTo>
                    <a:pt x="124838" y="186689"/>
                  </a:lnTo>
                  <a:lnTo>
                    <a:pt x="109210" y="162559"/>
                  </a:lnTo>
                  <a:lnTo>
                    <a:pt x="107398" y="161289"/>
                  </a:lnTo>
                  <a:close/>
                </a:path>
                <a:path w="336550" h="394969" extrusionOk="0">
                  <a:moveTo>
                    <a:pt x="252475" y="43180"/>
                  </a:moveTo>
                  <a:lnTo>
                    <a:pt x="180725" y="43180"/>
                  </a:lnTo>
                  <a:lnTo>
                    <a:pt x="188277" y="44450"/>
                  </a:lnTo>
                  <a:lnTo>
                    <a:pt x="195565" y="48260"/>
                  </a:lnTo>
                  <a:lnTo>
                    <a:pt x="201743" y="52070"/>
                  </a:lnTo>
                  <a:lnTo>
                    <a:pt x="206622" y="58420"/>
                  </a:lnTo>
                  <a:lnTo>
                    <a:pt x="210020" y="66040"/>
                  </a:lnTo>
                  <a:lnTo>
                    <a:pt x="211996" y="66040"/>
                  </a:lnTo>
                  <a:lnTo>
                    <a:pt x="246094" y="99060"/>
                  </a:lnTo>
                  <a:lnTo>
                    <a:pt x="246094" y="100330"/>
                  </a:lnTo>
                  <a:lnTo>
                    <a:pt x="253653" y="106680"/>
                  </a:lnTo>
                  <a:lnTo>
                    <a:pt x="259128" y="114300"/>
                  </a:lnTo>
                  <a:lnTo>
                    <a:pt x="262286" y="123190"/>
                  </a:lnTo>
                  <a:lnTo>
                    <a:pt x="262896" y="132080"/>
                  </a:lnTo>
                  <a:lnTo>
                    <a:pt x="257939" y="144780"/>
                  </a:lnTo>
                  <a:lnTo>
                    <a:pt x="249553" y="153670"/>
                  </a:lnTo>
                  <a:lnTo>
                    <a:pt x="238573" y="160020"/>
                  </a:lnTo>
                  <a:lnTo>
                    <a:pt x="225833" y="162560"/>
                  </a:lnTo>
                  <a:lnTo>
                    <a:pt x="181853" y="162560"/>
                  </a:lnTo>
                  <a:lnTo>
                    <a:pt x="168603" y="165100"/>
                  </a:lnTo>
                  <a:lnTo>
                    <a:pt x="157762" y="172720"/>
                  </a:lnTo>
                  <a:lnTo>
                    <a:pt x="150442" y="182879"/>
                  </a:lnTo>
                  <a:lnTo>
                    <a:pt x="147755" y="195579"/>
                  </a:lnTo>
                  <a:lnTo>
                    <a:pt x="147755" y="232409"/>
                  </a:lnTo>
                  <a:lnTo>
                    <a:pt x="335075" y="232410"/>
                  </a:lnTo>
                  <a:lnTo>
                    <a:pt x="335971" y="227330"/>
                  </a:lnTo>
                  <a:lnTo>
                    <a:pt x="331091" y="214630"/>
                  </a:lnTo>
                  <a:lnTo>
                    <a:pt x="296993" y="154940"/>
                  </a:lnTo>
                  <a:lnTo>
                    <a:pt x="296867" y="152400"/>
                  </a:lnTo>
                  <a:lnTo>
                    <a:pt x="293078" y="114300"/>
                  </a:lnTo>
                  <a:lnTo>
                    <a:pt x="279018" y="77470"/>
                  </a:lnTo>
                  <a:lnTo>
                    <a:pt x="255784" y="45720"/>
                  </a:lnTo>
                  <a:lnTo>
                    <a:pt x="252475" y="43180"/>
                  </a:lnTo>
                  <a:close/>
                </a:path>
                <a:path w="336550" h="394969" extrusionOk="0">
                  <a:moveTo>
                    <a:pt x="65229" y="96519"/>
                  </a:moveTo>
                  <a:lnTo>
                    <a:pt x="63253" y="96519"/>
                  </a:lnTo>
                  <a:lnTo>
                    <a:pt x="59299" y="101599"/>
                  </a:lnTo>
                  <a:lnTo>
                    <a:pt x="60288" y="104139"/>
                  </a:lnTo>
                  <a:lnTo>
                    <a:pt x="61276" y="110489"/>
                  </a:lnTo>
                  <a:lnTo>
                    <a:pt x="62758" y="115569"/>
                  </a:lnTo>
                  <a:lnTo>
                    <a:pt x="68689" y="125729"/>
                  </a:lnTo>
                  <a:lnTo>
                    <a:pt x="72642" y="129539"/>
                  </a:lnTo>
                  <a:lnTo>
                    <a:pt x="78078" y="132079"/>
                  </a:lnTo>
                  <a:lnTo>
                    <a:pt x="78572" y="138429"/>
                  </a:lnTo>
                  <a:lnTo>
                    <a:pt x="81043" y="146049"/>
                  </a:lnTo>
                  <a:lnTo>
                    <a:pt x="84502" y="152399"/>
                  </a:lnTo>
                  <a:lnTo>
                    <a:pt x="81043" y="156209"/>
                  </a:lnTo>
                  <a:lnTo>
                    <a:pt x="76595" y="160019"/>
                  </a:lnTo>
                  <a:lnTo>
                    <a:pt x="71654" y="162559"/>
                  </a:lnTo>
                  <a:lnTo>
                    <a:pt x="70171" y="163829"/>
                  </a:lnTo>
                  <a:lnTo>
                    <a:pt x="68689" y="167639"/>
                  </a:lnTo>
                  <a:lnTo>
                    <a:pt x="68689" y="170179"/>
                  </a:lnTo>
                  <a:lnTo>
                    <a:pt x="69677" y="171449"/>
                  </a:lnTo>
                  <a:lnTo>
                    <a:pt x="73630" y="173989"/>
                  </a:lnTo>
                  <a:lnTo>
                    <a:pt x="75607" y="173989"/>
                  </a:lnTo>
                  <a:lnTo>
                    <a:pt x="77089" y="172719"/>
                  </a:lnTo>
                  <a:lnTo>
                    <a:pt x="82031" y="168909"/>
                  </a:lnTo>
                  <a:lnTo>
                    <a:pt x="86479" y="165099"/>
                  </a:lnTo>
                  <a:lnTo>
                    <a:pt x="90432" y="161289"/>
                  </a:lnTo>
                  <a:lnTo>
                    <a:pt x="107398" y="161289"/>
                  </a:lnTo>
                  <a:lnTo>
                    <a:pt x="103774" y="158749"/>
                  </a:lnTo>
                  <a:lnTo>
                    <a:pt x="99821" y="156209"/>
                  </a:lnTo>
                  <a:lnTo>
                    <a:pt x="95868" y="152399"/>
                  </a:lnTo>
                  <a:lnTo>
                    <a:pt x="91420" y="147319"/>
                  </a:lnTo>
                  <a:lnTo>
                    <a:pt x="89443" y="142239"/>
                  </a:lnTo>
                  <a:lnTo>
                    <a:pt x="95373" y="139699"/>
                  </a:lnTo>
                  <a:lnTo>
                    <a:pt x="110693" y="139699"/>
                  </a:lnTo>
                  <a:lnTo>
                    <a:pt x="113163" y="137159"/>
                  </a:lnTo>
                  <a:lnTo>
                    <a:pt x="113163" y="134619"/>
                  </a:lnTo>
                  <a:lnTo>
                    <a:pt x="113658" y="132079"/>
                  </a:lnTo>
                  <a:lnTo>
                    <a:pt x="112669" y="130809"/>
                  </a:lnTo>
                  <a:lnTo>
                    <a:pt x="86478" y="130809"/>
                  </a:lnTo>
                  <a:lnTo>
                    <a:pt x="86478" y="128269"/>
                  </a:lnTo>
                  <a:lnTo>
                    <a:pt x="85984" y="128269"/>
                  </a:lnTo>
                  <a:lnTo>
                    <a:pt x="85490" y="123189"/>
                  </a:lnTo>
                  <a:lnTo>
                    <a:pt x="86337" y="119379"/>
                  </a:lnTo>
                  <a:lnTo>
                    <a:pt x="77089" y="119379"/>
                  </a:lnTo>
                  <a:lnTo>
                    <a:pt x="75113" y="116839"/>
                  </a:lnTo>
                  <a:lnTo>
                    <a:pt x="74618" y="115569"/>
                  </a:lnTo>
                  <a:lnTo>
                    <a:pt x="72642" y="111759"/>
                  </a:lnTo>
                  <a:lnTo>
                    <a:pt x="71159" y="106679"/>
                  </a:lnTo>
                  <a:lnTo>
                    <a:pt x="70665" y="101599"/>
                  </a:lnTo>
                  <a:lnTo>
                    <a:pt x="70171" y="100329"/>
                  </a:lnTo>
                  <a:lnTo>
                    <a:pt x="68688" y="97789"/>
                  </a:lnTo>
                  <a:lnTo>
                    <a:pt x="67206" y="97789"/>
                  </a:lnTo>
                  <a:lnTo>
                    <a:pt x="65229" y="96519"/>
                  </a:lnTo>
                  <a:close/>
                </a:path>
                <a:path w="336550" h="394969" extrusionOk="0">
                  <a:moveTo>
                    <a:pt x="183592" y="100330"/>
                  </a:moveTo>
                  <a:lnTo>
                    <a:pt x="167522" y="100330"/>
                  </a:lnTo>
                  <a:lnTo>
                    <a:pt x="172703" y="106680"/>
                  </a:lnTo>
                  <a:lnTo>
                    <a:pt x="178579" y="110490"/>
                  </a:lnTo>
                  <a:lnTo>
                    <a:pt x="185103" y="114300"/>
                  </a:lnTo>
                  <a:lnTo>
                    <a:pt x="192230" y="116840"/>
                  </a:lnTo>
                  <a:lnTo>
                    <a:pt x="201511" y="121920"/>
                  </a:lnTo>
                  <a:lnTo>
                    <a:pt x="209402" y="128270"/>
                  </a:lnTo>
                  <a:lnTo>
                    <a:pt x="214884" y="135890"/>
                  </a:lnTo>
                  <a:lnTo>
                    <a:pt x="216938" y="144780"/>
                  </a:lnTo>
                  <a:lnTo>
                    <a:pt x="216938" y="147320"/>
                  </a:lnTo>
                  <a:lnTo>
                    <a:pt x="217927" y="149860"/>
                  </a:lnTo>
                  <a:lnTo>
                    <a:pt x="219409" y="151130"/>
                  </a:lnTo>
                  <a:lnTo>
                    <a:pt x="223362" y="151130"/>
                  </a:lnTo>
                  <a:lnTo>
                    <a:pt x="227316" y="149860"/>
                  </a:lnTo>
                  <a:lnTo>
                    <a:pt x="228304" y="147320"/>
                  </a:lnTo>
                  <a:lnTo>
                    <a:pt x="227810" y="144780"/>
                  </a:lnTo>
                  <a:lnTo>
                    <a:pt x="226907" y="137160"/>
                  </a:lnTo>
                  <a:lnTo>
                    <a:pt x="224289" y="129540"/>
                  </a:lnTo>
                  <a:lnTo>
                    <a:pt x="220096" y="123190"/>
                  </a:lnTo>
                  <a:lnTo>
                    <a:pt x="214467" y="118110"/>
                  </a:lnTo>
                  <a:lnTo>
                    <a:pt x="221386" y="116840"/>
                  </a:lnTo>
                  <a:lnTo>
                    <a:pt x="227316" y="114300"/>
                  </a:lnTo>
                  <a:lnTo>
                    <a:pt x="231763" y="109220"/>
                  </a:lnTo>
                  <a:lnTo>
                    <a:pt x="233740" y="106680"/>
                  </a:lnTo>
                  <a:lnTo>
                    <a:pt x="205078" y="106680"/>
                  </a:lnTo>
                  <a:lnTo>
                    <a:pt x="191303" y="104140"/>
                  </a:lnTo>
                  <a:lnTo>
                    <a:pt x="184995" y="101600"/>
                  </a:lnTo>
                  <a:lnTo>
                    <a:pt x="183592" y="100330"/>
                  </a:lnTo>
                  <a:close/>
                </a:path>
                <a:path w="336550" h="394969" extrusionOk="0">
                  <a:moveTo>
                    <a:pt x="182242" y="95250"/>
                  </a:moveTo>
                  <a:lnTo>
                    <a:pt x="121070" y="95249"/>
                  </a:lnTo>
                  <a:lnTo>
                    <a:pt x="125023" y="96519"/>
                  </a:lnTo>
                  <a:lnTo>
                    <a:pt x="130459" y="96519"/>
                  </a:lnTo>
                  <a:lnTo>
                    <a:pt x="135401" y="102869"/>
                  </a:lnTo>
                  <a:lnTo>
                    <a:pt x="137872" y="110489"/>
                  </a:lnTo>
                  <a:lnTo>
                    <a:pt x="136883" y="125729"/>
                  </a:lnTo>
                  <a:lnTo>
                    <a:pt x="133424" y="132079"/>
                  </a:lnTo>
                  <a:lnTo>
                    <a:pt x="127494" y="137159"/>
                  </a:lnTo>
                  <a:lnTo>
                    <a:pt x="125518" y="139699"/>
                  </a:lnTo>
                  <a:lnTo>
                    <a:pt x="125023" y="142239"/>
                  </a:lnTo>
                  <a:lnTo>
                    <a:pt x="128977" y="147319"/>
                  </a:lnTo>
                  <a:lnTo>
                    <a:pt x="131942" y="147319"/>
                  </a:lnTo>
                  <a:lnTo>
                    <a:pt x="134413" y="146049"/>
                  </a:lnTo>
                  <a:lnTo>
                    <a:pt x="137872" y="142239"/>
                  </a:lnTo>
                  <a:lnTo>
                    <a:pt x="140837" y="139699"/>
                  </a:lnTo>
                  <a:lnTo>
                    <a:pt x="142813" y="134619"/>
                  </a:lnTo>
                  <a:lnTo>
                    <a:pt x="151708" y="134619"/>
                  </a:lnTo>
                  <a:lnTo>
                    <a:pt x="160109" y="132080"/>
                  </a:lnTo>
                  <a:lnTo>
                    <a:pt x="167522" y="128270"/>
                  </a:lnTo>
                  <a:lnTo>
                    <a:pt x="169498" y="125730"/>
                  </a:lnTo>
                  <a:lnTo>
                    <a:pt x="170487" y="123190"/>
                  </a:lnTo>
                  <a:lnTo>
                    <a:pt x="147261" y="123189"/>
                  </a:lnTo>
                  <a:lnTo>
                    <a:pt x="148249" y="120649"/>
                  </a:lnTo>
                  <a:lnTo>
                    <a:pt x="148348" y="118109"/>
                  </a:lnTo>
                  <a:lnTo>
                    <a:pt x="148743" y="113029"/>
                  </a:lnTo>
                  <a:lnTo>
                    <a:pt x="147755" y="105409"/>
                  </a:lnTo>
                  <a:lnTo>
                    <a:pt x="145284" y="100329"/>
                  </a:lnTo>
                  <a:lnTo>
                    <a:pt x="183592" y="100330"/>
                  </a:lnTo>
                  <a:lnTo>
                    <a:pt x="179382" y="96520"/>
                  </a:lnTo>
                  <a:lnTo>
                    <a:pt x="182242" y="95250"/>
                  </a:lnTo>
                  <a:close/>
                </a:path>
                <a:path w="336550" h="394969" extrusionOk="0">
                  <a:moveTo>
                    <a:pt x="101798" y="126999"/>
                  </a:moveTo>
                  <a:lnTo>
                    <a:pt x="93891" y="128269"/>
                  </a:lnTo>
                  <a:lnTo>
                    <a:pt x="86478" y="130809"/>
                  </a:lnTo>
                  <a:lnTo>
                    <a:pt x="112669" y="130809"/>
                  </a:lnTo>
                  <a:lnTo>
                    <a:pt x="111681" y="129539"/>
                  </a:lnTo>
                  <a:lnTo>
                    <a:pt x="109210" y="128269"/>
                  </a:lnTo>
                  <a:lnTo>
                    <a:pt x="101798" y="126999"/>
                  </a:lnTo>
                  <a:close/>
                </a:path>
                <a:path w="336550" h="394969" extrusionOk="0">
                  <a:moveTo>
                    <a:pt x="164062" y="116840"/>
                  </a:moveTo>
                  <a:lnTo>
                    <a:pt x="161592" y="119380"/>
                  </a:lnTo>
                  <a:lnTo>
                    <a:pt x="157144" y="121920"/>
                  </a:lnTo>
                  <a:lnTo>
                    <a:pt x="152697" y="123189"/>
                  </a:lnTo>
                  <a:lnTo>
                    <a:pt x="170487" y="123190"/>
                  </a:lnTo>
                  <a:lnTo>
                    <a:pt x="169992" y="121920"/>
                  </a:lnTo>
                  <a:lnTo>
                    <a:pt x="167027" y="118110"/>
                  </a:lnTo>
                  <a:lnTo>
                    <a:pt x="164062" y="116840"/>
                  </a:lnTo>
                  <a:close/>
                </a:path>
                <a:path w="336550" h="394969" extrusionOk="0">
                  <a:moveTo>
                    <a:pt x="90432" y="71119"/>
                  </a:moveTo>
                  <a:lnTo>
                    <a:pt x="88455" y="72389"/>
                  </a:lnTo>
                  <a:lnTo>
                    <a:pt x="85490" y="74929"/>
                  </a:lnTo>
                  <a:lnTo>
                    <a:pt x="84996" y="77469"/>
                  </a:lnTo>
                  <a:lnTo>
                    <a:pt x="85490" y="78739"/>
                  </a:lnTo>
                  <a:lnTo>
                    <a:pt x="85984" y="81279"/>
                  </a:lnTo>
                  <a:lnTo>
                    <a:pt x="87467" y="82549"/>
                  </a:lnTo>
                  <a:lnTo>
                    <a:pt x="89938" y="83819"/>
                  </a:lnTo>
                  <a:lnTo>
                    <a:pt x="93891" y="83819"/>
                  </a:lnTo>
                  <a:lnTo>
                    <a:pt x="98833" y="90169"/>
                  </a:lnTo>
                  <a:lnTo>
                    <a:pt x="98833" y="91439"/>
                  </a:lnTo>
                  <a:lnTo>
                    <a:pt x="92192" y="95249"/>
                  </a:lnTo>
                  <a:lnTo>
                    <a:pt x="86478" y="99059"/>
                  </a:lnTo>
                  <a:lnTo>
                    <a:pt x="81877" y="105409"/>
                  </a:lnTo>
                  <a:lnTo>
                    <a:pt x="77583" y="114299"/>
                  </a:lnTo>
                  <a:lnTo>
                    <a:pt x="77089" y="116839"/>
                  </a:lnTo>
                  <a:lnTo>
                    <a:pt x="77089" y="119379"/>
                  </a:lnTo>
                  <a:lnTo>
                    <a:pt x="86337" y="119379"/>
                  </a:lnTo>
                  <a:lnTo>
                    <a:pt x="87467" y="114299"/>
                  </a:lnTo>
                  <a:lnTo>
                    <a:pt x="91443" y="107949"/>
                  </a:lnTo>
                  <a:lnTo>
                    <a:pt x="97041" y="102869"/>
                  </a:lnTo>
                  <a:lnTo>
                    <a:pt x="103658" y="99059"/>
                  </a:lnTo>
                  <a:lnTo>
                    <a:pt x="110693" y="96519"/>
                  </a:lnTo>
                  <a:lnTo>
                    <a:pt x="112175" y="96519"/>
                  </a:lnTo>
                  <a:lnTo>
                    <a:pt x="114152" y="95249"/>
                  </a:lnTo>
                  <a:lnTo>
                    <a:pt x="182242" y="95250"/>
                  </a:lnTo>
                  <a:lnTo>
                    <a:pt x="185103" y="93980"/>
                  </a:lnTo>
                  <a:lnTo>
                    <a:pt x="190315" y="90170"/>
                  </a:lnTo>
                  <a:lnTo>
                    <a:pt x="154102" y="90170"/>
                  </a:lnTo>
                  <a:lnTo>
                    <a:pt x="134907" y="87629"/>
                  </a:lnTo>
                  <a:lnTo>
                    <a:pt x="136191" y="86359"/>
                  </a:lnTo>
                  <a:lnTo>
                    <a:pt x="109210" y="86359"/>
                  </a:lnTo>
                  <a:lnTo>
                    <a:pt x="106245" y="78739"/>
                  </a:lnTo>
                  <a:lnTo>
                    <a:pt x="99821" y="73659"/>
                  </a:lnTo>
                  <a:lnTo>
                    <a:pt x="92408" y="72389"/>
                  </a:lnTo>
                  <a:lnTo>
                    <a:pt x="90432" y="71119"/>
                  </a:lnTo>
                  <a:close/>
                </a:path>
                <a:path w="336550" h="394969" extrusionOk="0">
                  <a:moveTo>
                    <a:pt x="228798" y="99060"/>
                  </a:moveTo>
                  <a:lnTo>
                    <a:pt x="225339" y="99060"/>
                  </a:lnTo>
                  <a:lnTo>
                    <a:pt x="223362" y="101600"/>
                  </a:lnTo>
                  <a:lnTo>
                    <a:pt x="220892" y="104140"/>
                  </a:lnTo>
                  <a:lnTo>
                    <a:pt x="214467" y="106680"/>
                  </a:lnTo>
                  <a:lnTo>
                    <a:pt x="233740" y="106680"/>
                  </a:lnTo>
                  <a:lnTo>
                    <a:pt x="233246" y="102870"/>
                  </a:lnTo>
                  <a:lnTo>
                    <a:pt x="231269" y="101600"/>
                  </a:lnTo>
                  <a:lnTo>
                    <a:pt x="228798" y="99060"/>
                  </a:lnTo>
                  <a:close/>
                </a:path>
                <a:path w="336550" h="394969" extrusionOk="0">
                  <a:moveTo>
                    <a:pt x="167522" y="100330"/>
                  </a:moveTo>
                  <a:lnTo>
                    <a:pt x="145284" y="100329"/>
                  </a:lnTo>
                  <a:lnTo>
                    <a:pt x="153191" y="101600"/>
                  </a:lnTo>
                  <a:lnTo>
                    <a:pt x="160603" y="101600"/>
                  </a:lnTo>
                  <a:lnTo>
                    <a:pt x="167522" y="100330"/>
                  </a:lnTo>
                  <a:close/>
                </a:path>
                <a:path w="336550" h="394969" extrusionOk="0">
                  <a:moveTo>
                    <a:pt x="194207" y="71120"/>
                  </a:moveTo>
                  <a:lnTo>
                    <a:pt x="190747" y="72390"/>
                  </a:lnTo>
                  <a:lnTo>
                    <a:pt x="189265" y="74930"/>
                  </a:lnTo>
                  <a:lnTo>
                    <a:pt x="181188" y="83820"/>
                  </a:lnTo>
                  <a:lnTo>
                    <a:pt x="169498" y="88900"/>
                  </a:lnTo>
                  <a:lnTo>
                    <a:pt x="154102" y="90170"/>
                  </a:lnTo>
                  <a:lnTo>
                    <a:pt x="190315" y="90170"/>
                  </a:lnTo>
                  <a:lnTo>
                    <a:pt x="194878" y="85090"/>
                  </a:lnTo>
                  <a:lnTo>
                    <a:pt x="198654" y="80010"/>
                  </a:lnTo>
                  <a:lnTo>
                    <a:pt x="200137" y="77470"/>
                  </a:lnTo>
                  <a:lnTo>
                    <a:pt x="199148" y="74930"/>
                  </a:lnTo>
                  <a:lnTo>
                    <a:pt x="196677" y="72390"/>
                  </a:lnTo>
                  <a:lnTo>
                    <a:pt x="194207" y="71120"/>
                  </a:lnTo>
                  <a:close/>
                </a:path>
                <a:path w="336550" h="394969" extrusionOk="0">
                  <a:moveTo>
                    <a:pt x="138366" y="59689"/>
                  </a:moveTo>
                  <a:lnTo>
                    <a:pt x="136389" y="59689"/>
                  </a:lnTo>
                  <a:lnTo>
                    <a:pt x="134412" y="60959"/>
                  </a:lnTo>
                  <a:lnTo>
                    <a:pt x="132436" y="60959"/>
                  </a:lnTo>
                  <a:lnTo>
                    <a:pt x="131942" y="63499"/>
                  </a:lnTo>
                  <a:lnTo>
                    <a:pt x="131942" y="66039"/>
                  </a:lnTo>
                  <a:lnTo>
                    <a:pt x="130969" y="73659"/>
                  </a:lnTo>
                  <a:lnTo>
                    <a:pt x="127494" y="78739"/>
                  </a:lnTo>
                  <a:lnTo>
                    <a:pt x="121796" y="82549"/>
                  </a:lnTo>
                  <a:lnTo>
                    <a:pt x="112669" y="85089"/>
                  </a:lnTo>
                  <a:lnTo>
                    <a:pt x="110693" y="86359"/>
                  </a:lnTo>
                  <a:lnTo>
                    <a:pt x="136191" y="86359"/>
                  </a:lnTo>
                  <a:lnTo>
                    <a:pt x="141331" y="81279"/>
                  </a:lnTo>
                  <a:lnTo>
                    <a:pt x="144296" y="73659"/>
                  </a:lnTo>
                  <a:lnTo>
                    <a:pt x="143307" y="64769"/>
                  </a:lnTo>
                  <a:lnTo>
                    <a:pt x="143307" y="63499"/>
                  </a:lnTo>
                  <a:lnTo>
                    <a:pt x="142319" y="60959"/>
                  </a:lnTo>
                  <a:lnTo>
                    <a:pt x="138366" y="59689"/>
                  </a:lnTo>
                  <a:close/>
                </a:path>
                <a:path w="336550" h="394969" extrusionOk="0">
                  <a:moveTo>
                    <a:pt x="110926" y="50799"/>
                  </a:moveTo>
                  <a:lnTo>
                    <a:pt x="104268" y="50799"/>
                  </a:lnTo>
                  <a:lnTo>
                    <a:pt x="107233" y="52069"/>
                  </a:lnTo>
                  <a:lnTo>
                    <a:pt x="109704" y="52069"/>
                  </a:lnTo>
                  <a:lnTo>
                    <a:pt x="110926" y="50799"/>
                  </a:lnTo>
                  <a:close/>
                </a:path>
                <a:path w="336550" h="394969" extrusionOk="0">
                  <a:moveTo>
                    <a:pt x="249167" y="40640"/>
                  </a:moveTo>
                  <a:lnTo>
                    <a:pt x="140350" y="40639"/>
                  </a:lnTo>
                  <a:lnTo>
                    <a:pt x="146952" y="41909"/>
                  </a:lnTo>
                  <a:lnTo>
                    <a:pt x="153090" y="44450"/>
                  </a:lnTo>
                  <a:lnTo>
                    <a:pt x="158627" y="49530"/>
                  </a:lnTo>
                  <a:lnTo>
                    <a:pt x="165622" y="45720"/>
                  </a:lnTo>
                  <a:lnTo>
                    <a:pt x="173081" y="43180"/>
                  </a:lnTo>
                  <a:lnTo>
                    <a:pt x="252475" y="43180"/>
                  </a:lnTo>
                  <a:lnTo>
                    <a:pt x="249167" y="406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1" name="Google Shape;271;p17"/>
          <p:cNvSpPr txBox="1"/>
          <p:nvPr/>
        </p:nvSpPr>
        <p:spPr>
          <a:xfrm>
            <a:off x="8536051" y="2960877"/>
            <a:ext cx="1508125" cy="529590"/>
          </a:xfrm>
          <a:prstGeom prst="rect">
            <a:avLst/>
          </a:prstGeom>
          <a:noFill/>
          <a:ln>
            <a:noFill/>
          </a:ln>
        </p:spPr>
        <p:txBody>
          <a:bodyPr spcFirstLastPara="1" wrap="square" lIns="0" tIns="13325" rIns="0" bIns="0" anchor="t" anchorCtr="0">
            <a:spAutoFit/>
          </a:bodyPr>
          <a:lstStyle/>
          <a:p>
            <a:pPr marL="12700" marR="5080" lvl="0" indent="257175" algn="l" rtl="0">
              <a:lnSpc>
                <a:spcPct val="100000"/>
              </a:lnSpc>
              <a:spcBef>
                <a:spcPts val="0"/>
              </a:spcBef>
              <a:spcAft>
                <a:spcPts val="0"/>
              </a:spcAft>
              <a:buNone/>
            </a:pPr>
            <a:r>
              <a:rPr lang="en-US" sz="1100">
                <a:solidFill>
                  <a:schemeClr val="dk1"/>
                </a:solidFill>
                <a:latin typeface="Calibri"/>
                <a:ea typeface="Calibri"/>
                <a:cs typeface="Calibri"/>
                <a:sym typeface="Calibri"/>
              </a:rPr>
              <a:t>LES PERCEPTIONS  DES DIFFÉRENTES PARTIES</a:t>
            </a:r>
            <a:endParaRPr sz="1100">
              <a:solidFill>
                <a:schemeClr val="dk1"/>
              </a:solidFill>
              <a:latin typeface="Calibri"/>
              <a:ea typeface="Calibri"/>
              <a:cs typeface="Calibri"/>
              <a:sym typeface="Calibri"/>
            </a:endParaRPr>
          </a:p>
          <a:p>
            <a:pPr marL="260984" marR="0" lvl="0" indent="0" algn="l" rtl="0">
              <a:lnSpc>
                <a:spcPct val="100000"/>
              </a:lnSpc>
              <a:spcBef>
                <a:spcPts val="0"/>
              </a:spcBef>
              <a:spcAft>
                <a:spcPts val="0"/>
              </a:spcAft>
              <a:buNone/>
            </a:pPr>
            <a:r>
              <a:rPr lang="en-US" sz="1100">
                <a:solidFill>
                  <a:schemeClr val="dk1"/>
                </a:solidFill>
                <a:latin typeface="Calibri"/>
                <a:ea typeface="Calibri"/>
                <a:cs typeface="Calibri"/>
                <a:sym typeface="Calibri"/>
              </a:rPr>
              <a:t>DE NOTRE CORPS</a:t>
            </a:r>
            <a:endParaRPr sz="1100">
              <a:solidFill>
                <a:schemeClr val="dk1"/>
              </a:solidFill>
              <a:latin typeface="Calibri"/>
              <a:ea typeface="Calibri"/>
              <a:cs typeface="Calibri"/>
              <a:sym typeface="Calibri"/>
            </a:endParaRPr>
          </a:p>
        </p:txBody>
      </p:sp>
      <p:grpSp>
        <p:nvGrpSpPr>
          <p:cNvPr id="272" name="Google Shape;272;p17"/>
          <p:cNvGrpSpPr/>
          <p:nvPr/>
        </p:nvGrpSpPr>
        <p:grpSpPr>
          <a:xfrm>
            <a:off x="5920740" y="3977640"/>
            <a:ext cx="838200" cy="836930"/>
            <a:chOff x="5920740" y="3977640"/>
            <a:chExt cx="838200" cy="836930"/>
          </a:xfrm>
        </p:grpSpPr>
        <p:sp>
          <p:nvSpPr>
            <p:cNvPr id="273" name="Google Shape;273;p17"/>
            <p:cNvSpPr/>
            <p:nvPr/>
          </p:nvSpPr>
          <p:spPr>
            <a:xfrm>
              <a:off x="5920740" y="3977640"/>
              <a:ext cx="838200" cy="836930"/>
            </a:xfrm>
            <a:custGeom>
              <a:avLst/>
              <a:gdLst/>
              <a:ahLst/>
              <a:cxnLst/>
              <a:rect l="l" t="t" r="r" b="b"/>
              <a:pathLst>
                <a:path w="838200" h="836929" extrusionOk="0">
                  <a:moveTo>
                    <a:pt x="838200" y="0"/>
                  </a:moveTo>
                  <a:lnTo>
                    <a:pt x="248665" y="0"/>
                  </a:lnTo>
                  <a:lnTo>
                    <a:pt x="203980" y="4007"/>
                  </a:lnTo>
                  <a:lnTo>
                    <a:pt x="161917" y="15562"/>
                  </a:lnTo>
                  <a:lnTo>
                    <a:pt x="123180" y="33960"/>
                  </a:lnTo>
                  <a:lnTo>
                    <a:pt x="88473" y="58498"/>
                  </a:lnTo>
                  <a:lnTo>
                    <a:pt x="58498" y="88473"/>
                  </a:lnTo>
                  <a:lnTo>
                    <a:pt x="33960" y="123180"/>
                  </a:lnTo>
                  <a:lnTo>
                    <a:pt x="15562" y="161917"/>
                  </a:lnTo>
                  <a:lnTo>
                    <a:pt x="4007" y="203980"/>
                  </a:lnTo>
                  <a:lnTo>
                    <a:pt x="0" y="248666"/>
                  </a:lnTo>
                  <a:lnTo>
                    <a:pt x="0" y="836676"/>
                  </a:lnTo>
                  <a:lnTo>
                    <a:pt x="589534" y="836676"/>
                  </a:lnTo>
                  <a:lnTo>
                    <a:pt x="634219" y="832668"/>
                  </a:lnTo>
                  <a:lnTo>
                    <a:pt x="676282" y="821113"/>
                  </a:lnTo>
                  <a:lnTo>
                    <a:pt x="715019" y="802715"/>
                  </a:lnTo>
                  <a:lnTo>
                    <a:pt x="749726" y="778177"/>
                  </a:lnTo>
                  <a:lnTo>
                    <a:pt x="779701" y="748202"/>
                  </a:lnTo>
                  <a:lnTo>
                    <a:pt x="804239" y="713495"/>
                  </a:lnTo>
                  <a:lnTo>
                    <a:pt x="822637" y="674758"/>
                  </a:lnTo>
                  <a:lnTo>
                    <a:pt x="834192" y="632695"/>
                  </a:lnTo>
                  <a:lnTo>
                    <a:pt x="838200" y="588010"/>
                  </a:lnTo>
                  <a:lnTo>
                    <a:pt x="838200"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7"/>
            <p:cNvSpPr/>
            <p:nvPr/>
          </p:nvSpPr>
          <p:spPr>
            <a:xfrm>
              <a:off x="6173201" y="4243455"/>
              <a:ext cx="336550" cy="306705"/>
            </a:xfrm>
            <a:custGeom>
              <a:avLst/>
              <a:gdLst/>
              <a:ahLst/>
              <a:cxnLst/>
              <a:rect l="l" t="t" r="r" b="b"/>
              <a:pathLst>
                <a:path w="336550" h="306704" extrusionOk="0">
                  <a:moveTo>
                    <a:pt x="268880" y="238279"/>
                  </a:moveTo>
                  <a:lnTo>
                    <a:pt x="201673" y="238279"/>
                  </a:lnTo>
                  <a:lnTo>
                    <a:pt x="268880" y="306372"/>
                  </a:lnTo>
                  <a:lnTo>
                    <a:pt x="268880" y="238279"/>
                  </a:lnTo>
                  <a:close/>
                </a:path>
                <a:path w="336550" h="306704" extrusionOk="0">
                  <a:moveTo>
                    <a:pt x="319288" y="0"/>
                  </a:moveTo>
                  <a:lnTo>
                    <a:pt x="16855" y="0"/>
                  </a:lnTo>
                  <a:lnTo>
                    <a:pt x="7523" y="53"/>
                  </a:lnTo>
                  <a:lnTo>
                    <a:pt x="0" y="7663"/>
                  </a:lnTo>
                  <a:lnTo>
                    <a:pt x="0" y="230611"/>
                  </a:lnTo>
                  <a:lnTo>
                    <a:pt x="7524" y="238221"/>
                  </a:lnTo>
                  <a:lnTo>
                    <a:pt x="16855" y="238278"/>
                  </a:lnTo>
                  <a:lnTo>
                    <a:pt x="319284" y="238279"/>
                  </a:lnTo>
                  <a:lnTo>
                    <a:pt x="328624" y="238221"/>
                  </a:lnTo>
                  <a:lnTo>
                    <a:pt x="336144" y="230611"/>
                  </a:lnTo>
                  <a:lnTo>
                    <a:pt x="336086" y="143303"/>
                  </a:lnTo>
                  <a:lnTo>
                    <a:pt x="89003" y="143303"/>
                  </a:lnTo>
                  <a:lnTo>
                    <a:pt x="79387" y="141361"/>
                  </a:lnTo>
                  <a:lnTo>
                    <a:pt x="71533" y="136065"/>
                  </a:lnTo>
                  <a:lnTo>
                    <a:pt x="66237" y="128211"/>
                  </a:lnTo>
                  <a:lnTo>
                    <a:pt x="64295" y="118595"/>
                  </a:lnTo>
                  <a:lnTo>
                    <a:pt x="66237" y="108978"/>
                  </a:lnTo>
                  <a:lnTo>
                    <a:pt x="71533" y="101124"/>
                  </a:lnTo>
                  <a:lnTo>
                    <a:pt x="79387" y="95829"/>
                  </a:lnTo>
                  <a:lnTo>
                    <a:pt x="89003" y="93888"/>
                  </a:lnTo>
                  <a:lnTo>
                    <a:pt x="336086" y="93888"/>
                  </a:lnTo>
                  <a:lnTo>
                    <a:pt x="336143" y="7663"/>
                  </a:lnTo>
                  <a:lnTo>
                    <a:pt x="328620" y="53"/>
                  </a:lnTo>
                  <a:lnTo>
                    <a:pt x="319288" y="0"/>
                  </a:lnTo>
                  <a:close/>
                </a:path>
                <a:path w="336550" h="306704" extrusionOk="0">
                  <a:moveTo>
                    <a:pt x="168070" y="93888"/>
                  </a:moveTo>
                  <a:lnTo>
                    <a:pt x="89003" y="93888"/>
                  </a:lnTo>
                  <a:lnTo>
                    <a:pt x="98621" y="95829"/>
                  </a:lnTo>
                  <a:lnTo>
                    <a:pt x="106475" y="101124"/>
                  </a:lnTo>
                  <a:lnTo>
                    <a:pt x="111770" y="108978"/>
                  </a:lnTo>
                  <a:lnTo>
                    <a:pt x="113711" y="118595"/>
                  </a:lnTo>
                  <a:lnTo>
                    <a:pt x="111770" y="128212"/>
                  </a:lnTo>
                  <a:lnTo>
                    <a:pt x="106475" y="136065"/>
                  </a:lnTo>
                  <a:lnTo>
                    <a:pt x="98621" y="141361"/>
                  </a:lnTo>
                  <a:lnTo>
                    <a:pt x="89003" y="143303"/>
                  </a:lnTo>
                  <a:lnTo>
                    <a:pt x="168070" y="143303"/>
                  </a:lnTo>
                  <a:lnTo>
                    <a:pt x="158453" y="141361"/>
                  </a:lnTo>
                  <a:lnTo>
                    <a:pt x="150599" y="136065"/>
                  </a:lnTo>
                  <a:lnTo>
                    <a:pt x="145303" y="128212"/>
                  </a:lnTo>
                  <a:lnTo>
                    <a:pt x="143361" y="118595"/>
                  </a:lnTo>
                  <a:lnTo>
                    <a:pt x="145303" y="108978"/>
                  </a:lnTo>
                  <a:lnTo>
                    <a:pt x="150599" y="101124"/>
                  </a:lnTo>
                  <a:lnTo>
                    <a:pt x="158453" y="95829"/>
                  </a:lnTo>
                  <a:lnTo>
                    <a:pt x="168070" y="93888"/>
                  </a:lnTo>
                  <a:close/>
                </a:path>
                <a:path w="336550" h="306704" extrusionOk="0">
                  <a:moveTo>
                    <a:pt x="247136" y="93888"/>
                  </a:moveTo>
                  <a:lnTo>
                    <a:pt x="168070" y="93888"/>
                  </a:lnTo>
                  <a:lnTo>
                    <a:pt x="177688" y="95829"/>
                  </a:lnTo>
                  <a:lnTo>
                    <a:pt x="185541" y="101124"/>
                  </a:lnTo>
                  <a:lnTo>
                    <a:pt x="190836" y="108978"/>
                  </a:lnTo>
                  <a:lnTo>
                    <a:pt x="192778" y="118595"/>
                  </a:lnTo>
                  <a:lnTo>
                    <a:pt x="190836" y="128212"/>
                  </a:lnTo>
                  <a:lnTo>
                    <a:pt x="185541" y="136065"/>
                  </a:lnTo>
                  <a:lnTo>
                    <a:pt x="177688" y="141361"/>
                  </a:lnTo>
                  <a:lnTo>
                    <a:pt x="168070" y="143303"/>
                  </a:lnTo>
                  <a:lnTo>
                    <a:pt x="247136" y="143303"/>
                  </a:lnTo>
                  <a:lnTo>
                    <a:pt x="237520" y="141361"/>
                  </a:lnTo>
                  <a:lnTo>
                    <a:pt x="229666" y="136065"/>
                  </a:lnTo>
                  <a:lnTo>
                    <a:pt x="224370" y="128212"/>
                  </a:lnTo>
                  <a:lnTo>
                    <a:pt x="222428" y="118596"/>
                  </a:lnTo>
                  <a:lnTo>
                    <a:pt x="224370" y="108978"/>
                  </a:lnTo>
                  <a:lnTo>
                    <a:pt x="229666" y="101124"/>
                  </a:lnTo>
                  <a:lnTo>
                    <a:pt x="237520" y="95829"/>
                  </a:lnTo>
                  <a:lnTo>
                    <a:pt x="247136" y="93888"/>
                  </a:lnTo>
                  <a:close/>
                </a:path>
                <a:path w="336550" h="306704" extrusionOk="0">
                  <a:moveTo>
                    <a:pt x="336086" y="93888"/>
                  </a:moveTo>
                  <a:lnTo>
                    <a:pt x="247136" y="93888"/>
                  </a:lnTo>
                  <a:lnTo>
                    <a:pt x="256754" y="95830"/>
                  </a:lnTo>
                  <a:lnTo>
                    <a:pt x="264608" y="101124"/>
                  </a:lnTo>
                  <a:lnTo>
                    <a:pt x="269903" y="108978"/>
                  </a:lnTo>
                  <a:lnTo>
                    <a:pt x="271844" y="118596"/>
                  </a:lnTo>
                  <a:lnTo>
                    <a:pt x="269903" y="128212"/>
                  </a:lnTo>
                  <a:lnTo>
                    <a:pt x="264608" y="136065"/>
                  </a:lnTo>
                  <a:lnTo>
                    <a:pt x="256754" y="141361"/>
                  </a:lnTo>
                  <a:lnTo>
                    <a:pt x="247136" y="143303"/>
                  </a:lnTo>
                  <a:lnTo>
                    <a:pt x="336086" y="143303"/>
                  </a:lnTo>
                  <a:lnTo>
                    <a:pt x="336086" y="9388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5" name="Google Shape;275;p17"/>
          <p:cNvSpPr txBox="1"/>
          <p:nvPr/>
        </p:nvSpPr>
        <p:spPr>
          <a:xfrm>
            <a:off x="5676138" y="5055234"/>
            <a:ext cx="1329055" cy="528955"/>
          </a:xfrm>
          <a:prstGeom prst="rect">
            <a:avLst/>
          </a:prstGeom>
          <a:noFill/>
          <a:ln>
            <a:noFill/>
          </a:ln>
        </p:spPr>
        <p:txBody>
          <a:bodyPr spcFirstLastPara="1" wrap="square" lIns="0" tIns="12700" rIns="0" bIns="0" anchor="t" anchorCtr="0">
            <a:spAutoFit/>
          </a:bodyPr>
          <a:lstStyle/>
          <a:p>
            <a:pPr marL="12065" marR="5080" lvl="0" indent="64135" algn="ctr" rtl="0">
              <a:lnSpc>
                <a:spcPct val="100000"/>
              </a:lnSpc>
              <a:spcBef>
                <a:spcPts val="0"/>
              </a:spcBef>
              <a:spcAft>
                <a:spcPts val="0"/>
              </a:spcAft>
              <a:buNone/>
            </a:pPr>
            <a:r>
              <a:rPr lang="en-US" sz="1100">
                <a:solidFill>
                  <a:schemeClr val="dk1"/>
                </a:solidFill>
                <a:latin typeface="Calibri"/>
                <a:ea typeface="Calibri"/>
                <a:cs typeface="Calibri"/>
                <a:sym typeface="Calibri"/>
              </a:rPr>
              <a:t>LE NIVEAU VERBAL  DES DIFFÉRENTS  ÉLÉMENTS CORPORELS</a:t>
            </a:r>
            <a:endParaRPr sz="1100">
              <a:solidFill>
                <a:schemeClr val="dk1"/>
              </a:solidFill>
              <a:latin typeface="Calibri"/>
              <a:ea typeface="Calibri"/>
              <a:cs typeface="Calibri"/>
              <a:sym typeface="Calibri"/>
            </a:endParaRPr>
          </a:p>
        </p:txBody>
      </p:sp>
      <p:grpSp>
        <p:nvGrpSpPr>
          <p:cNvPr id="276" name="Google Shape;276;p17"/>
          <p:cNvGrpSpPr/>
          <p:nvPr/>
        </p:nvGrpSpPr>
        <p:grpSpPr>
          <a:xfrm>
            <a:off x="7665719" y="3977640"/>
            <a:ext cx="836930" cy="836930"/>
            <a:chOff x="7665719" y="3977640"/>
            <a:chExt cx="836930" cy="836930"/>
          </a:xfrm>
        </p:grpSpPr>
        <p:sp>
          <p:nvSpPr>
            <p:cNvPr id="277" name="Google Shape;277;p17"/>
            <p:cNvSpPr/>
            <p:nvPr/>
          </p:nvSpPr>
          <p:spPr>
            <a:xfrm>
              <a:off x="7665719" y="3977640"/>
              <a:ext cx="836930" cy="836930"/>
            </a:xfrm>
            <a:custGeom>
              <a:avLst/>
              <a:gdLst/>
              <a:ahLst/>
              <a:cxnLst/>
              <a:rect l="l" t="t" r="r" b="b"/>
              <a:pathLst>
                <a:path w="836929" h="836929" extrusionOk="0">
                  <a:moveTo>
                    <a:pt x="836676" y="0"/>
                  </a:moveTo>
                  <a:lnTo>
                    <a:pt x="248665" y="0"/>
                  </a:lnTo>
                  <a:lnTo>
                    <a:pt x="203980" y="4007"/>
                  </a:lnTo>
                  <a:lnTo>
                    <a:pt x="161917" y="15562"/>
                  </a:lnTo>
                  <a:lnTo>
                    <a:pt x="123180" y="33960"/>
                  </a:lnTo>
                  <a:lnTo>
                    <a:pt x="88473" y="58498"/>
                  </a:lnTo>
                  <a:lnTo>
                    <a:pt x="58498" y="88473"/>
                  </a:lnTo>
                  <a:lnTo>
                    <a:pt x="33960" y="123180"/>
                  </a:lnTo>
                  <a:lnTo>
                    <a:pt x="15562" y="161917"/>
                  </a:lnTo>
                  <a:lnTo>
                    <a:pt x="4007" y="203980"/>
                  </a:lnTo>
                  <a:lnTo>
                    <a:pt x="0" y="248666"/>
                  </a:lnTo>
                  <a:lnTo>
                    <a:pt x="0" y="836676"/>
                  </a:lnTo>
                  <a:lnTo>
                    <a:pt x="588009" y="836676"/>
                  </a:lnTo>
                  <a:lnTo>
                    <a:pt x="632695" y="832668"/>
                  </a:lnTo>
                  <a:lnTo>
                    <a:pt x="674758" y="821113"/>
                  </a:lnTo>
                  <a:lnTo>
                    <a:pt x="713495" y="802715"/>
                  </a:lnTo>
                  <a:lnTo>
                    <a:pt x="748202" y="778177"/>
                  </a:lnTo>
                  <a:lnTo>
                    <a:pt x="778177" y="748202"/>
                  </a:lnTo>
                  <a:lnTo>
                    <a:pt x="802715" y="713495"/>
                  </a:lnTo>
                  <a:lnTo>
                    <a:pt x="821113" y="674758"/>
                  </a:lnTo>
                  <a:lnTo>
                    <a:pt x="832668" y="632695"/>
                  </a:lnTo>
                  <a:lnTo>
                    <a:pt x="836676" y="588010"/>
                  </a:lnTo>
                  <a:lnTo>
                    <a:pt x="836676"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7"/>
            <p:cNvSpPr/>
            <p:nvPr/>
          </p:nvSpPr>
          <p:spPr>
            <a:xfrm>
              <a:off x="7872237" y="4184149"/>
              <a:ext cx="425450" cy="425450"/>
            </a:xfrm>
            <a:custGeom>
              <a:avLst/>
              <a:gdLst/>
              <a:ahLst/>
              <a:cxnLst/>
              <a:rect l="l" t="t" r="r" b="b"/>
              <a:pathLst>
                <a:path w="425450" h="425450" extrusionOk="0">
                  <a:moveTo>
                    <a:pt x="418350" y="0"/>
                  </a:moveTo>
                  <a:lnTo>
                    <a:pt x="410155" y="0"/>
                  </a:lnTo>
                  <a:lnTo>
                    <a:pt x="304124" y="0"/>
                  </a:lnTo>
                  <a:lnTo>
                    <a:pt x="297485" y="6629"/>
                  </a:lnTo>
                  <a:lnTo>
                    <a:pt x="297485" y="23019"/>
                  </a:lnTo>
                  <a:lnTo>
                    <a:pt x="304124" y="29648"/>
                  </a:lnTo>
                  <a:lnTo>
                    <a:pt x="374377" y="29649"/>
                  </a:lnTo>
                  <a:lnTo>
                    <a:pt x="29648" y="374375"/>
                  </a:lnTo>
                  <a:lnTo>
                    <a:pt x="29648" y="304124"/>
                  </a:lnTo>
                  <a:lnTo>
                    <a:pt x="23014" y="297486"/>
                  </a:lnTo>
                  <a:lnTo>
                    <a:pt x="6637" y="297486"/>
                  </a:lnTo>
                  <a:lnTo>
                    <a:pt x="0" y="304124"/>
                  </a:lnTo>
                  <a:lnTo>
                    <a:pt x="0" y="418339"/>
                  </a:lnTo>
                  <a:lnTo>
                    <a:pt x="6637" y="424976"/>
                  </a:lnTo>
                  <a:lnTo>
                    <a:pt x="120859" y="424976"/>
                  </a:lnTo>
                  <a:lnTo>
                    <a:pt x="127493" y="418339"/>
                  </a:lnTo>
                  <a:lnTo>
                    <a:pt x="127493" y="401966"/>
                  </a:lnTo>
                  <a:lnTo>
                    <a:pt x="120859" y="395327"/>
                  </a:lnTo>
                  <a:lnTo>
                    <a:pt x="50601" y="395327"/>
                  </a:lnTo>
                  <a:lnTo>
                    <a:pt x="395330" y="50609"/>
                  </a:lnTo>
                  <a:lnTo>
                    <a:pt x="395330" y="120860"/>
                  </a:lnTo>
                  <a:lnTo>
                    <a:pt x="401960" y="127498"/>
                  </a:lnTo>
                  <a:lnTo>
                    <a:pt x="418350" y="127498"/>
                  </a:lnTo>
                  <a:lnTo>
                    <a:pt x="424980" y="120860"/>
                  </a:lnTo>
                  <a:lnTo>
                    <a:pt x="424980" y="6629"/>
                  </a:lnTo>
                  <a:lnTo>
                    <a:pt x="41835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9" name="Google Shape;279;p17"/>
          <p:cNvSpPr txBox="1"/>
          <p:nvPr/>
        </p:nvSpPr>
        <p:spPr>
          <a:xfrm>
            <a:off x="7446644" y="5055234"/>
            <a:ext cx="1476375" cy="1031875"/>
          </a:xfrm>
          <a:prstGeom prst="rect">
            <a:avLst/>
          </a:prstGeom>
          <a:noFill/>
          <a:ln>
            <a:noFill/>
          </a:ln>
        </p:spPr>
        <p:txBody>
          <a:bodyPr spcFirstLastPara="1" wrap="square" lIns="0" tIns="12700" rIns="0" bIns="0" anchor="t" anchorCtr="0">
            <a:spAutoFit/>
          </a:bodyPr>
          <a:lstStyle/>
          <a:p>
            <a:pPr marL="120650" marR="113664" lvl="0" indent="1270" algn="ctr" rtl="0">
              <a:lnSpc>
                <a:spcPct val="100000"/>
              </a:lnSpc>
              <a:spcBef>
                <a:spcPts val="0"/>
              </a:spcBef>
              <a:spcAft>
                <a:spcPts val="0"/>
              </a:spcAft>
              <a:buNone/>
            </a:pPr>
            <a:r>
              <a:rPr lang="en-US" sz="1100">
                <a:solidFill>
                  <a:schemeClr val="dk1"/>
                </a:solidFill>
                <a:latin typeface="Calibri"/>
                <a:ea typeface="Calibri"/>
                <a:cs typeface="Calibri"/>
                <a:sym typeface="Calibri"/>
              </a:rPr>
              <a:t>LES POSSIBILITÉS DE  REPRÉSENTATION  QUE NOUS AVONS DE  NOTRE CORPS</a:t>
            </a:r>
            <a:endParaRPr sz="1100">
              <a:solidFill>
                <a:schemeClr val="dk1"/>
              </a:solidFill>
              <a:latin typeface="Calibri"/>
              <a:ea typeface="Calibri"/>
              <a:cs typeface="Calibri"/>
              <a:sym typeface="Calibri"/>
            </a:endParaRPr>
          </a:p>
          <a:p>
            <a:pPr marL="12700" marR="5080" lvl="0" indent="-635" algn="ctr" rtl="0">
              <a:lnSpc>
                <a:spcPct val="100000"/>
              </a:lnSpc>
              <a:spcBef>
                <a:spcPts val="0"/>
              </a:spcBef>
              <a:spcAft>
                <a:spcPts val="0"/>
              </a:spcAft>
              <a:buNone/>
            </a:pPr>
            <a:r>
              <a:rPr lang="en-US" sz="1100">
                <a:solidFill>
                  <a:schemeClr val="dk1"/>
                </a:solidFill>
                <a:latin typeface="Calibri"/>
                <a:ea typeface="Calibri"/>
                <a:cs typeface="Calibri"/>
                <a:sym typeface="Calibri"/>
              </a:rPr>
              <a:t>(AU POINT DE VUE  MENTAL OU GRAPHIQUE)</a:t>
            </a:r>
            <a:endParaRPr sz="1100">
              <a:solidFill>
                <a:schemeClr val="dk1"/>
              </a:solidFill>
              <a:latin typeface="Calibri"/>
              <a:ea typeface="Calibri"/>
              <a:cs typeface="Calibri"/>
              <a:sym typeface="Calibri"/>
            </a:endParaRPr>
          </a:p>
        </p:txBody>
      </p:sp>
      <p:grpSp>
        <p:nvGrpSpPr>
          <p:cNvPr id="280" name="Google Shape;280;p17"/>
          <p:cNvGrpSpPr/>
          <p:nvPr/>
        </p:nvGrpSpPr>
        <p:grpSpPr>
          <a:xfrm>
            <a:off x="9464040" y="3977640"/>
            <a:ext cx="836930" cy="836930"/>
            <a:chOff x="9464040" y="3977640"/>
            <a:chExt cx="836930" cy="836930"/>
          </a:xfrm>
        </p:grpSpPr>
        <p:sp>
          <p:nvSpPr>
            <p:cNvPr id="281" name="Google Shape;281;p17"/>
            <p:cNvSpPr/>
            <p:nvPr/>
          </p:nvSpPr>
          <p:spPr>
            <a:xfrm>
              <a:off x="9464040" y="3977640"/>
              <a:ext cx="836930" cy="836930"/>
            </a:xfrm>
            <a:custGeom>
              <a:avLst/>
              <a:gdLst/>
              <a:ahLst/>
              <a:cxnLst/>
              <a:rect l="l" t="t" r="r" b="b"/>
              <a:pathLst>
                <a:path w="836929" h="836929" extrusionOk="0">
                  <a:moveTo>
                    <a:pt x="836676" y="0"/>
                  </a:moveTo>
                  <a:lnTo>
                    <a:pt x="248665" y="0"/>
                  </a:lnTo>
                  <a:lnTo>
                    <a:pt x="203980" y="4007"/>
                  </a:lnTo>
                  <a:lnTo>
                    <a:pt x="161917" y="15562"/>
                  </a:lnTo>
                  <a:lnTo>
                    <a:pt x="123180" y="33960"/>
                  </a:lnTo>
                  <a:lnTo>
                    <a:pt x="88473" y="58498"/>
                  </a:lnTo>
                  <a:lnTo>
                    <a:pt x="58498" y="88473"/>
                  </a:lnTo>
                  <a:lnTo>
                    <a:pt x="33960" y="123180"/>
                  </a:lnTo>
                  <a:lnTo>
                    <a:pt x="15562" y="161917"/>
                  </a:lnTo>
                  <a:lnTo>
                    <a:pt x="4007" y="203980"/>
                  </a:lnTo>
                  <a:lnTo>
                    <a:pt x="0" y="248666"/>
                  </a:lnTo>
                  <a:lnTo>
                    <a:pt x="0" y="836676"/>
                  </a:lnTo>
                  <a:lnTo>
                    <a:pt x="588009" y="836676"/>
                  </a:lnTo>
                  <a:lnTo>
                    <a:pt x="632695" y="832668"/>
                  </a:lnTo>
                  <a:lnTo>
                    <a:pt x="674758" y="821113"/>
                  </a:lnTo>
                  <a:lnTo>
                    <a:pt x="713495" y="802715"/>
                  </a:lnTo>
                  <a:lnTo>
                    <a:pt x="748202" y="778177"/>
                  </a:lnTo>
                  <a:lnTo>
                    <a:pt x="778177" y="748202"/>
                  </a:lnTo>
                  <a:lnTo>
                    <a:pt x="802715" y="713495"/>
                  </a:lnTo>
                  <a:lnTo>
                    <a:pt x="821113" y="674758"/>
                  </a:lnTo>
                  <a:lnTo>
                    <a:pt x="832668" y="632695"/>
                  </a:lnTo>
                  <a:lnTo>
                    <a:pt x="836676" y="588010"/>
                  </a:lnTo>
                  <a:lnTo>
                    <a:pt x="836676"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9684144" y="4258284"/>
              <a:ext cx="403225" cy="276860"/>
            </a:xfrm>
            <a:custGeom>
              <a:avLst/>
              <a:gdLst/>
              <a:ahLst/>
              <a:cxnLst/>
              <a:rect l="l" t="t" r="r" b="b"/>
              <a:pathLst>
                <a:path w="403225" h="276860" extrusionOk="0">
                  <a:moveTo>
                    <a:pt x="165544" y="138366"/>
                  </a:moveTo>
                  <a:lnTo>
                    <a:pt x="61760" y="0"/>
                  </a:lnTo>
                  <a:lnTo>
                    <a:pt x="0" y="0"/>
                  </a:lnTo>
                  <a:lnTo>
                    <a:pt x="103771" y="138366"/>
                  </a:lnTo>
                  <a:lnTo>
                    <a:pt x="0" y="276720"/>
                  </a:lnTo>
                  <a:lnTo>
                    <a:pt x="61772" y="276720"/>
                  </a:lnTo>
                  <a:lnTo>
                    <a:pt x="165544" y="138366"/>
                  </a:lnTo>
                  <a:close/>
                </a:path>
                <a:path w="403225" h="276860" extrusionOk="0">
                  <a:moveTo>
                    <a:pt x="284137" y="138366"/>
                  </a:moveTo>
                  <a:lnTo>
                    <a:pt x="180365" y="0"/>
                  </a:lnTo>
                  <a:lnTo>
                    <a:pt x="118592" y="0"/>
                  </a:lnTo>
                  <a:lnTo>
                    <a:pt x="222364" y="138366"/>
                  </a:lnTo>
                  <a:lnTo>
                    <a:pt x="118592" y="276720"/>
                  </a:lnTo>
                  <a:lnTo>
                    <a:pt x="180365" y="276720"/>
                  </a:lnTo>
                  <a:lnTo>
                    <a:pt x="284137" y="138366"/>
                  </a:lnTo>
                  <a:close/>
                </a:path>
                <a:path w="403225" h="276860" extrusionOk="0">
                  <a:moveTo>
                    <a:pt x="402742" y="138366"/>
                  </a:moveTo>
                  <a:lnTo>
                    <a:pt x="298970" y="0"/>
                  </a:lnTo>
                  <a:lnTo>
                    <a:pt x="237197" y="0"/>
                  </a:lnTo>
                  <a:lnTo>
                    <a:pt x="340969" y="138366"/>
                  </a:lnTo>
                  <a:lnTo>
                    <a:pt x="237197" y="276720"/>
                  </a:lnTo>
                  <a:lnTo>
                    <a:pt x="298970" y="276720"/>
                  </a:lnTo>
                  <a:lnTo>
                    <a:pt x="402742" y="13836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83" name="Google Shape;283;p17"/>
          <p:cNvSpPr txBox="1"/>
          <p:nvPr/>
        </p:nvSpPr>
        <p:spPr>
          <a:xfrm>
            <a:off x="9289795" y="5055234"/>
            <a:ext cx="1218565" cy="528955"/>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100" i="1">
                <a:solidFill>
                  <a:schemeClr val="dk1"/>
                </a:solidFill>
                <a:latin typeface="Calibri"/>
                <a:ea typeface="Calibri"/>
                <a:cs typeface="Calibri"/>
                <a:sym typeface="Calibri"/>
              </a:rPr>
              <a:t>TOUS CES ITEMS </a:t>
            </a:r>
            <a:endParaRPr sz="1100">
              <a:solidFill>
                <a:schemeClr val="dk1"/>
              </a:solidFill>
              <a:latin typeface="Calibri"/>
              <a:ea typeface="Calibri"/>
              <a:cs typeface="Calibri"/>
              <a:sym typeface="Calibri"/>
            </a:endParaRPr>
          </a:p>
          <a:p>
            <a:pPr marL="12065" marR="5080" lvl="0" indent="0" algn="ctr" rtl="0">
              <a:lnSpc>
                <a:spcPct val="100000"/>
              </a:lnSpc>
              <a:spcBef>
                <a:spcPts val="5"/>
              </a:spcBef>
              <a:spcAft>
                <a:spcPts val="0"/>
              </a:spcAft>
              <a:buNone/>
            </a:pPr>
            <a:r>
              <a:rPr lang="en-US" sz="1100" i="1">
                <a:solidFill>
                  <a:schemeClr val="dk1"/>
                </a:solidFill>
                <a:latin typeface="Calibri"/>
                <a:ea typeface="Calibri"/>
                <a:cs typeface="Calibri"/>
                <a:sym typeface="Calibri"/>
              </a:rPr>
              <a:t>« CONSTITUENT » LE  SCHÉMA CORPOREL </a:t>
            </a:r>
            <a:endParaRPr sz="1100">
              <a:solidFill>
                <a:schemeClr val="dk1"/>
              </a:solidFill>
              <a:latin typeface="Calibri"/>
              <a:ea typeface="Calibri"/>
              <a:cs typeface="Calibri"/>
              <a:sym typeface="Calibri"/>
            </a:endParaRPr>
          </a:p>
        </p:txBody>
      </p:sp>
      <p:sp>
        <p:nvSpPr>
          <p:cNvPr id="284" name="Google Shape;284;p17"/>
          <p:cNvSpPr txBox="1"/>
          <p:nvPr/>
        </p:nvSpPr>
        <p:spPr>
          <a:xfrm>
            <a:off x="736201" y="5109200"/>
            <a:ext cx="2384400" cy="705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500">
                <a:solidFill>
                  <a:schemeClr val="dk1"/>
                </a:solidFill>
                <a:latin typeface="Calibri"/>
                <a:ea typeface="Calibri"/>
                <a:cs typeface="Calibri"/>
                <a:sym typeface="Calibri"/>
              </a:rPr>
              <a:t>Connaissance de soi</a:t>
            </a:r>
            <a:endParaRPr sz="150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500">
                <a:solidFill>
                  <a:schemeClr val="dk1"/>
                </a:solidFill>
                <a:latin typeface="Calibri"/>
                <a:ea typeface="Calibri"/>
                <a:cs typeface="Calibri"/>
                <a:sym typeface="Calibri"/>
              </a:rPr>
              <a:t>en tant qu'être corporel  statique ou en mouvement</a:t>
            </a:r>
            <a:endParaRPr sz="15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88"/>
        <p:cNvGrpSpPr/>
        <p:nvPr/>
      </p:nvGrpSpPr>
      <p:grpSpPr>
        <a:xfrm>
          <a:off x="0" y="0"/>
          <a:ext cx="0" cy="0"/>
          <a:chOff x="0" y="0"/>
          <a:chExt cx="0" cy="0"/>
        </a:xfrm>
      </p:grpSpPr>
      <p:sp>
        <p:nvSpPr>
          <p:cNvPr id="289" name="Google Shape;289;p19"/>
          <p:cNvSpPr txBox="1">
            <a:spLocks noGrp="1"/>
          </p:cNvSpPr>
          <p:nvPr>
            <p:ph type="title"/>
          </p:nvPr>
        </p:nvSpPr>
        <p:spPr>
          <a:xfrm>
            <a:off x="415600" y="593367"/>
            <a:ext cx="11360700" cy="10590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Comment l’</a:t>
            </a:r>
            <a:r>
              <a:rPr lang="en-US" sz="3400">
                <a:solidFill>
                  <a:srgbClr val="318E9F"/>
                </a:solidFill>
              </a:rPr>
              <a:t>enfant </a:t>
            </a:r>
            <a:r>
              <a:rPr lang="en-US" sz="3400">
                <a:solidFill>
                  <a:srgbClr val="000000"/>
                </a:solidFill>
              </a:rPr>
              <a:t>prend-il connaissance de son environnement ?</a:t>
            </a:r>
            <a:endParaRPr sz="3400"/>
          </a:p>
        </p:txBody>
      </p:sp>
      <p:sp>
        <p:nvSpPr>
          <p:cNvPr id="290" name="Google Shape;290;p19"/>
          <p:cNvSpPr txBox="1"/>
          <p:nvPr/>
        </p:nvSpPr>
        <p:spPr>
          <a:xfrm>
            <a:off x="2573774" y="2309875"/>
            <a:ext cx="9202500" cy="56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Le nouveau-né perçoit son environnement proche d’abord au moyen de ses sens et de l’activité motrice. Il reçoit des informations.</a:t>
            </a:r>
            <a:endParaRPr sz="1800">
              <a:solidFill>
                <a:schemeClr val="dk1"/>
              </a:solidFill>
              <a:latin typeface="Calibri"/>
              <a:ea typeface="Calibri"/>
              <a:cs typeface="Calibri"/>
              <a:sym typeface="Calibri"/>
            </a:endParaRPr>
          </a:p>
        </p:txBody>
      </p:sp>
      <p:sp>
        <p:nvSpPr>
          <p:cNvPr id="291" name="Google Shape;291;p19"/>
          <p:cNvSpPr txBox="1"/>
          <p:nvPr/>
        </p:nvSpPr>
        <p:spPr>
          <a:xfrm>
            <a:off x="2573774" y="3285500"/>
            <a:ext cx="9202500" cy="1397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Il va traiter les informations perçues : les intégrer, les mettre en forme (comparer, associer à son vécu…), les mémoriser selon divers canaux (mémoires kinesthésique, sensorielle, sémantique, procédurale)  Il construit </a:t>
            </a:r>
            <a:r>
              <a:rPr lang="en-US" sz="1800" i="1">
                <a:solidFill>
                  <a:srgbClr val="252525"/>
                </a:solidFill>
                <a:latin typeface="Calibri"/>
                <a:ea typeface="Calibri"/>
                <a:cs typeface="Calibri"/>
                <a:sym typeface="Calibri"/>
              </a:rPr>
              <a:t>des représentations mentales de l’agir.</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Ces représentations sont soutenues par le </a:t>
            </a:r>
            <a:r>
              <a:rPr lang="en-US" sz="1800" i="1">
                <a:solidFill>
                  <a:srgbClr val="252525"/>
                </a:solidFill>
                <a:latin typeface="Calibri"/>
                <a:ea typeface="Calibri"/>
                <a:cs typeface="Calibri"/>
                <a:sym typeface="Calibri"/>
              </a:rPr>
              <a:t>langage (oral, gestuel, écrit : dessin et langue )</a:t>
            </a:r>
            <a:br>
              <a:rPr lang="en-US" sz="1800" i="1">
                <a:solidFill>
                  <a:srgbClr val="252525"/>
                </a:solidFill>
                <a:latin typeface="Calibri"/>
                <a:ea typeface="Calibri"/>
                <a:cs typeface="Calibri"/>
                <a:sym typeface="Calibri"/>
              </a:rPr>
            </a:br>
            <a:r>
              <a:rPr lang="en-US" sz="1800" i="1">
                <a:solidFill>
                  <a:srgbClr val="252525"/>
                </a:solidFill>
                <a:latin typeface="Calibri"/>
                <a:ea typeface="Calibri"/>
                <a:cs typeface="Calibri"/>
                <a:sym typeface="Calibri"/>
              </a:rPr>
              <a:t> --&gt; identifier, nommer</a:t>
            </a:r>
            <a:endParaRPr sz="1800">
              <a:solidFill>
                <a:schemeClr val="dk1"/>
              </a:solidFill>
              <a:latin typeface="Calibri"/>
              <a:ea typeface="Calibri"/>
              <a:cs typeface="Calibri"/>
              <a:sym typeface="Calibri"/>
            </a:endParaRPr>
          </a:p>
        </p:txBody>
      </p:sp>
      <p:sp>
        <p:nvSpPr>
          <p:cNvPr id="292" name="Google Shape;292;p19"/>
          <p:cNvSpPr txBox="1"/>
          <p:nvPr/>
        </p:nvSpPr>
        <p:spPr>
          <a:xfrm>
            <a:off x="2573775" y="4992750"/>
            <a:ext cx="9202500" cy="8433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Il va interpréter ces données, donner du sens à l’information, et ainsi construire ses connaissances.</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La connaissance est le résultat d'une expérience personnelle ; elle est singulière et intérieure à la personne.</a:t>
            </a:r>
            <a:endParaRPr sz="1800">
              <a:solidFill>
                <a:schemeClr val="dk1"/>
              </a:solidFill>
              <a:latin typeface="Calibri"/>
              <a:ea typeface="Calibri"/>
              <a:cs typeface="Calibri"/>
              <a:sym typeface="Calibri"/>
            </a:endParaRPr>
          </a:p>
        </p:txBody>
      </p:sp>
      <p:grpSp>
        <p:nvGrpSpPr>
          <p:cNvPr id="293" name="Google Shape;293;p19"/>
          <p:cNvGrpSpPr/>
          <p:nvPr/>
        </p:nvGrpSpPr>
        <p:grpSpPr>
          <a:xfrm>
            <a:off x="264228" y="2252478"/>
            <a:ext cx="2107184" cy="864235"/>
            <a:chOff x="859536" y="2252472"/>
            <a:chExt cx="1511935" cy="864235"/>
          </a:xfrm>
        </p:grpSpPr>
        <p:sp>
          <p:nvSpPr>
            <p:cNvPr id="294" name="Google Shape;294;p19"/>
            <p:cNvSpPr/>
            <p:nvPr/>
          </p:nvSpPr>
          <p:spPr>
            <a:xfrm>
              <a:off x="859536" y="2252472"/>
              <a:ext cx="1511935" cy="864235"/>
            </a:xfrm>
            <a:custGeom>
              <a:avLst/>
              <a:gdLst/>
              <a:ahLst/>
              <a:cxnLst/>
              <a:rect l="l" t="t" r="r" b="b"/>
              <a:pathLst>
                <a:path w="1511935" h="864235" extrusionOk="0">
                  <a:moveTo>
                    <a:pt x="755904" y="0"/>
                  </a:moveTo>
                  <a:lnTo>
                    <a:pt x="696830" y="1299"/>
                  </a:lnTo>
                  <a:lnTo>
                    <a:pt x="639000" y="5135"/>
                  </a:lnTo>
                  <a:lnTo>
                    <a:pt x="582582" y="11410"/>
                  </a:lnTo>
                  <a:lnTo>
                    <a:pt x="527743" y="20028"/>
                  </a:lnTo>
                  <a:lnTo>
                    <a:pt x="474652" y="30894"/>
                  </a:lnTo>
                  <a:lnTo>
                    <a:pt x="423476" y="43911"/>
                  </a:lnTo>
                  <a:lnTo>
                    <a:pt x="374384" y="58984"/>
                  </a:lnTo>
                  <a:lnTo>
                    <a:pt x="327544" y="76016"/>
                  </a:lnTo>
                  <a:lnTo>
                    <a:pt x="283124" y="94912"/>
                  </a:lnTo>
                  <a:lnTo>
                    <a:pt x="241292" y="115575"/>
                  </a:lnTo>
                  <a:lnTo>
                    <a:pt x="202215" y="137909"/>
                  </a:lnTo>
                  <a:lnTo>
                    <a:pt x="166063" y="161819"/>
                  </a:lnTo>
                  <a:lnTo>
                    <a:pt x="133003" y="187208"/>
                  </a:lnTo>
                  <a:lnTo>
                    <a:pt x="103203" y="213980"/>
                  </a:lnTo>
                  <a:lnTo>
                    <a:pt x="76830" y="242040"/>
                  </a:lnTo>
                  <a:lnTo>
                    <a:pt x="35043" y="301637"/>
                  </a:lnTo>
                  <a:lnTo>
                    <a:pt x="8984" y="365231"/>
                  </a:lnTo>
                  <a:lnTo>
                    <a:pt x="0" y="432053"/>
                  </a:lnTo>
                  <a:lnTo>
                    <a:pt x="2274" y="465820"/>
                  </a:lnTo>
                  <a:lnTo>
                    <a:pt x="19963" y="531125"/>
                  </a:lnTo>
                  <a:lnTo>
                    <a:pt x="54055" y="592816"/>
                  </a:lnTo>
                  <a:lnTo>
                    <a:pt x="103203" y="650127"/>
                  </a:lnTo>
                  <a:lnTo>
                    <a:pt x="133003" y="676899"/>
                  </a:lnTo>
                  <a:lnTo>
                    <a:pt x="166063" y="702288"/>
                  </a:lnTo>
                  <a:lnTo>
                    <a:pt x="202215" y="726198"/>
                  </a:lnTo>
                  <a:lnTo>
                    <a:pt x="241292" y="748532"/>
                  </a:lnTo>
                  <a:lnTo>
                    <a:pt x="283124" y="769195"/>
                  </a:lnTo>
                  <a:lnTo>
                    <a:pt x="327544" y="788091"/>
                  </a:lnTo>
                  <a:lnTo>
                    <a:pt x="374384" y="805123"/>
                  </a:lnTo>
                  <a:lnTo>
                    <a:pt x="423476" y="820196"/>
                  </a:lnTo>
                  <a:lnTo>
                    <a:pt x="474652" y="833213"/>
                  </a:lnTo>
                  <a:lnTo>
                    <a:pt x="527743" y="844079"/>
                  </a:lnTo>
                  <a:lnTo>
                    <a:pt x="582582" y="852697"/>
                  </a:lnTo>
                  <a:lnTo>
                    <a:pt x="639000" y="858972"/>
                  </a:lnTo>
                  <a:lnTo>
                    <a:pt x="696830" y="862808"/>
                  </a:lnTo>
                  <a:lnTo>
                    <a:pt x="755904" y="864107"/>
                  </a:lnTo>
                  <a:lnTo>
                    <a:pt x="814974" y="862808"/>
                  </a:lnTo>
                  <a:lnTo>
                    <a:pt x="872801" y="858972"/>
                  </a:lnTo>
                  <a:lnTo>
                    <a:pt x="929217" y="852697"/>
                  </a:lnTo>
                  <a:lnTo>
                    <a:pt x="984055" y="844079"/>
                  </a:lnTo>
                  <a:lnTo>
                    <a:pt x="1037145" y="833213"/>
                  </a:lnTo>
                  <a:lnTo>
                    <a:pt x="1088320" y="820196"/>
                  </a:lnTo>
                  <a:lnTo>
                    <a:pt x="1137412" y="805123"/>
                  </a:lnTo>
                  <a:lnTo>
                    <a:pt x="1184252" y="788091"/>
                  </a:lnTo>
                  <a:lnTo>
                    <a:pt x="1228672" y="769195"/>
                  </a:lnTo>
                  <a:lnTo>
                    <a:pt x="1270505" y="748532"/>
                  </a:lnTo>
                  <a:lnTo>
                    <a:pt x="1309583" y="726198"/>
                  </a:lnTo>
                  <a:lnTo>
                    <a:pt x="1345736" y="702288"/>
                  </a:lnTo>
                  <a:lnTo>
                    <a:pt x="1378797" y="676899"/>
                  </a:lnTo>
                  <a:lnTo>
                    <a:pt x="1408599" y="650127"/>
                  </a:lnTo>
                  <a:lnTo>
                    <a:pt x="1434972" y="622067"/>
                  </a:lnTo>
                  <a:lnTo>
                    <a:pt x="1476762" y="562470"/>
                  </a:lnTo>
                  <a:lnTo>
                    <a:pt x="1502822" y="498876"/>
                  </a:lnTo>
                  <a:lnTo>
                    <a:pt x="1511808" y="432053"/>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95" name="Google Shape;295;p19"/>
            <p:cNvSpPr/>
            <p:nvPr/>
          </p:nvSpPr>
          <p:spPr>
            <a:xfrm>
              <a:off x="859536" y="2252472"/>
              <a:ext cx="1511935" cy="864235"/>
            </a:xfrm>
            <a:custGeom>
              <a:avLst/>
              <a:gdLst/>
              <a:ahLst/>
              <a:cxnLst/>
              <a:rect l="l" t="t" r="r" b="b"/>
              <a:pathLst>
                <a:path w="1511935" h="864235" extrusionOk="0">
                  <a:moveTo>
                    <a:pt x="0" y="432053"/>
                  </a:moveTo>
                  <a:lnTo>
                    <a:pt x="8984" y="365231"/>
                  </a:lnTo>
                  <a:lnTo>
                    <a:pt x="35043" y="301637"/>
                  </a:lnTo>
                  <a:lnTo>
                    <a:pt x="76830" y="242040"/>
                  </a:lnTo>
                  <a:lnTo>
                    <a:pt x="103203" y="213980"/>
                  </a:lnTo>
                  <a:lnTo>
                    <a:pt x="133003" y="187208"/>
                  </a:lnTo>
                  <a:lnTo>
                    <a:pt x="166063" y="161819"/>
                  </a:lnTo>
                  <a:lnTo>
                    <a:pt x="202215" y="137909"/>
                  </a:lnTo>
                  <a:lnTo>
                    <a:pt x="241292" y="115575"/>
                  </a:lnTo>
                  <a:lnTo>
                    <a:pt x="283124" y="94912"/>
                  </a:lnTo>
                  <a:lnTo>
                    <a:pt x="327544" y="76016"/>
                  </a:lnTo>
                  <a:lnTo>
                    <a:pt x="374384" y="58984"/>
                  </a:lnTo>
                  <a:lnTo>
                    <a:pt x="423476" y="43911"/>
                  </a:lnTo>
                  <a:lnTo>
                    <a:pt x="474652" y="30894"/>
                  </a:lnTo>
                  <a:lnTo>
                    <a:pt x="527743" y="20028"/>
                  </a:lnTo>
                  <a:lnTo>
                    <a:pt x="582582" y="11410"/>
                  </a:lnTo>
                  <a:lnTo>
                    <a:pt x="639000" y="5135"/>
                  </a:lnTo>
                  <a:lnTo>
                    <a:pt x="696830" y="1299"/>
                  </a:lnTo>
                  <a:lnTo>
                    <a:pt x="755904"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8" y="432053"/>
                  </a:lnTo>
                  <a:lnTo>
                    <a:pt x="1509533" y="465820"/>
                  </a:lnTo>
                  <a:lnTo>
                    <a:pt x="1491842" y="531125"/>
                  </a:lnTo>
                  <a:lnTo>
                    <a:pt x="1457749" y="592816"/>
                  </a:lnTo>
                  <a:lnTo>
                    <a:pt x="1408599" y="650127"/>
                  </a:lnTo>
                  <a:lnTo>
                    <a:pt x="1378797" y="676899"/>
                  </a:lnTo>
                  <a:lnTo>
                    <a:pt x="1345736" y="702288"/>
                  </a:lnTo>
                  <a:lnTo>
                    <a:pt x="1309583" y="726198"/>
                  </a:lnTo>
                  <a:lnTo>
                    <a:pt x="1270505" y="748532"/>
                  </a:lnTo>
                  <a:lnTo>
                    <a:pt x="1228672" y="769195"/>
                  </a:lnTo>
                  <a:lnTo>
                    <a:pt x="1184252" y="788091"/>
                  </a:lnTo>
                  <a:lnTo>
                    <a:pt x="1137412" y="805123"/>
                  </a:lnTo>
                  <a:lnTo>
                    <a:pt x="1088320" y="820196"/>
                  </a:lnTo>
                  <a:lnTo>
                    <a:pt x="1037145" y="833213"/>
                  </a:lnTo>
                  <a:lnTo>
                    <a:pt x="984055" y="844079"/>
                  </a:lnTo>
                  <a:lnTo>
                    <a:pt x="929217" y="852697"/>
                  </a:lnTo>
                  <a:lnTo>
                    <a:pt x="872801" y="858972"/>
                  </a:lnTo>
                  <a:lnTo>
                    <a:pt x="814974" y="862808"/>
                  </a:lnTo>
                  <a:lnTo>
                    <a:pt x="755904" y="864107"/>
                  </a:lnTo>
                  <a:lnTo>
                    <a:pt x="696830" y="862808"/>
                  </a:lnTo>
                  <a:lnTo>
                    <a:pt x="639000" y="858972"/>
                  </a:lnTo>
                  <a:lnTo>
                    <a:pt x="582582" y="852697"/>
                  </a:lnTo>
                  <a:lnTo>
                    <a:pt x="527743" y="844079"/>
                  </a:lnTo>
                  <a:lnTo>
                    <a:pt x="474652" y="833213"/>
                  </a:lnTo>
                  <a:lnTo>
                    <a:pt x="423476" y="820196"/>
                  </a:lnTo>
                  <a:lnTo>
                    <a:pt x="374384" y="805123"/>
                  </a:lnTo>
                  <a:lnTo>
                    <a:pt x="327544" y="788091"/>
                  </a:lnTo>
                  <a:lnTo>
                    <a:pt x="283124" y="769195"/>
                  </a:lnTo>
                  <a:lnTo>
                    <a:pt x="241292" y="748532"/>
                  </a:lnTo>
                  <a:lnTo>
                    <a:pt x="202215" y="726198"/>
                  </a:lnTo>
                  <a:lnTo>
                    <a:pt x="166063" y="702288"/>
                  </a:lnTo>
                  <a:lnTo>
                    <a:pt x="133003" y="676899"/>
                  </a:lnTo>
                  <a:lnTo>
                    <a:pt x="103203" y="650127"/>
                  </a:lnTo>
                  <a:lnTo>
                    <a:pt x="76830" y="622067"/>
                  </a:lnTo>
                  <a:lnTo>
                    <a:pt x="35043" y="562470"/>
                  </a:lnTo>
                  <a:lnTo>
                    <a:pt x="8984" y="498876"/>
                  </a:lnTo>
                  <a:lnTo>
                    <a:pt x="0" y="432053"/>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grpSp>
      <p:sp>
        <p:nvSpPr>
          <p:cNvPr id="296" name="Google Shape;296;p19"/>
          <p:cNvSpPr txBox="1"/>
          <p:nvPr/>
        </p:nvSpPr>
        <p:spPr>
          <a:xfrm>
            <a:off x="346571" y="2446153"/>
            <a:ext cx="1946700" cy="536700"/>
          </a:xfrm>
          <a:prstGeom prst="rect">
            <a:avLst/>
          </a:prstGeom>
          <a:noFill/>
          <a:ln>
            <a:noFill/>
          </a:ln>
        </p:spPr>
        <p:txBody>
          <a:bodyPr spcFirstLastPara="1" wrap="square" lIns="0" tIns="13325" rIns="0" bIns="0" anchor="t" anchorCtr="0">
            <a:spAutoFit/>
          </a:bodyPr>
          <a:lstStyle/>
          <a:p>
            <a:pPr marL="0" marR="0" lvl="0" indent="0" algn="ctr" rtl="0">
              <a:lnSpc>
                <a:spcPct val="100000"/>
              </a:lnSpc>
              <a:spcBef>
                <a:spcPts val="0"/>
              </a:spcBef>
              <a:spcAft>
                <a:spcPts val="0"/>
              </a:spcAft>
              <a:buNone/>
            </a:pPr>
            <a:r>
              <a:rPr lang="en-US" sz="1700" b="1">
                <a:solidFill>
                  <a:srgbClr val="FFFFFF"/>
                </a:solidFill>
                <a:latin typeface="Calibri"/>
                <a:ea typeface="Calibri"/>
                <a:cs typeface="Calibri"/>
                <a:sym typeface="Calibri"/>
              </a:rPr>
              <a:t>Exploration</a:t>
            </a:r>
            <a:endParaRPr sz="17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700" b="1">
                <a:solidFill>
                  <a:srgbClr val="FFFFFF"/>
                </a:solidFill>
                <a:latin typeface="Calibri"/>
                <a:ea typeface="Calibri"/>
                <a:cs typeface="Calibri"/>
                <a:sym typeface="Calibri"/>
              </a:rPr>
              <a:t>sensorimotrice</a:t>
            </a:r>
            <a:endParaRPr sz="1700" b="1">
              <a:solidFill>
                <a:schemeClr val="dk1"/>
              </a:solidFill>
              <a:latin typeface="Calibri"/>
              <a:ea typeface="Calibri"/>
              <a:cs typeface="Calibri"/>
              <a:sym typeface="Calibri"/>
            </a:endParaRPr>
          </a:p>
        </p:txBody>
      </p:sp>
      <p:grpSp>
        <p:nvGrpSpPr>
          <p:cNvPr id="297" name="Google Shape;297;p19"/>
          <p:cNvGrpSpPr/>
          <p:nvPr/>
        </p:nvGrpSpPr>
        <p:grpSpPr>
          <a:xfrm>
            <a:off x="264228" y="3512826"/>
            <a:ext cx="2107184" cy="864235"/>
            <a:chOff x="859536" y="3512820"/>
            <a:chExt cx="1511935" cy="864235"/>
          </a:xfrm>
        </p:grpSpPr>
        <p:sp>
          <p:nvSpPr>
            <p:cNvPr id="298" name="Google Shape;298;p19"/>
            <p:cNvSpPr/>
            <p:nvPr/>
          </p:nvSpPr>
          <p:spPr>
            <a:xfrm>
              <a:off x="859536" y="3512820"/>
              <a:ext cx="1511935" cy="864235"/>
            </a:xfrm>
            <a:custGeom>
              <a:avLst/>
              <a:gdLst/>
              <a:ahLst/>
              <a:cxnLst/>
              <a:rect l="l" t="t" r="r" b="b"/>
              <a:pathLst>
                <a:path w="1511935" h="864235" extrusionOk="0">
                  <a:moveTo>
                    <a:pt x="755904" y="0"/>
                  </a:moveTo>
                  <a:lnTo>
                    <a:pt x="696830" y="1299"/>
                  </a:lnTo>
                  <a:lnTo>
                    <a:pt x="639000" y="5135"/>
                  </a:lnTo>
                  <a:lnTo>
                    <a:pt x="582582" y="11410"/>
                  </a:lnTo>
                  <a:lnTo>
                    <a:pt x="527743" y="20028"/>
                  </a:lnTo>
                  <a:lnTo>
                    <a:pt x="474652" y="30894"/>
                  </a:lnTo>
                  <a:lnTo>
                    <a:pt x="423476" y="43911"/>
                  </a:lnTo>
                  <a:lnTo>
                    <a:pt x="374384" y="58984"/>
                  </a:lnTo>
                  <a:lnTo>
                    <a:pt x="327544" y="76016"/>
                  </a:lnTo>
                  <a:lnTo>
                    <a:pt x="283124" y="94912"/>
                  </a:lnTo>
                  <a:lnTo>
                    <a:pt x="241292" y="115575"/>
                  </a:lnTo>
                  <a:lnTo>
                    <a:pt x="202215" y="137909"/>
                  </a:lnTo>
                  <a:lnTo>
                    <a:pt x="166063" y="161819"/>
                  </a:lnTo>
                  <a:lnTo>
                    <a:pt x="133003" y="187208"/>
                  </a:lnTo>
                  <a:lnTo>
                    <a:pt x="103203" y="213980"/>
                  </a:lnTo>
                  <a:lnTo>
                    <a:pt x="76830" y="242040"/>
                  </a:lnTo>
                  <a:lnTo>
                    <a:pt x="35043" y="301637"/>
                  </a:lnTo>
                  <a:lnTo>
                    <a:pt x="8984" y="365231"/>
                  </a:lnTo>
                  <a:lnTo>
                    <a:pt x="0" y="432053"/>
                  </a:lnTo>
                  <a:lnTo>
                    <a:pt x="2274" y="465820"/>
                  </a:lnTo>
                  <a:lnTo>
                    <a:pt x="19963" y="531125"/>
                  </a:lnTo>
                  <a:lnTo>
                    <a:pt x="54055" y="592816"/>
                  </a:lnTo>
                  <a:lnTo>
                    <a:pt x="103203" y="650127"/>
                  </a:lnTo>
                  <a:lnTo>
                    <a:pt x="133003" y="676899"/>
                  </a:lnTo>
                  <a:lnTo>
                    <a:pt x="166063" y="702288"/>
                  </a:lnTo>
                  <a:lnTo>
                    <a:pt x="202215" y="726198"/>
                  </a:lnTo>
                  <a:lnTo>
                    <a:pt x="241292" y="748532"/>
                  </a:lnTo>
                  <a:lnTo>
                    <a:pt x="283124" y="769195"/>
                  </a:lnTo>
                  <a:lnTo>
                    <a:pt x="327544" y="788091"/>
                  </a:lnTo>
                  <a:lnTo>
                    <a:pt x="374384" y="805123"/>
                  </a:lnTo>
                  <a:lnTo>
                    <a:pt x="423476" y="820196"/>
                  </a:lnTo>
                  <a:lnTo>
                    <a:pt x="474652" y="833213"/>
                  </a:lnTo>
                  <a:lnTo>
                    <a:pt x="527743" y="844079"/>
                  </a:lnTo>
                  <a:lnTo>
                    <a:pt x="582582" y="852697"/>
                  </a:lnTo>
                  <a:lnTo>
                    <a:pt x="639000" y="858972"/>
                  </a:lnTo>
                  <a:lnTo>
                    <a:pt x="696830" y="862808"/>
                  </a:lnTo>
                  <a:lnTo>
                    <a:pt x="755904" y="864107"/>
                  </a:lnTo>
                  <a:lnTo>
                    <a:pt x="814974" y="862808"/>
                  </a:lnTo>
                  <a:lnTo>
                    <a:pt x="872801" y="858972"/>
                  </a:lnTo>
                  <a:lnTo>
                    <a:pt x="929217" y="852697"/>
                  </a:lnTo>
                  <a:lnTo>
                    <a:pt x="984055" y="844079"/>
                  </a:lnTo>
                  <a:lnTo>
                    <a:pt x="1037145" y="833213"/>
                  </a:lnTo>
                  <a:lnTo>
                    <a:pt x="1088320" y="820196"/>
                  </a:lnTo>
                  <a:lnTo>
                    <a:pt x="1137412" y="805123"/>
                  </a:lnTo>
                  <a:lnTo>
                    <a:pt x="1184252" y="788091"/>
                  </a:lnTo>
                  <a:lnTo>
                    <a:pt x="1228672" y="769195"/>
                  </a:lnTo>
                  <a:lnTo>
                    <a:pt x="1270505" y="748532"/>
                  </a:lnTo>
                  <a:lnTo>
                    <a:pt x="1309583" y="726198"/>
                  </a:lnTo>
                  <a:lnTo>
                    <a:pt x="1345736" y="702288"/>
                  </a:lnTo>
                  <a:lnTo>
                    <a:pt x="1378797" y="676899"/>
                  </a:lnTo>
                  <a:lnTo>
                    <a:pt x="1408599" y="650127"/>
                  </a:lnTo>
                  <a:lnTo>
                    <a:pt x="1434972" y="622067"/>
                  </a:lnTo>
                  <a:lnTo>
                    <a:pt x="1476762" y="562470"/>
                  </a:lnTo>
                  <a:lnTo>
                    <a:pt x="1502822" y="498876"/>
                  </a:lnTo>
                  <a:lnTo>
                    <a:pt x="1511808" y="432053"/>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99" name="Google Shape;299;p19"/>
            <p:cNvSpPr/>
            <p:nvPr/>
          </p:nvSpPr>
          <p:spPr>
            <a:xfrm>
              <a:off x="859536" y="3512820"/>
              <a:ext cx="1511935" cy="864235"/>
            </a:xfrm>
            <a:custGeom>
              <a:avLst/>
              <a:gdLst/>
              <a:ahLst/>
              <a:cxnLst/>
              <a:rect l="l" t="t" r="r" b="b"/>
              <a:pathLst>
                <a:path w="1511935" h="864235" extrusionOk="0">
                  <a:moveTo>
                    <a:pt x="0" y="432053"/>
                  </a:moveTo>
                  <a:lnTo>
                    <a:pt x="8984" y="365231"/>
                  </a:lnTo>
                  <a:lnTo>
                    <a:pt x="35043" y="301637"/>
                  </a:lnTo>
                  <a:lnTo>
                    <a:pt x="76830" y="242040"/>
                  </a:lnTo>
                  <a:lnTo>
                    <a:pt x="103203" y="213980"/>
                  </a:lnTo>
                  <a:lnTo>
                    <a:pt x="133003" y="187208"/>
                  </a:lnTo>
                  <a:lnTo>
                    <a:pt x="166063" y="161819"/>
                  </a:lnTo>
                  <a:lnTo>
                    <a:pt x="202215" y="137909"/>
                  </a:lnTo>
                  <a:lnTo>
                    <a:pt x="241292" y="115575"/>
                  </a:lnTo>
                  <a:lnTo>
                    <a:pt x="283124" y="94912"/>
                  </a:lnTo>
                  <a:lnTo>
                    <a:pt x="327544" y="76016"/>
                  </a:lnTo>
                  <a:lnTo>
                    <a:pt x="374384" y="58984"/>
                  </a:lnTo>
                  <a:lnTo>
                    <a:pt x="423476" y="43911"/>
                  </a:lnTo>
                  <a:lnTo>
                    <a:pt x="474652" y="30894"/>
                  </a:lnTo>
                  <a:lnTo>
                    <a:pt x="527743" y="20028"/>
                  </a:lnTo>
                  <a:lnTo>
                    <a:pt x="582582" y="11410"/>
                  </a:lnTo>
                  <a:lnTo>
                    <a:pt x="639000" y="5135"/>
                  </a:lnTo>
                  <a:lnTo>
                    <a:pt x="696830" y="1299"/>
                  </a:lnTo>
                  <a:lnTo>
                    <a:pt x="755904"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8" y="432053"/>
                  </a:lnTo>
                  <a:lnTo>
                    <a:pt x="1509533" y="465820"/>
                  </a:lnTo>
                  <a:lnTo>
                    <a:pt x="1491842" y="531125"/>
                  </a:lnTo>
                  <a:lnTo>
                    <a:pt x="1457749" y="592816"/>
                  </a:lnTo>
                  <a:lnTo>
                    <a:pt x="1408599" y="650127"/>
                  </a:lnTo>
                  <a:lnTo>
                    <a:pt x="1378797" y="676899"/>
                  </a:lnTo>
                  <a:lnTo>
                    <a:pt x="1345736" y="702288"/>
                  </a:lnTo>
                  <a:lnTo>
                    <a:pt x="1309583" y="726198"/>
                  </a:lnTo>
                  <a:lnTo>
                    <a:pt x="1270505" y="748532"/>
                  </a:lnTo>
                  <a:lnTo>
                    <a:pt x="1228672" y="769195"/>
                  </a:lnTo>
                  <a:lnTo>
                    <a:pt x="1184252" y="788091"/>
                  </a:lnTo>
                  <a:lnTo>
                    <a:pt x="1137412" y="805123"/>
                  </a:lnTo>
                  <a:lnTo>
                    <a:pt x="1088320" y="820196"/>
                  </a:lnTo>
                  <a:lnTo>
                    <a:pt x="1037145" y="833213"/>
                  </a:lnTo>
                  <a:lnTo>
                    <a:pt x="984055" y="844079"/>
                  </a:lnTo>
                  <a:lnTo>
                    <a:pt x="929217" y="852697"/>
                  </a:lnTo>
                  <a:lnTo>
                    <a:pt x="872801" y="858972"/>
                  </a:lnTo>
                  <a:lnTo>
                    <a:pt x="814974" y="862808"/>
                  </a:lnTo>
                  <a:lnTo>
                    <a:pt x="755904" y="864107"/>
                  </a:lnTo>
                  <a:lnTo>
                    <a:pt x="696830" y="862808"/>
                  </a:lnTo>
                  <a:lnTo>
                    <a:pt x="639000" y="858972"/>
                  </a:lnTo>
                  <a:lnTo>
                    <a:pt x="582582" y="852697"/>
                  </a:lnTo>
                  <a:lnTo>
                    <a:pt x="527743" y="844079"/>
                  </a:lnTo>
                  <a:lnTo>
                    <a:pt x="474652" y="833213"/>
                  </a:lnTo>
                  <a:lnTo>
                    <a:pt x="423476" y="820196"/>
                  </a:lnTo>
                  <a:lnTo>
                    <a:pt x="374384" y="805123"/>
                  </a:lnTo>
                  <a:lnTo>
                    <a:pt x="327544" y="788091"/>
                  </a:lnTo>
                  <a:lnTo>
                    <a:pt x="283124" y="769195"/>
                  </a:lnTo>
                  <a:lnTo>
                    <a:pt x="241292" y="748532"/>
                  </a:lnTo>
                  <a:lnTo>
                    <a:pt x="202215" y="726198"/>
                  </a:lnTo>
                  <a:lnTo>
                    <a:pt x="166063" y="702288"/>
                  </a:lnTo>
                  <a:lnTo>
                    <a:pt x="133003" y="676899"/>
                  </a:lnTo>
                  <a:lnTo>
                    <a:pt x="103203" y="650127"/>
                  </a:lnTo>
                  <a:lnTo>
                    <a:pt x="76830" y="622067"/>
                  </a:lnTo>
                  <a:lnTo>
                    <a:pt x="35043" y="562470"/>
                  </a:lnTo>
                  <a:lnTo>
                    <a:pt x="8984" y="498876"/>
                  </a:lnTo>
                  <a:lnTo>
                    <a:pt x="0" y="432053"/>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grpSp>
      <p:sp>
        <p:nvSpPr>
          <p:cNvPr id="300" name="Google Shape;300;p19"/>
          <p:cNvSpPr txBox="1"/>
          <p:nvPr/>
        </p:nvSpPr>
        <p:spPr>
          <a:xfrm>
            <a:off x="333783" y="3706751"/>
            <a:ext cx="1946700" cy="5367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700" b="1">
                <a:solidFill>
                  <a:srgbClr val="FFFFFF"/>
                </a:solidFill>
                <a:latin typeface="Calibri"/>
                <a:ea typeface="Calibri"/>
                <a:cs typeface="Calibri"/>
                <a:sym typeface="Calibri"/>
              </a:rPr>
              <a:t>Représentation</a:t>
            </a:r>
            <a:endParaRPr sz="1700" b="1">
              <a:solidFill>
                <a:schemeClr val="dk1"/>
              </a:solidFill>
              <a:latin typeface="Calibri"/>
              <a:ea typeface="Calibri"/>
              <a:cs typeface="Calibri"/>
              <a:sym typeface="Calibri"/>
            </a:endParaRPr>
          </a:p>
          <a:p>
            <a:pPr marL="0" marR="0" lvl="0" indent="0" algn="ctr" rtl="0">
              <a:lnSpc>
                <a:spcPct val="100000"/>
              </a:lnSpc>
              <a:spcBef>
                <a:spcPts val="5"/>
              </a:spcBef>
              <a:spcAft>
                <a:spcPts val="0"/>
              </a:spcAft>
              <a:buNone/>
            </a:pPr>
            <a:r>
              <a:rPr lang="en-US" sz="1700" b="1">
                <a:solidFill>
                  <a:srgbClr val="FFFFFF"/>
                </a:solidFill>
                <a:latin typeface="Calibri"/>
                <a:ea typeface="Calibri"/>
                <a:cs typeface="Calibri"/>
                <a:sym typeface="Calibri"/>
              </a:rPr>
              <a:t>symbolique</a:t>
            </a:r>
            <a:endParaRPr sz="1700" b="1">
              <a:solidFill>
                <a:schemeClr val="dk1"/>
              </a:solidFill>
              <a:latin typeface="Calibri"/>
              <a:ea typeface="Calibri"/>
              <a:cs typeface="Calibri"/>
              <a:sym typeface="Calibri"/>
            </a:endParaRPr>
          </a:p>
        </p:txBody>
      </p:sp>
      <p:grpSp>
        <p:nvGrpSpPr>
          <p:cNvPr id="301" name="Google Shape;301;p19"/>
          <p:cNvGrpSpPr/>
          <p:nvPr/>
        </p:nvGrpSpPr>
        <p:grpSpPr>
          <a:xfrm>
            <a:off x="264228" y="4849373"/>
            <a:ext cx="2107184" cy="864235"/>
            <a:chOff x="859536" y="4849367"/>
            <a:chExt cx="1511935" cy="864235"/>
          </a:xfrm>
        </p:grpSpPr>
        <p:sp>
          <p:nvSpPr>
            <p:cNvPr id="302" name="Google Shape;302;p19"/>
            <p:cNvSpPr/>
            <p:nvPr/>
          </p:nvSpPr>
          <p:spPr>
            <a:xfrm>
              <a:off x="859536" y="4849367"/>
              <a:ext cx="1511935" cy="864235"/>
            </a:xfrm>
            <a:custGeom>
              <a:avLst/>
              <a:gdLst/>
              <a:ahLst/>
              <a:cxnLst/>
              <a:rect l="l" t="t" r="r" b="b"/>
              <a:pathLst>
                <a:path w="1511935" h="864235" extrusionOk="0">
                  <a:moveTo>
                    <a:pt x="755904" y="0"/>
                  </a:moveTo>
                  <a:lnTo>
                    <a:pt x="696830" y="1299"/>
                  </a:lnTo>
                  <a:lnTo>
                    <a:pt x="639000" y="5135"/>
                  </a:lnTo>
                  <a:lnTo>
                    <a:pt x="582582" y="11410"/>
                  </a:lnTo>
                  <a:lnTo>
                    <a:pt x="527743" y="20028"/>
                  </a:lnTo>
                  <a:lnTo>
                    <a:pt x="474652" y="30894"/>
                  </a:lnTo>
                  <a:lnTo>
                    <a:pt x="423476" y="43911"/>
                  </a:lnTo>
                  <a:lnTo>
                    <a:pt x="374384" y="58984"/>
                  </a:lnTo>
                  <a:lnTo>
                    <a:pt x="327544" y="76016"/>
                  </a:lnTo>
                  <a:lnTo>
                    <a:pt x="283124" y="94912"/>
                  </a:lnTo>
                  <a:lnTo>
                    <a:pt x="241292" y="115575"/>
                  </a:lnTo>
                  <a:lnTo>
                    <a:pt x="202215" y="137909"/>
                  </a:lnTo>
                  <a:lnTo>
                    <a:pt x="166063" y="161819"/>
                  </a:lnTo>
                  <a:lnTo>
                    <a:pt x="133003" y="187208"/>
                  </a:lnTo>
                  <a:lnTo>
                    <a:pt x="103203" y="213980"/>
                  </a:lnTo>
                  <a:lnTo>
                    <a:pt x="76830" y="242040"/>
                  </a:lnTo>
                  <a:lnTo>
                    <a:pt x="35043" y="301637"/>
                  </a:lnTo>
                  <a:lnTo>
                    <a:pt x="8984" y="365231"/>
                  </a:lnTo>
                  <a:lnTo>
                    <a:pt x="0" y="432053"/>
                  </a:lnTo>
                  <a:lnTo>
                    <a:pt x="2274" y="465820"/>
                  </a:lnTo>
                  <a:lnTo>
                    <a:pt x="19963" y="531125"/>
                  </a:lnTo>
                  <a:lnTo>
                    <a:pt x="54055" y="592816"/>
                  </a:lnTo>
                  <a:lnTo>
                    <a:pt x="103203" y="650127"/>
                  </a:lnTo>
                  <a:lnTo>
                    <a:pt x="133003" y="676899"/>
                  </a:lnTo>
                  <a:lnTo>
                    <a:pt x="166063" y="702288"/>
                  </a:lnTo>
                  <a:lnTo>
                    <a:pt x="202215" y="726198"/>
                  </a:lnTo>
                  <a:lnTo>
                    <a:pt x="241292" y="748532"/>
                  </a:lnTo>
                  <a:lnTo>
                    <a:pt x="283124" y="769195"/>
                  </a:lnTo>
                  <a:lnTo>
                    <a:pt x="327544" y="788091"/>
                  </a:lnTo>
                  <a:lnTo>
                    <a:pt x="374384" y="805123"/>
                  </a:lnTo>
                  <a:lnTo>
                    <a:pt x="423476" y="820196"/>
                  </a:lnTo>
                  <a:lnTo>
                    <a:pt x="474652" y="833213"/>
                  </a:lnTo>
                  <a:lnTo>
                    <a:pt x="527743" y="844079"/>
                  </a:lnTo>
                  <a:lnTo>
                    <a:pt x="582582" y="852697"/>
                  </a:lnTo>
                  <a:lnTo>
                    <a:pt x="639000" y="858972"/>
                  </a:lnTo>
                  <a:lnTo>
                    <a:pt x="696830" y="862808"/>
                  </a:lnTo>
                  <a:lnTo>
                    <a:pt x="755904" y="864107"/>
                  </a:lnTo>
                  <a:lnTo>
                    <a:pt x="814974" y="862808"/>
                  </a:lnTo>
                  <a:lnTo>
                    <a:pt x="872801" y="858972"/>
                  </a:lnTo>
                  <a:lnTo>
                    <a:pt x="929217" y="852697"/>
                  </a:lnTo>
                  <a:lnTo>
                    <a:pt x="984055" y="844079"/>
                  </a:lnTo>
                  <a:lnTo>
                    <a:pt x="1037145" y="833213"/>
                  </a:lnTo>
                  <a:lnTo>
                    <a:pt x="1088320" y="820196"/>
                  </a:lnTo>
                  <a:lnTo>
                    <a:pt x="1137412" y="805123"/>
                  </a:lnTo>
                  <a:lnTo>
                    <a:pt x="1184252" y="788091"/>
                  </a:lnTo>
                  <a:lnTo>
                    <a:pt x="1228672" y="769195"/>
                  </a:lnTo>
                  <a:lnTo>
                    <a:pt x="1270505" y="748532"/>
                  </a:lnTo>
                  <a:lnTo>
                    <a:pt x="1309583" y="726198"/>
                  </a:lnTo>
                  <a:lnTo>
                    <a:pt x="1345736" y="702288"/>
                  </a:lnTo>
                  <a:lnTo>
                    <a:pt x="1378797" y="676899"/>
                  </a:lnTo>
                  <a:lnTo>
                    <a:pt x="1408599" y="650127"/>
                  </a:lnTo>
                  <a:lnTo>
                    <a:pt x="1434972" y="622067"/>
                  </a:lnTo>
                  <a:lnTo>
                    <a:pt x="1476762" y="562470"/>
                  </a:lnTo>
                  <a:lnTo>
                    <a:pt x="1502822" y="498876"/>
                  </a:lnTo>
                  <a:lnTo>
                    <a:pt x="1511808" y="432053"/>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303" name="Google Shape;303;p19"/>
            <p:cNvSpPr/>
            <p:nvPr/>
          </p:nvSpPr>
          <p:spPr>
            <a:xfrm>
              <a:off x="859536" y="4849367"/>
              <a:ext cx="1511935" cy="864235"/>
            </a:xfrm>
            <a:custGeom>
              <a:avLst/>
              <a:gdLst/>
              <a:ahLst/>
              <a:cxnLst/>
              <a:rect l="l" t="t" r="r" b="b"/>
              <a:pathLst>
                <a:path w="1511935" h="864235" extrusionOk="0">
                  <a:moveTo>
                    <a:pt x="0" y="432053"/>
                  </a:moveTo>
                  <a:lnTo>
                    <a:pt x="8984" y="365231"/>
                  </a:lnTo>
                  <a:lnTo>
                    <a:pt x="35043" y="301637"/>
                  </a:lnTo>
                  <a:lnTo>
                    <a:pt x="76830" y="242040"/>
                  </a:lnTo>
                  <a:lnTo>
                    <a:pt x="103203" y="213980"/>
                  </a:lnTo>
                  <a:lnTo>
                    <a:pt x="133003" y="187208"/>
                  </a:lnTo>
                  <a:lnTo>
                    <a:pt x="166063" y="161819"/>
                  </a:lnTo>
                  <a:lnTo>
                    <a:pt x="202215" y="137909"/>
                  </a:lnTo>
                  <a:lnTo>
                    <a:pt x="241292" y="115575"/>
                  </a:lnTo>
                  <a:lnTo>
                    <a:pt x="283124" y="94912"/>
                  </a:lnTo>
                  <a:lnTo>
                    <a:pt x="327544" y="76016"/>
                  </a:lnTo>
                  <a:lnTo>
                    <a:pt x="374384" y="58984"/>
                  </a:lnTo>
                  <a:lnTo>
                    <a:pt x="423476" y="43911"/>
                  </a:lnTo>
                  <a:lnTo>
                    <a:pt x="474652" y="30894"/>
                  </a:lnTo>
                  <a:lnTo>
                    <a:pt x="527743" y="20028"/>
                  </a:lnTo>
                  <a:lnTo>
                    <a:pt x="582582" y="11410"/>
                  </a:lnTo>
                  <a:lnTo>
                    <a:pt x="639000" y="5135"/>
                  </a:lnTo>
                  <a:lnTo>
                    <a:pt x="696830" y="1299"/>
                  </a:lnTo>
                  <a:lnTo>
                    <a:pt x="755904"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8" y="432053"/>
                  </a:lnTo>
                  <a:lnTo>
                    <a:pt x="1509533" y="465820"/>
                  </a:lnTo>
                  <a:lnTo>
                    <a:pt x="1491842" y="531125"/>
                  </a:lnTo>
                  <a:lnTo>
                    <a:pt x="1457749" y="592816"/>
                  </a:lnTo>
                  <a:lnTo>
                    <a:pt x="1408599" y="650127"/>
                  </a:lnTo>
                  <a:lnTo>
                    <a:pt x="1378797" y="676899"/>
                  </a:lnTo>
                  <a:lnTo>
                    <a:pt x="1345736" y="702288"/>
                  </a:lnTo>
                  <a:lnTo>
                    <a:pt x="1309583" y="726198"/>
                  </a:lnTo>
                  <a:lnTo>
                    <a:pt x="1270505" y="748532"/>
                  </a:lnTo>
                  <a:lnTo>
                    <a:pt x="1228672" y="769195"/>
                  </a:lnTo>
                  <a:lnTo>
                    <a:pt x="1184252" y="788091"/>
                  </a:lnTo>
                  <a:lnTo>
                    <a:pt x="1137412" y="805123"/>
                  </a:lnTo>
                  <a:lnTo>
                    <a:pt x="1088320" y="820196"/>
                  </a:lnTo>
                  <a:lnTo>
                    <a:pt x="1037145" y="833213"/>
                  </a:lnTo>
                  <a:lnTo>
                    <a:pt x="984055" y="844079"/>
                  </a:lnTo>
                  <a:lnTo>
                    <a:pt x="929217" y="852697"/>
                  </a:lnTo>
                  <a:lnTo>
                    <a:pt x="872801" y="858972"/>
                  </a:lnTo>
                  <a:lnTo>
                    <a:pt x="814974" y="862808"/>
                  </a:lnTo>
                  <a:lnTo>
                    <a:pt x="755904" y="864107"/>
                  </a:lnTo>
                  <a:lnTo>
                    <a:pt x="696830" y="862808"/>
                  </a:lnTo>
                  <a:lnTo>
                    <a:pt x="639000" y="858972"/>
                  </a:lnTo>
                  <a:lnTo>
                    <a:pt x="582582" y="852697"/>
                  </a:lnTo>
                  <a:lnTo>
                    <a:pt x="527743" y="844079"/>
                  </a:lnTo>
                  <a:lnTo>
                    <a:pt x="474652" y="833213"/>
                  </a:lnTo>
                  <a:lnTo>
                    <a:pt x="423476" y="820196"/>
                  </a:lnTo>
                  <a:lnTo>
                    <a:pt x="374384" y="805123"/>
                  </a:lnTo>
                  <a:lnTo>
                    <a:pt x="327544" y="788091"/>
                  </a:lnTo>
                  <a:lnTo>
                    <a:pt x="283124" y="769195"/>
                  </a:lnTo>
                  <a:lnTo>
                    <a:pt x="241292" y="748532"/>
                  </a:lnTo>
                  <a:lnTo>
                    <a:pt x="202215" y="726198"/>
                  </a:lnTo>
                  <a:lnTo>
                    <a:pt x="166063" y="702288"/>
                  </a:lnTo>
                  <a:lnTo>
                    <a:pt x="133003" y="676899"/>
                  </a:lnTo>
                  <a:lnTo>
                    <a:pt x="103203" y="650127"/>
                  </a:lnTo>
                  <a:lnTo>
                    <a:pt x="76830" y="622067"/>
                  </a:lnTo>
                  <a:lnTo>
                    <a:pt x="35043" y="562470"/>
                  </a:lnTo>
                  <a:lnTo>
                    <a:pt x="8984" y="498876"/>
                  </a:lnTo>
                  <a:lnTo>
                    <a:pt x="0" y="432053"/>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grpSp>
      <p:sp>
        <p:nvSpPr>
          <p:cNvPr id="304" name="Google Shape;304;p19"/>
          <p:cNvSpPr txBox="1"/>
          <p:nvPr/>
        </p:nvSpPr>
        <p:spPr>
          <a:xfrm>
            <a:off x="333784" y="5044524"/>
            <a:ext cx="1946700" cy="537300"/>
          </a:xfrm>
          <a:prstGeom prst="rect">
            <a:avLst/>
          </a:prstGeom>
          <a:noFill/>
          <a:ln>
            <a:noFill/>
          </a:ln>
        </p:spPr>
        <p:txBody>
          <a:bodyPr spcFirstLastPara="1" wrap="square" lIns="0" tIns="13325" rIns="0" bIns="0" anchor="t" anchorCtr="0">
            <a:spAutoFit/>
          </a:bodyPr>
          <a:lstStyle/>
          <a:p>
            <a:pPr marL="0" marR="0" lvl="0" indent="0" algn="ctr" rtl="0">
              <a:lnSpc>
                <a:spcPct val="100000"/>
              </a:lnSpc>
              <a:spcBef>
                <a:spcPts val="0"/>
              </a:spcBef>
              <a:spcAft>
                <a:spcPts val="0"/>
              </a:spcAft>
              <a:buNone/>
            </a:pPr>
            <a:r>
              <a:rPr lang="en-US" sz="1700" b="1">
                <a:solidFill>
                  <a:srgbClr val="FFFFFF"/>
                </a:solidFill>
                <a:latin typeface="Calibri"/>
                <a:ea typeface="Calibri"/>
                <a:cs typeface="Calibri"/>
                <a:sym typeface="Calibri"/>
              </a:rPr>
              <a:t>Représentation</a:t>
            </a:r>
            <a:endParaRPr sz="1700" b="1">
              <a:solidFill>
                <a:schemeClr val="dk1"/>
              </a:solidFill>
              <a:latin typeface="Calibri"/>
              <a:ea typeface="Calibri"/>
              <a:cs typeface="Calibri"/>
              <a:sym typeface="Calibri"/>
            </a:endParaRPr>
          </a:p>
          <a:p>
            <a:pPr marL="0" marR="0" lvl="0" indent="0" algn="ctr" rtl="0">
              <a:lnSpc>
                <a:spcPct val="100000"/>
              </a:lnSpc>
              <a:spcBef>
                <a:spcPts val="5"/>
              </a:spcBef>
              <a:spcAft>
                <a:spcPts val="0"/>
              </a:spcAft>
              <a:buNone/>
            </a:pPr>
            <a:r>
              <a:rPr lang="en-US" sz="1700" b="1">
                <a:solidFill>
                  <a:srgbClr val="FFFFFF"/>
                </a:solidFill>
                <a:latin typeface="Calibri"/>
                <a:ea typeface="Calibri"/>
                <a:cs typeface="Calibri"/>
                <a:sym typeface="Calibri"/>
              </a:rPr>
              <a:t>sémiotique</a:t>
            </a:r>
            <a:endParaRPr sz="17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p12"/>
          <p:cNvSpPr txBox="1">
            <a:spLocks noGrp="1"/>
          </p:cNvSpPr>
          <p:nvPr>
            <p:ph type="title"/>
          </p:nvPr>
        </p:nvSpPr>
        <p:spPr>
          <a:xfrm>
            <a:off x="415600" y="593367"/>
            <a:ext cx="11360700" cy="10590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Comment l’</a:t>
            </a:r>
            <a:r>
              <a:rPr lang="en-US" sz="3400">
                <a:solidFill>
                  <a:srgbClr val="318E9F"/>
                </a:solidFill>
              </a:rPr>
              <a:t>enfant </a:t>
            </a:r>
            <a:r>
              <a:rPr lang="en-US" sz="3400">
                <a:solidFill>
                  <a:srgbClr val="000000"/>
                </a:solidFill>
              </a:rPr>
              <a:t>prend-il connaissance de son environnement ?</a:t>
            </a:r>
            <a:endParaRPr sz="3400"/>
          </a:p>
        </p:txBody>
      </p:sp>
      <p:sp>
        <p:nvSpPr>
          <p:cNvPr id="310" name="Google Shape;310;p12"/>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2"/>
          <p:cNvSpPr txBox="1"/>
          <p:nvPr/>
        </p:nvSpPr>
        <p:spPr>
          <a:xfrm>
            <a:off x="569975" y="3786625"/>
            <a:ext cx="1636500" cy="5055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3200" b="1">
                <a:solidFill>
                  <a:srgbClr val="FFFFFF"/>
                </a:solidFill>
                <a:latin typeface="Calibri"/>
                <a:ea typeface="Calibri"/>
                <a:cs typeface="Calibri"/>
                <a:sym typeface="Calibri"/>
              </a:rPr>
              <a:t>enfant</a:t>
            </a:r>
            <a:endParaRPr sz="3200" b="1">
              <a:solidFill>
                <a:schemeClr val="dk1"/>
              </a:solidFill>
              <a:latin typeface="Calibri"/>
              <a:ea typeface="Calibri"/>
              <a:cs typeface="Calibri"/>
              <a:sym typeface="Calibri"/>
            </a:endParaRPr>
          </a:p>
        </p:txBody>
      </p:sp>
      <p:grpSp>
        <p:nvGrpSpPr>
          <p:cNvPr id="312" name="Google Shape;312;p12"/>
          <p:cNvGrpSpPr/>
          <p:nvPr/>
        </p:nvGrpSpPr>
        <p:grpSpPr>
          <a:xfrm>
            <a:off x="2023872" y="3201923"/>
            <a:ext cx="2555875" cy="467995"/>
            <a:chOff x="2023872" y="3201923"/>
            <a:chExt cx="2555875" cy="467995"/>
          </a:xfrm>
        </p:grpSpPr>
        <p:sp>
          <p:nvSpPr>
            <p:cNvPr id="313" name="Google Shape;313;p12"/>
            <p:cNvSpPr/>
            <p:nvPr/>
          </p:nvSpPr>
          <p:spPr>
            <a:xfrm>
              <a:off x="2023872" y="3201923"/>
              <a:ext cx="2555875" cy="467995"/>
            </a:xfrm>
            <a:custGeom>
              <a:avLst/>
              <a:gdLst/>
              <a:ahLst/>
              <a:cxnLst/>
              <a:rect l="l" t="t" r="r" b="b"/>
              <a:pathLst>
                <a:path w="2555875" h="467995" extrusionOk="0">
                  <a:moveTo>
                    <a:pt x="2321814" y="0"/>
                  </a:moveTo>
                  <a:lnTo>
                    <a:pt x="2321814" y="116966"/>
                  </a:lnTo>
                  <a:lnTo>
                    <a:pt x="233933" y="116966"/>
                  </a:lnTo>
                  <a:lnTo>
                    <a:pt x="233933" y="0"/>
                  </a:lnTo>
                  <a:lnTo>
                    <a:pt x="0" y="233934"/>
                  </a:lnTo>
                  <a:lnTo>
                    <a:pt x="233933" y="467868"/>
                  </a:lnTo>
                  <a:lnTo>
                    <a:pt x="233933" y="350900"/>
                  </a:lnTo>
                  <a:lnTo>
                    <a:pt x="2321814" y="350900"/>
                  </a:lnTo>
                  <a:lnTo>
                    <a:pt x="2321814" y="467868"/>
                  </a:lnTo>
                  <a:lnTo>
                    <a:pt x="2555748" y="233934"/>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2"/>
            <p:cNvSpPr/>
            <p:nvPr/>
          </p:nvSpPr>
          <p:spPr>
            <a:xfrm>
              <a:off x="2023872" y="3201923"/>
              <a:ext cx="2555875" cy="467995"/>
            </a:xfrm>
            <a:custGeom>
              <a:avLst/>
              <a:gdLst/>
              <a:ahLst/>
              <a:cxnLst/>
              <a:rect l="l" t="t" r="r" b="b"/>
              <a:pathLst>
                <a:path w="2555875" h="467995" extrusionOk="0">
                  <a:moveTo>
                    <a:pt x="2321814" y="0"/>
                  </a:moveTo>
                  <a:lnTo>
                    <a:pt x="2555748" y="233934"/>
                  </a:lnTo>
                  <a:lnTo>
                    <a:pt x="2321814" y="467868"/>
                  </a:lnTo>
                  <a:lnTo>
                    <a:pt x="2321814" y="350900"/>
                  </a:lnTo>
                  <a:lnTo>
                    <a:pt x="233933" y="350900"/>
                  </a:lnTo>
                  <a:lnTo>
                    <a:pt x="233933" y="467868"/>
                  </a:lnTo>
                  <a:lnTo>
                    <a:pt x="0" y="233934"/>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5" name="Google Shape;315;p12"/>
          <p:cNvGrpSpPr/>
          <p:nvPr/>
        </p:nvGrpSpPr>
        <p:grpSpPr>
          <a:xfrm>
            <a:off x="2023872" y="3832859"/>
            <a:ext cx="2555875" cy="467995"/>
            <a:chOff x="2023872" y="3832859"/>
            <a:chExt cx="2555875" cy="467995"/>
          </a:xfrm>
        </p:grpSpPr>
        <p:sp>
          <p:nvSpPr>
            <p:cNvPr id="316" name="Google Shape;316;p12"/>
            <p:cNvSpPr/>
            <p:nvPr/>
          </p:nvSpPr>
          <p:spPr>
            <a:xfrm>
              <a:off x="2023872" y="3832859"/>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8"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2"/>
            <p:cNvSpPr/>
            <p:nvPr/>
          </p:nvSpPr>
          <p:spPr>
            <a:xfrm>
              <a:off x="2023872" y="3832859"/>
              <a:ext cx="2555875" cy="467995"/>
            </a:xfrm>
            <a:custGeom>
              <a:avLst/>
              <a:gdLst/>
              <a:ahLst/>
              <a:cxnLst/>
              <a:rect l="l" t="t" r="r" b="b"/>
              <a:pathLst>
                <a:path w="2555875" h="467995" extrusionOk="0">
                  <a:moveTo>
                    <a:pt x="2321814" y="0"/>
                  </a:moveTo>
                  <a:lnTo>
                    <a:pt x="2555748"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8" name="Google Shape;318;p12"/>
          <p:cNvSpPr txBox="1"/>
          <p:nvPr/>
        </p:nvSpPr>
        <p:spPr>
          <a:xfrm>
            <a:off x="2259251" y="3936620"/>
            <a:ext cx="261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affectif social</a:t>
            </a:r>
            <a:endParaRPr sz="1400" b="1">
              <a:solidFill>
                <a:schemeClr val="dk1"/>
              </a:solidFill>
              <a:latin typeface="Calibri"/>
              <a:ea typeface="Calibri"/>
              <a:cs typeface="Calibri"/>
              <a:sym typeface="Calibri"/>
            </a:endParaRPr>
          </a:p>
        </p:txBody>
      </p:sp>
      <p:grpSp>
        <p:nvGrpSpPr>
          <p:cNvPr id="319" name="Google Shape;319;p12"/>
          <p:cNvGrpSpPr/>
          <p:nvPr/>
        </p:nvGrpSpPr>
        <p:grpSpPr>
          <a:xfrm>
            <a:off x="2011679" y="4427220"/>
            <a:ext cx="2555875" cy="467995"/>
            <a:chOff x="2011679" y="4427220"/>
            <a:chExt cx="2555875" cy="467995"/>
          </a:xfrm>
        </p:grpSpPr>
        <p:sp>
          <p:nvSpPr>
            <p:cNvPr id="320" name="Google Shape;320;p12"/>
            <p:cNvSpPr/>
            <p:nvPr/>
          </p:nvSpPr>
          <p:spPr>
            <a:xfrm>
              <a:off x="2011679" y="4427220"/>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7"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p:nvPr/>
          </p:nvSpPr>
          <p:spPr>
            <a:xfrm>
              <a:off x="2011679" y="4427220"/>
              <a:ext cx="2555875" cy="467995"/>
            </a:xfrm>
            <a:custGeom>
              <a:avLst/>
              <a:gdLst/>
              <a:ahLst/>
              <a:cxnLst/>
              <a:rect l="l" t="t" r="r" b="b"/>
              <a:pathLst>
                <a:path w="2555875" h="467995" extrusionOk="0">
                  <a:moveTo>
                    <a:pt x="2321814" y="0"/>
                  </a:moveTo>
                  <a:lnTo>
                    <a:pt x="2555747"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2"/>
          <p:cNvSpPr txBox="1"/>
          <p:nvPr/>
        </p:nvSpPr>
        <p:spPr>
          <a:xfrm>
            <a:off x="2489094" y="4530603"/>
            <a:ext cx="2113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cognitif</a:t>
            </a:r>
            <a:endParaRPr sz="1400" b="1">
              <a:solidFill>
                <a:schemeClr val="dk1"/>
              </a:solidFill>
              <a:latin typeface="Calibri"/>
              <a:ea typeface="Calibri"/>
              <a:cs typeface="Calibri"/>
              <a:sym typeface="Calibri"/>
            </a:endParaRPr>
          </a:p>
        </p:txBody>
      </p:sp>
      <p:sp>
        <p:nvSpPr>
          <p:cNvPr id="323" name="Google Shape;323;p12"/>
          <p:cNvSpPr txBox="1"/>
          <p:nvPr/>
        </p:nvSpPr>
        <p:spPr>
          <a:xfrm>
            <a:off x="2206500" y="2832600"/>
            <a:ext cx="4752300" cy="7056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a:p>
            <a:pPr marL="12700" marR="0" lvl="0" indent="0" algn="l" rtl="0">
              <a:lnSpc>
                <a:spcPct val="100000"/>
              </a:lnSpc>
              <a:spcBef>
                <a:spcPts val="1560"/>
              </a:spcBef>
              <a:spcAft>
                <a:spcPts val="0"/>
              </a:spcAft>
              <a:buNone/>
            </a:pPr>
            <a:r>
              <a:rPr lang="en-US" sz="1400" b="1">
                <a:solidFill>
                  <a:srgbClr val="FFFFFF"/>
                </a:solidFill>
                <a:latin typeface="Calibri"/>
                <a:ea typeface="Calibri"/>
                <a:cs typeface="Calibri"/>
                <a:sym typeface="Calibri"/>
              </a:rPr>
              <a:t>Développement psychomoteur</a:t>
            </a:r>
            <a:endParaRPr sz="1400" b="1">
              <a:solidFill>
                <a:schemeClr val="dk1"/>
              </a:solidFill>
              <a:latin typeface="Calibri"/>
              <a:ea typeface="Calibri"/>
              <a:cs typeface="Calibri"/>
              <a:sym typeface="Calibri"/>
            </a:endParaRPr>
          </a:p>
        </p:txBody>
      </p:sp>
      <p:grpSp>
        <p:nvGrpSpPr>
          <p:cNvPr id="324" name="Google Shape;324;p12"/>
          <p:cNvGrpSpPr/>
          <p:nvPr/>
        </p:nvGrpSpPr>
        <p:grpSpPr>
          <a:xfrm>
            <a:off x="4617595" y="2482213"/>
            <a:ext cx="1880870" cy="1004570"/>
            <a:chOff x="8349995" y="2494788"/>
            <a:chExt cx="1880870" cy="1004570"/>
          </a:xfrm>
        </p:grpSpPr>
        <p:sp>
          <p:nvSpPr>
            <p:cNvPr id="325" name="Google Shape;325;p12"/>
            <p:cNvSpPr/>
            <p:nvPr/>
          </p:nvSpPr>
          <p:spPr>
            <a:xfrm>
              <a:off x="8349995" y="2494788"/>
              <a:ext cx="1880870" cy="1004570"/>
            </a:xfrm>
            <a:custGeom>
              <a:avLst/>
              <a:gdLst/>
              <a:ahLst/>
              <a:cxnLst/>
              <a:rect l="l" t="t" r="r" b="b"/>
              <a:pathLst>
                <a:path w="1880870" h="1004570" extrusionOk="0">
                  <a:moveTo>
                    <a:pt x="1713229" y="0"/>
                  </a:moveTo>
                  <a:lnTo>
                    <a:pt x="167385" y="0"/>
                  </a:lnTo>
                  <a:lnTo>
                    <a:pt x="122884" y="5978"/>
                  </a:lnTo>
                  <a:lnTo>
                    <a:pt x="82898" y="22850"/>
                  </a:lnTo>
                  <a:lnTo>
                    <a:pt x="49022" y="49022"/>
                  </a:lnTo>
                  <a:lnTo>
                    <a:pt x="22850" y="82898"/>
                  </a:lnTo>
                  <a:lnTo>
                    <a:pt x="5978" y="122884"/>
                  </a:lnTo>
                  <a:lnTo>
                    <a:pt x="0" y="167386"/>
                  </a:lnTo>
                  <a:lnTo>
                    <a:pt x="0" y="836929"/>
                  </a:lnTo>
                  <a:lnTo>
                    <a:pt x="5978" y="881431"/>
                  </a:lnTo>
                  <a:lnTo>
                    <a:pt x="22850" y="921417"/>
                  </a:lnTo>
                  <a:lnTo>
                    <a:pt x="49022" y="955293"/>
                  </a:lnTo>
                  <a:lnTo>
                    <a:pt x="82898" y="981465"/>
                  </a:lnTo>
                  <a:lnTo>
                    <a:pt x="122884" y="998337"/>
                  </a:lnTo>
                  <a:lnTo>
                    <a:pt x="167385" y="1004315"/>
                  </a:lnTo>
                  <a:lnTo>
                    <a:pt x="1713229" y="1004315"/>
                  </a:lnTo>
                  <a:lnTo>
                    <a:pt x="1757731" y="998337"/>
                  </a:lnTo>
                  <a:lnTo>
                    <a:pt x="1797717" y="981465"/>
                  </a:lnTo>
                  <a:lnTo>
                    <a:pt x="1831593" y="955293"/>
                  </a:lnTo>
                  <a:lnTo>
                    <a:pt x="1857765" y="921417"/>
                  </a:lnTo>
                  <a:lnTo>
                    <a:pt x="1874637" y="881431"/>
                  </a:lnTo>
                  <a:lnTo>
                    <a:pt x="1880615" y="836929"/>
                  </a:lnTo>
                  <a:lnTo>
                    <a:pt x="1880615" y="167386"/>
                  </a:lnTo>
                  <a:lnTo>
                    <a:pt x="1874637" y="122884"/>
                  </a:lnTo>
                  <a:lnTo>
                    <a:pt x="1857765" y="82898"/>
                  </a:lnTo>
                  <a:lnTo>
                    <a:pt x="1831593" y="49022"/>
                  </a:lnTo>
                  <a:lnTo>
                    <a:pt x="1797717" y="22850"/>
                  </a:lnTo>
                  <a:lnTo>
                    <a:pt x="1757731" y="5978"/>
                  </a:lnTo>
                  <a:lnTo>
                    <a:pt x="1713229"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a:off x="8349995" y="2494788"/>
              <a:ext cx="1880870" cy="1004570"/>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5" y="167386"/>
                  </a:lnTo>
                  <a:lnTo>
                    <a:pt x="1880615" y="836929"/>
                  </a:lnTo>
                  <a:lnTo>
                    <a:pt x="1874637" y="881431"/>
                  </a:lnTo>
                  <a:lnTo>
                    <a:pt x="1857765" y="921417"/>
                  </a:lnTo>
                  <a:lnTo>
                    <a:pt x="1831593" y="955293"/>
                  </a:lnTo>
                  <a:lnTo>
                    <a:pt x="1797717" y="981465"/>
                  </a:lnTo>
                  <a:lnTo>
                    <a:pt x="1757731" y="998337"/>
                  </a:lnTo>
                  <a:lnTo>
                    <a:pt x="1713229" y="1004315"/>
                  </a:lnTo>
                  <a:lnTo>
                    <a:pt x="167385" y="1004315"/>
                  </a:lnTo>
                  <a:lnTo>
                    <a:pt x="122884" y="998337"/>
                  </a:lnTo>
                  <a:lnTo>
                    <a:pt x="82898" y="981465"/>
                  </a:lnTo>
                  <a:lnTo>
                    <a:pt x="49022" y="955293"/>
                  </a:lnTo>
                  <a:lnTo>
                    <a:pt x="22850" y="921417"/>
                  </a:lnTo>
                  <a:lnTo>
                    <a:pt x="5978" y="881431"/>
                  </a:lnTo>
                  <a:lnTo>
                    <a:pt x="0" y="836929"/>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7" name="Google Shape;327;p12"/>
          <p:cNvSpPr txBox="1"/>
          <p:nvPr/>
        </p:nvSpPr>
        <p:spPr>
          <a:xfrm>
            <a:off x="4643398" y="2820025"/>
            <a:ext cx="17652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p:txBody>
      </p:sp>
      <p:grpSp>
        <p:nvGrpSpPr>
          <p:cNvPr id="328" name="Google Shape;328;p12"/>
          <p:cNvGrpSpPr/>
          <p:nvPr/>
        </p:nvGrpSpPr>
        <p:grpSpPr>
          <a:xfrm>
            <a:off x="4587116" y="4938901"/>
            <a:ext cx="1879600" cy="1004570"/>
            <a:chOff x="8319516" y="4951476"/>
            <a:chExt cx="1879600" cy="1004570"/>
          </a:xfrm>
        </p:grpSpPr>
        <p:sp>
          <p:nvSpPr>
            <p:cNvPr id="329" name="Google Shape;329;p12"/>
            <p:cNvSpPr/>
            <p:nvPr/>
          </p:nvSpPr>
          <p:spPr>
            <a:xfrm>
              <a:off x="8319516" y="4951476"/>
              <a:ext cx="1879600" cy="1004570"/>
            </a:xfrm>
            <a:custGeom>
              <a:avLst/>
              <a:gdLst/>
              <a:ahLst/>
              <a:cxnLst/>
              <a:rect l="l" t="t" r="r" b="b"/>
              <a:pathLst>
                <a:path w="1879600" h="1004570" extrusionOk="0">
                  <a:moveTo>
                    <a:pt x="1711705" y="0"/>
                  </a:moveTo>
                  <a:lnTo>
                    <a:pt x="167385" y="0"/>
                  </a:lnTo>
                  <a:lnTo>
                    <a:pt x="122884" y="5978"/>
                  </a:lnTo>
                  <a:lnTo>
                    <a:pt x="82898" y="22850"/>
                  </a:lnTo>
                  <a:lnTo>
                    <a:pt x="49022" y="49021"/>
                  </a:lnTo>
                  <a:lnTo>
                    <a:pt x="22850" y="82898"/>
                  </a:lnTo>
                  <a:lnTo>
                    <a:pt x="5978" y="122884"/>
                  </a:lnTo>
                  <a:lnTo>
                    <a:pt x="0" y="167386"/>
                  </a:lnTo>
                  <a:lnTo>
                    <a:pt x="0" y="836930"/>
                  </a:lnTo>
                  <a:lnTo>
                    <a:pt x="5978" y="881427"/>
                  </a:lnTo>
                  <a:lnTo>
                    <a:pt x="22850" y="921412"/>
                  </a:lnTo>
                  <a:lnTo>
                    <a:pt x="49022" y="955289"/>
                  </a:lnTo>
                  <a:lnTo>
                    <a:pt x="82898" y="981462"/>
                  </a:lnTo>
                  <a:lnTo>
                    <a:pt x="122884" y="998336"/>
                  </a:lnTo>
                  <a:lnTo>
                    <a:pt x="167385" y="1004316"/>
                  </a:lnTo>
                  <a:lnTo>
                    <a:pt x="1711705" y="1004316"/>
                  </a:lnTo>
                  <a:lnTo>
                    <a:pt x="1756207" y="998336"/>
                  </a:lnTo>
                  <a:lnTo>
                    <a:pt x="1796193" y="981462"/>
                  </a:lnTo>
                  <a:lnTo>
                    <a:pt x="1830069" y="955289"/>
                  </a:lnTo>
                  <a:lnTo>
                    <a:pt x="1856241" y="921412"/>
                  </a:lnTo>
                  <a:lnTo>
                    <a:pt x="1873113" y="881427"/>
                  </a:lnTo>
                  <a:lnTo>
                    <a:pt x="1879091" y="836930"/>
                  </a:lnTo>
                  <a:lnTo>
                    <a:pt x="1879091" y="167386"/>
                  </a:lnTo>
                  <a:lnTo>
                    <a:pt x="1873113" y="122884"/>
                  </a:lnTo>
                  <a:lnTo>
                    <a:pt x="1856241" y="82898"/>
                  </a:lnTo>
                  <a:lnTo>
                    <a:pt x="1830069" y="49022"/>
                  </a:lnTo>
                  <a:lnTo>
                    <a:pt x="1796193" y="22850"/>
                  </a:lnTo>
                  <a:lnTo>
                    <a:pt x="1756207" y="5978"/>
                  </a:lnTo>
                  <a:lnTo>
                    <a:pt x="1711705"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p:nvPr/>
          </p:nvSpPr>
          <p:spPr>
            <a:xfrm>
              <a:off x="8319516" y="4951476"/>
              <a:ext cx="1879600" cy="1004570"/>
            </a:xfrm>
            <a:custGeom>
              <a:avLst/>
              <a:gdLst/>
              <a:ahLst/>
              <a:cxnLst/>
              <a:rect l="l" t="t" r="r" b="b"/>
              <a:pathLst>
                <a:path w="1879600" h="1004570" extrusionOk="0">
                  <a:moveTo>
                    <a:pt x="0" y="167386"/>
                  </a:moveTo>
                  <a:lnTo>
                    <a:pt x="5978" y="122884"/>
                  </a:lnTo>
                  <a:lnTo>
                    <a:pt x="22850" y="82898"/>
                  </a:lnTo>
                  <a:lnTo>
                    <a:pt x="49022" y="49021"/>
                  </a:lnTo>
                  <a:lnTo>
                    <a:pt x="82898" y="22850"/>
                  </a:lnTo>
                  <a:lnTo>
                    <a:pt x="122884" y="5978"/>
                  </a:lnTo>
                  <a:lnTo>
                    <a:pt x="167385" y="0"/>
                  </a:lnTo>
                  <a:lnTo>
                    <a:pt x="1711705" y="0"/>
                  </a:lnTo>
                  <a:lnTo>
                    <a:pt x="1756207" y="5978"/>
                  </a:lnTo>
                  <a:lnTo>
                    <a:pt x="1796193" y="22850"/>
                  </a:lnTo>
                  <a:lnTo>
                    <a:pt x="1830069" y="49022"/>
                  </a:lnTo>
                  <a:lnTo>
                    <a:pt x="1856241" y="82898"/>
                  </a:lnTo>
                  <a:lnTo>
                    <a:pt x="1873113" y="122884"/>
                  </a:lnTo>
                  <a:lnTo>
                    <a:pt x="1879091" y="167386"/>
                  </a:lnTo>
                  <a:lnTo>
                    <a:pt x="1879091" y="836930"/>
                  </a:lnTo>
                  <a:lnTo>
                    <a:pt x="1873113" y="881427"/>
                  </a:lnTo>
                  <a:lnTo>
                    <a:pt x="1856241" y="921412"/>
                  </a:lnTo>
                  <a:lnTo>
                    <a:pt x="1830069" y="955289"/>
                  </a:lnTo>
                  <a:lnTo>
                    <a:pt x="1796193" y="981462"/>
                  </a:lnTo>
                  <a:lnTo>
                    <a:pt x="1756207" y="998336"/>
                  </a:lnTo>
                  <a:lnTo>
                    <a:pt x="1711705" y="1004316"/>
                  </a:lnTo>
                  <a:lnTo>
                    <a:pt x="167385" y="1004316"/>
                  </a:lnTo>
                  <a:lnTo>
                    <a:pt x="122884" y="998336"/>
                  </a:lnTo>
                  <a:lnTo>
                    <a:pt x="82898" y="981462"/>
                  </a:lnTo>
                  <a:lnTo>
                    <a:pt x="49022" y="955289"/>
                  </a:lnTo>
                  <a:lnTo>
                    <a:pt x="22850" y="921412"/>
                  </a:lnTo>
                  <a:lnTo>
                    <a:pt x="5978" y="881427"/>
                  </a:lnTo>
                  <a:lnTo>
                    <a:pt x="0" y="836930"/>
                  </a:lnTo>
                  <a:lnTo>
                    <a:pt x="0" y="167386"/>
                  </a:lnTo>
                  <a:close/>
                </a:path>
              </a:pathLst>
            </a:custGeom>
            <a:noFill/>
            <a:ln w="12700"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31" name="Google Shape;331;p12"/>
          <p:cNvSpPr txBox="1"/>
          <p:nvPr/>
        </p:nvSpPr>
        <p:spPr>
          <a:xfrm>
            <a:off x="4616350" y="5277350"/>
            <a:ext cx="18504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familiale</a:t>
            </a:r>
            <a:endParaRPr sz="1800" b="1">
              <a:solidFill>
                <a:schemeClr val="dk1"/>
              </a:solidFill>
              <a:latin typeface="Calibri"/>
              <a:ea typeface="Calibri"/>
              <a:cs typeface="Calibri"/>
              <a:sym typeface="Calibri"/>
            </a:endParaRPr>
          </a:p>
        </p:txBody>
      </p:sp>
      <p:grpSp>
        <p:nvGrpSpPr>
          <p:cNvPr id="332" name="Google Shape;332;p12"/>
          <p:cNvGrpSpPr/>
          <p:nvPr/>
        </p:nvGrpSpPr>
        <p:grpSpPr>
          <a:xfrm>
            <a:off x="4593211" y="3698365"/>
            <a:ext cx="1880870" cy="1004570"/>
            <a:chOff x="8325611" y="3710940"/>
            <a:chExt cx="1880870" cy="1004570"/>
          </a:xfrm>
        </p:grpSpPr>
        <p:sp>
          <p:nvSpPr>
            <p:cNvPr id="333" name="Google Shape;333;p12"/>
            <p:cNvSpPr/>
            <p:nvPr/>
          </p:nvSpPr>
          <p:spPr>
            <a:xfrm>
              <a:off x="8325611" y="3710940"/>
              <a:ext cx="1880870" cy="1004570"/>
            </a:xfrm>
            <a:custGeom>
              <a:avLst/>
              <a:gdLst/>
              <a:ahLst/>
              <a:cxnLst/>
              <a:rect l="l" t="t" r="r" b="b"/>
              <a:pathLst>
                <a:path w="1880870" h="1004570" extrusionOk="0">
                  <a:moveTo>
                    <a:pt x="1713230" y="0"/>
                  </a:moveTo>
                  <a:lnTo>
                    <a:pt x="167386"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6" y="1004316"/>
                  </a:lnTo>
                  <a:lnTo>
                    <a:pt x="1713230" y="1004316"/>
                  </a:lnTo>
                  <a:lnTo>
                    <a:pt x="1757731" y="998337"/>
                  </a:lnTo>
                  <a:lnTo>
                    <a:pt x="1797717" y="981465"/>
                  </a:lnTo>
                  <a:lnTo>
                    <a:pt x="1831594" y="955294"/>
                  </a:lnTo>
                  <a:lnTo>
                    <a:pt x="1857765" y="921417"/>
                  </a:lnTo>
                  <a:lnTo>
                    <a:pt x="1874637" y="881431"/>
                  </a:lnTo>
                  <a:lnTo>
                    <a:pt x="1880616" y="836930"/>
                  </a:lnTo>
                  <a:lnTo>
                    <a:pt x="1880616" y="167386"/>
                  </a:lnTo>
                  <a:lnTo>
                    <a:pt x="1874637" y="122884"/>
                  </a:lnTo>
                  <a:lnTo>
                    <a:pt x="1857765" y="82898"/>
                  </a:lnTo>
                  <a:lnTo>
                    <a:pt x="1831594" y="49022"/>
                  </a:lnTo>
                  <a:lnTo>
                    <a:pt x="1797717" y="22850"/>
                  </a:lnTo>
                  <a:lnTo>
                    <a:pt x="1757731" y="5978"/>
                  </a:lnTo>
                  <a:lnTo>
                    <a:pt x="1713230"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a:off x="8325611" y="3710940"/>
              <a:ext cx="1880870" cy="1004570"/>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6" y="167386"/>
                  </a:lnTo>
                  <a:lnTo>
                    <a:pt x="1880616" y="836930"/>
                  </a:lnTo>
                  <a:lnTo>
                    <a:pt x="1874637" y="881431"/>
                  </a:lnTo>
                  <a:lnTo>
                    <a:pt x="1857765" y="921417"/>
                  </a:lnTo>
                  <a:lnTo>
                    <a:pt x="1831594" y="955294"/>
                  </a:lnTo>
                  <a:lnTo>
                    <a:pt x="1797717" y="981465"/>
                  </a:lnTo>
                  <a:lnTo>
                    <a:pt x="1757731" y="998337"/>
                  </a:lnTo>
                  <a:lnTo>
                    <a:pt x="1713230" y="1004316"/>
                  </a:lnTo>
                  <a:lnTo>
                    <a:pt x="167386"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35" name="Google Shape;335;p12"/>
          <p:cNvSpPr txBox="1"/>
          <p:nvPr/>
        </p:nvSpPr>
        <p:spPr>
          <a:xfrm>
            <a:off x="4643625" y="4036175"/>
            <a:ext cx="17652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Maison(s)</a:t>
            </a:r>
            <a:endParaRPr sz="1800" b="1">
              <a:solidFill>
                <a:schemeClr val="dk1"/>
              </a:solidFill>
              <a:latin typeface="Calibri"/>
              <a:ea typeface="Calibri"/>
              <a:cs typeface="Calibri"/>
              <a:sym typeface="Calibri"/>
            </a:endParaRPr>
          </a:p>
        </p:txBody>
      </p:sp>
      <p:sp>
        <p:nvSpPr>
          <p:cNvPr id="336" name="Google Shape;336;p12"/>
          <p:cNvSpPr txBox="1"/>
          <p:nvPr/>
        </p:nvSpPr>
        <p:spPr>
          <a:xfrm>
            <a:off x="7170550" y="2024225"/>
            <a:ext cx="4752300" cy="11205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Le développement de l’enfant est lié à :</a:t>
            </a:r>
            <a:endParaRPr sz="1800">
              <a:solidFill>
                <a:schemeClr val="dk1"/>
              </a:solidFill>
              <a:latin typeface="Calibri"/>
              <a:ea typeface="Calibri"/>
              <a:cs typeface="Calibri"/>
              <a:sym typeface="Calibri"/>
            </a:endParaRPr>
          </a:p>
          <a:p>
            <a:pPr marL="120650" marR="0" lvl="0" indent="-121285"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la maturation neurologique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(=changements physiques programmés)</a:t>
            </a:r>
            <a:endParaRPr sz="1800">
              <a:solidFill>
                <a:schemeClr val="dk1"/>
              </a:solidFill>
              <a:latin typeface="Calibri"/>
              <a:ea typeface="Calibri"/>
              <a:cs typeface="Calibri"/>
              <a:sym typeface="Calibri"/>
            </a:endParaRPr>
          </a:p>
          <a:p>
            <a:pPr marL="120650" marR="0" lvl="0" indent="-121285"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l’apprentissage et à l’expérience</a:t>
            </a:r>
            <a:endParaRPr sz="1800">
              <a:solidFill>
                <a:schemeClr val="dk1"/>
              </a:solidFill>
              <a:latin typeface="Calibri"/>
              <a:ea typeface="Calibri"/>
              <a:cs typeface="Calibri"/>
              <a:sym typeface="Calibri"/>
            </a:endParaRPr>
          </a:p>
        </p:txBody>
      </p:sp>
      <p:sp>
        <p:nvSpPr>
          <p:cNvPr id="337" name="Google Shape;337;p12"/>
          <p:cNvSpPr txBox="1"/>
          <p:nvPr/>
        </p:nvSpPr>
        <p:spPr>
          <a:xfrm>
            <a:off x="7170550" y="3490725"/>
            <a:ext cx="4605900" cy="11205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L’expérience va retentir sur la maturation et l’accélérer.</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Inversement, le défaut d’expérience peut retarder la maturation.</a:t>
            </a:r>
            <a:endParaRPr sz="1800">
              <a:solidFill>
                <a:schemeClr val="dk1"/>
              </a:solidFill>
              <a:latin typeface="Calibri"/>
              <a:ea typeface="Calibri"/>
              <a:cs typeface="Calibri"/>
              <a:sym typeface="Calibri"/>
            </a:endParaRPr>
          </a:p>
        </p:txBody>
      </p:sp>
      <p:sp>
        <p:nvSpPr>
          <p:cNvPr id="338" name="Google Shape;338;p12"/>
          <p:cNvSpPr txBox="1"/>
          <p:nvPr/>
        </p:nvSpPr>
        <p:spPr>
          <a:xfrm>
            <a:off x="7170550" y="5150350"/>
            <a:ext cx="4605900" cy="1397400"/>
          </a:xfrm>
          <a:prstGeom prst="rect">
            <a:avLst/>
          </a:prstGeom>
          <a:noFill/>
          <a:ln>
            <a:noFill/>
          </a:ln>
        </p:spPr>
        <p:txBody>
          <a:bodyPr spcFirstLastPara="1" wrap="square" lIns="0" tIns="12050" rIns="0" bIns="0" anchor="t" anchorCtr="0">
            <a:spAutoFit/>
          </a:bodyPr>
          <a:lstStyle/>
          <a:p>
            <a:pPr marL="12700" marR="3810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Cette construction dépend de la qualité des échanges  émotionnels et relationnels entre l’enfant et son  environnement.</a:t>
            </a:r>
            <a:endParaRPr sz="18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--&gt; importance du bien-être et de la sécurité affective.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g32d1d89a863_0_154"/>
          <p:cNvSpPr txBox="1">
            <a:spLocks noGrp="1"/>
          </p:cNvSpPr>
          <p:nvPr>
            <p:ph type="title"/>
          </p:nvPr>
        </p:nvSpPr>
        <p:spPr>
          <a:xfrm>
            <a:off x="653667" y="600200"/>
            <a:ext cx="8490300" cy="5454300"/>
          </a:xfrm>
          <a:prstGeom prst="rect">
            <a:avLst/>
          </a:prstGeom>
          <a:solidFill>
            <a:schemeClr val="accent5"/>
          </a:solidFill>
        </p:spPr>
        <p:txBody>
          <a:bodyPr spcFirstLastPara="1" wrap="square" lIns="121900" tIns="121900" rIns="121900" bIns="121900" anchor="ctr" anchorCtr="0">
            <a:normAutofit/>
          </a:bodyPr>
          <a:lstStyle/>
          <a:p>
            <a:pPr marL="457200" lvl="0" indent="0" algn="l" rtl="0">
              <a:spcBef>
                <a:spcPts val="0"/>
              </a:spcBef>
              <a:spcAft>
                <a:spcPts val="0"/>
              </a:spcAft>
              <a:buClr>
                <a:schemeClr val="dk1"/>
              </a:buClr>
              <a:buSzPts val="1100"/>
              <a:buFont typeface="Arial"/>
              <a:buNone/>
            </a:pPr>
            <a:r>
              <a:rPr lang="en-US" sz="4000">
                <a:solidFill>
                  <a:srgbClr val="FFFFFF"/>
                </a:solidFill>
                <a:latin typeface="Calibri"/>
                <a:ea typeface="Calibri"/>
                <a:cs typeface="Calibri"/>
                <a:sym typeface="Calibri"/>
              </a:rPr>
              <a:t>Intégrer un nouveau milieu :</a:t>
            </a:r>
            <a:endParaRPr sz="4000">
              <a:solidFill>
                <a:srgbClr val="FFFFFF"/>
              </a:solidFill>
              <a:latin typeface="Calibri"/>
              <a:ea typeface="Calibri"/>
              <a:cs typeface="Calibri"/>
              <a:sym typeface="Calibri"/>
            </a:endParaRPr>
          </a:p>
          <a:p>
            <a:pPr marL="457200" lvl="0" indent="0" algn="l" rtl="0">
              <a:spcBef>
                <a:spcPts val="0"/>
              </a:spcBef>
              <a:spcAft>
                <a:spcPts val="0"/>
              </a:spcAft>
              <a:buNone/>
            </a:pPr>
            <a:r>
              <a:rPr lang="en-US" sz="4000">
                <a:solidFill>
                  <a:srgbClr val="FFFFFF"/>
                </a:solidFill>
                <a:latin typeface="Calibri"/>
                <a:ea typeface="Calibri"/>
                <a:cs typeface="Calibri"/>
                <a:sym typeface="Calibri"/>
              </a:rPr>
              <a:t>du rapport au savoir</a:t>
            </a:r>
            <a:endParaRPr sz="3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52"/>
        <p:cNvGrpSpPr/>
        <p:nvPr/>
      </p:nvGrpSpPr>
      <p:grpSpPr>
        <a:xfrm>
          <a:off x="0" y="0"/>
          <a:ext cx="0" cy="0"/>
          <a:chOff x="0" y="0"/>
          <a:chExt cx="0" cy="0"/>
        </a:xfrm>
      </p:grpSpPr>
      <p:sp>
        <p:nvSpPr>
          <p:cNvPr id="353" name="Google Shape;353;p22"/>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Élève</a:t>
            </a:r>
            <a:endParaRPr sz="5400"/>
          </a:p>
        </p:txBody>
      </p:sp>
      <p:sp>
        <p:nvSpPr>
          <p:cNvPr id="354" name="Google Shape;354;p22"/>
          <p:cNvSpPr/>
          <p:nvPr/>
        </p:nvSpPr>
        <p:spPr>
          <a:xfrm>
            <a:off x="1755648" y="2761487"/>
            <a:ext cx="40005" cy="10795"/>
          </a:xfrm>
          <a:custGeom>
            <a:avLst/>
            <a:gdLst/>
            <a:ahLst/>
            <a:cxnLst/>
            <a:rect l="l" t="t" r="r" b="b"/>
            <a:pathLst>
              <a:path w="40005" h="10794" extrusionOk="0">
                <a:moveTo>
                  <a:pt x="39624" y="0"/>
                </a:moveTo>
                <a:lnTo>
                  <a:pt x="0" y="0"/>
                </a:lnTo>
                <a:lnTo>
                  <a:pt x="0" y="10668"/>
                </a:lnTo>
                <a:lnTo>
                  <a:pt x="39624" y="10668"/>
                </a:lnTo>
                <a:lnTo>
                  <a:pt x="39624" y="0"/>
                </a:lnTo>
                <a:close/>
              </a:path>
            </a:pathLst>
          </a:custGeom>
          <a:solidFill>
            <a:srgbClr val="318E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22"/>
          <p:cNvSpPr txBox="1"/>
          <p:nvPr/>
        </p:nvSpPr>
        <p:spPr>
          <a:xfrm>
            <a:off x="176175" y="1652150"/>
            <a:ext cx="11866200" cy="455280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None/>
            </a:pPr>
            <a:r>
              <a:rPr lang="en-US" sz="2000">
                <a:solidFill>
                  <a:srgbClr val="252525"/>
                </a:solidFill>
                <a:latin typeface="Calibri"/>
                <a:ea typeface="Calibri"/>
                <a:cs typeface="Calibri"/>
                <a:sym typeface="Calibri"/>
              </a:rPr>
              <a:t>« Celui, celle qui reçoit un </a:t>
            </a:r>
            <a:r>
              <a:rPr lang="en-US" sz="2000">
                <a:solidFill>
                  <a:srgbClr val="D583E9"/>
                </a:solidFill>
                <a:latin typeface="Calibri"/>
                <a:ea typeface="Calibri"/>
                <a:cs typeface="Calibri"/>
                <a:sym typeface="Calibri"/>
              </a:rPr>
              <a:t>enseignement </a:t>
            </a:r>
            <a:r>
              <a:rPr lang="en-US" sz="2000">
                <a:solidFill>
                  <a:srgbClr val="252525"/>
                </a:solidFill>
                <a:latin typeface="Calibri"/>
                <a:ea typeface="Calibri"/>
                <a:cs typeface="Calibri"/>
                <a:sym typeface="Calibri"/>
              </a:rPr>
              <a:t>dans un </a:t>
            </a:r>
            <a:r>
              <a:rPr lang="en-US" sz="2000">
                <a:solidFill>
                  <a:srgbClr val="1CFB7B"/>
                </a:solidFill>
                <a:latin typeface="Calibri"/>
                <a:ea typeface="Calibri"/>
                <a:cs typeface="Calibri"/>
                <a:sym typeface="Calibri"/>
              </a:rPr>
              <a:t>établissement scolaire </a:t>
            </a:r>
            <a:r>
              <a:rPr lang="en-US" sz="2000">
                <a:solidFill>
                  <a:srgbClr val="252525"/>
                </a:solidFill>
                <a:latin typeface="Calibri"/>
                <a:ea typeface="Calibri"/>
                <a:cs typeface="Calibri"/>
                <a:sym typeface="Calibri"/>
              </a:rPr>
              <a:t>; collégien, lycéen. » </a:t>
            </a:r>
            <a:r>
              <a:rPr lang="en-US" sz="2000" i="1">
                <a:solidFill>
                  <a:srgbClr val="7E7E7E"/>
                </a:solidFill>
                <a:latin typeface="Calibri"/>
                <a:ea typeface="Calibri"/>
                <a:cs typeface="Calibri"/>
                <a:sym typeface="Calibri"/>
              </a:rPr>
              <a:t>Larousse</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rgbClr val="252525"/>
                </a:solidFill>
                <a:latin typeface="Calibri"/>
                <a:ea typeface="Calibri"/>
                <a:cs typeface="Calibri"/>
                <a:sym typeface="Calibri"/>
              </a:rPr>
              <a:t>« </a:t>
            </a:r>
            <a:r>
              <a:rPr lang="en-US" sz="2000">
                <a:solidFill>
                  <a:srgbClr val="318E9F"/>
                </a:solidFill>
                <a:latin typeface="Calibri"/>
                <a:ea typeface="Calibri"/>
                <a:cs typeface="Calibri"/>
                <a:sym typeface="Calibri"/>
              </a:rPr>
              <a:t>Enfant </a:t>
            </a:r>
            <a:r>
              <a:rPr lang="en-US" sz="2000">
                <a:solidFill>
                  <a:srgbClr val="252525"/>
                </a:solidFill>
                <a:latin typeface="Calibri"/>
                <a:ea typeface="Calibri"/>
                <a:cs typeface="Calibri"/>
                <a:sym typeface="Calibri"/>
              </a:rPr>
              <a:t>ou jeune qui reçoit </a:t>
            </a:r>
            <a:r>
              <a:rPr lang="en-US" sz="2000">
                <a:solidFill>
                  <a:srgbClr val="D583E9"/>
                </a:solidFill>
                <a:latin typeface="Calibri"/>
                <a:ea typeface="Calibri"/>
                <a:cs typeface="Calibri"/>
                <a:sym typeface="Calibri"/>
              </a:rPr>
              <a:t>l'enseignement </a:t>
            </a:r>
            <a:r>
              <a:rPr lang="en-US" sz="2000">
                <a:solidFill>
                  <a:srgbClr val="252525"/>
                </a:solidFill>
                <a:latin typeface="Calibri"/>
                <a:ea typeface="Calibri"/>
                <a:cs typeface="Calibri"/>
                <a:sym typeface="Calibri"/>
              </a:rPr>
              <a:t>d'un </a:t>
            </a:r>
            <a:r>
              <a:rPr lang="en-US" sz="2000">
                <a:solidFill>
                  <a:srgbClr val="1CFB7B"/>
                </a:solidFill>
                <a:latin typeface="Calibri"/>
                <a:ea typeface="Calibri"/>
                <a:cs typeface="Calibri"/>
                <a:sym typeface="Calibri"/>
              </a:rPr>
              <a:t>établissement scolaire </a:t>
            </a:r>
            <a:r>
              <a:rPr lang="en-US" sz="2000">
                <a:solidFill>
                  <a:srgbClr val="252525"/>
                </a:solidFill>
                <a:latin typeface="Calibri"/>
                <a:ea typeface="Calibri"/>
                <a:cs typeface="Calibri"/>
                <a:sym typeface="Calibri"/>
              </a:rPr>
              <a:t>ou d'une </a:t>
            </a:r>
            <a:r>
              <a:rPr lang="en-US" sz="2000">
                <a:solidFill>
                  <a:srgbClr val="1CFB7B"/>
                </a:solidFill>
                <a:latin typeface="Calibri"/>
                <a:ea typeface="Calibri"/>
                <a:cs typeface="Calibri"/>
                <a:sym typeface="Calibri"/>
              </a:rPr>
              <a:t>école spécialisée</a:t>
            </a:r>
            <a:r>
              <a:rPr lang="en-US" sz="2000">
                <a:solidFill>
                  <a:srgbClr val="252525"/>
                </a:solidFill>
                <a:latin typeface="Calibri"/>
                <a:ea typeface="Calibri"/>
                <a:cs typeface="Calibri"/>
                <a:sym typeface="Calibri"/>
              </a:rPr>
              <a:t>. » </a:t>
            </a:r>
            <a:r>
              <a:rPr lang="en-US" sz="2000" i="1">
                <a:solidFill>
                  <a:srgbClr val="7E7E7E"/>
                </a:solidFill>
                <a:latin typeface="Calibri"/>
                <a:ea typeface="Calibri"/>
                <a:cs typeface="Calibri"/>
                <a:sym typeface="Calibri"/>
              </a:rPr>
              <a:t>CNRTL  </a:t>
            </a:r>
            <a:br>
              <a:rPr lang="en-US" sz="2000" i="1">
                <a:solidFill>
                  <a:srgbClr val="7E7E7E"/>
                </a:solidFill>
                <a:latin typeface="Calibri"/>
                <a:ea typeface="Calibri"/>
                <a:cs typeface="Calibri"/>
                <a:sym typeface="Calibri"/>
              </a:rPr>
            </a:br>
            <a:r>
              <a:rPr lang="en-US" sz="2000" i="1" u="sng">
                <a:solidFill>
                  <a:srgbClr val="7E7E7E"/>
                </a:solidFill>
                <a:latin typeface="Calibri"/>
                <a:ea typeface="Calibri"/>
                <a:cs typeface="Calibri"/>
                <a:sym typeface="Calibri"/>
              </a:rPr>
              <a:t>Etymologie</a:t>
            </a:r>
            <a:r>
              <a:rPr lang="en-US" sz="2000" i="1">
                <a:solidFill>
                  <a:srgbClr val="7E7E7E"/>
                </a:solidFill>
                <a:latin typeface="Calibri"/>
                <a:ea typeface="Calibri"/>
                <a:cs typeface="Calibri"/>
                <a:sym typeface="Calibri"/>
              </a:rPr>
              <a:t> </a:t>
            </a:r>
            <a:r>
              <a:rPr lang="en-US" sz="2000">
                <a:solidFill>
                  <a:srgbClr val="252525"/>
                </a:solidFill>
                <a:latin typeface="Calibri"/>
                <a:ea typeface="Calibri"/>
                <a:cs typeface="Calibri"/>
                <a:sym typeface="Calibri"/>
              </a:rPr>
              <a:t>: personne instruite dans un art par un </a:t>
            </a:r>
            <a:r>
              <a:rPr lang="en-US" sz="2000">
                <a:solidFill>
                  <a:srgbClr val="FFC000"/>
                </a:solidFill>
                <a:latin typeface="Calibri"/>
                <a:ea typeface="Calibri"/>
                <a:cs typeface="Calibri"/>
                <a:sym typeface="Calibri"/>
              </a:rPr>
              <a:t>maître </a:t>
            </a:r>
            <a:r>
              <a:rPr lang="en-US" sz="2000">
                <a:solidFill>
                  <a:srgbClr val="252525"/>
                </a:solidFill>
                <a:latin typeface="Calibri"/>
                <a:ea typeface="Calibri"/>
                <a:cs typeface="Calibri"/>
                <a:sym typeface="Calibri"/>
              </a:rPr>
              <a:t>(1653) - </a:t>
            </a:r>
            <a:r>
              <a:rPr lang="en-US" sz="2000" i="1" u="sng">
                <a:solidFill>
                  <a:srgbClr val="7E7E7E"/>
                </a:solidFill>
                <a:latin typeface="Calibri"/>
                <a:ea typeface="Calibri"/>
                <a:cs typeface="Calibri"/>
                <a:sym typeface="Calibri"/>
              </a:rPr>
              <a:t>Famille lexicale</a:t>
            </a:r>
            <a:r>
              <a:rPr lang="en-US" sz="2000" i="1">
                <a:solidFill>
                  <a:srgbClr val="7E7E7E"/>
                </a:solidFill>
                <a:latin typeface="Calibri"/>
                <a:ea typeface="Calibri"/>
                <a:cs typeface="Calibri"/>
                <a:sym typeface="Calibri"/>
              </a:rPr>
              <a:t> </a:t>
            </a:r>
            <a:r>
              <a:rPr lang="en-US" sz="2000">
                <a:solidFill>
                  <a:srgbClr val="252525"/>
                </a:solidFill>
                <a:latin typeface="Calibri"/>
                <a:ea typeface="Calibri"/>
                <a:cs typeface="Calibri"/>
                <a:sym typeface="Calibri"/>
              </a:rPr>
              <a:t>: Élever --&gt; « </a:t>
            </a:r>
            <a:r>
              <a:rPr lang="en-US" sz="2000">
                <a:solidFill>
                  <a:schemeClr val="dk1"/>
                </a:solidFill>
                <a:latin typeface="Calibri"/>
                <a:ea typeface="Calibri"/>
                <a:cs typeface="Calibri"/>
                <a:sym typeface="Calibri"/>
              </a:rPr>
              <a:t>porter plus haut </a:t>
            </a:r>
            <a:r>
              <a:rPr lang="en-US" sz="2000">
                <a:solidFill>
                  <a:srgbClr val="252525"/>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rgbClr val="252525"/>
                </a:solidFill>
                <a:latin typeface="Calibri"/>
                <a:ea typeface="Calibri"/>
                <a:cs typeface="Calibri"/>
                <a:sym typeface="Calibri"/>
              </a:rPr>
              <a:t>« L'</a:t>
            </a:r>
            <a:r>
              <a:rPr lang="en-US" sz="2000">
                <a:solidFill>
                  <a:srgbClr val="1CFB7B"/>
                </a:solidFill>
                <a:latin typeface="Calibri"/>
                <a:ea typeface="Calibri"/>
                <a:cs typeface="Calibri"/>
                <a:sym typeface="Calibri"/>
              </a:rPr>
              <a:t>école maternelle </a:t>
            </a:r>
            <a:r>
              <a:rPr lang="en-US" sz="2000">
                <a:solidFill>
                  <a:srgbClr val="252525"/>
                </a:solidFill>
                <a:latin typeface="Calibri"/>
                <a:ea typeface="Calibri"/>
                <a:cs typeface="Calibri"/>
                <a:sym typeface="Calibri"/>
              </a:rPr>
              <a:t>constitue un cycle unique d'enseignement, fondamental pour la réussite de tous les </a:t>
            </a:r>
            <a:r>
              <a:rPr lang="en-US" sz="2000">
                <a:solidFill>
                  <a:srgbClr val="318E9F"/>
                </a:solidFill>
                <a:latin typeface="Calibri"/>
                <a:ea typeface="Calibri"/>
                <a:cs typeface="Calibri"/>
                <a:sym typeface="Calibri"/>
              </a:rPr>
              <a:t>élèves</a:t>
            </a:r>
            <a:r>
              <a:rPr lang="en-US" sz="2000">
                <a:solidFill>
                  <a:srgbClr val="252525"/>
                </a:solidFill>
                <a:latin typeface="Calibri"/>
                <a:ea typeface="Calibri"/>
                <a:cs typeface="Calibri"/>
                <a:sym typeface="Calibri"/>
              </a:rPr>
              <a:t>.  </a:t>
            </a:r>
            <a:endParaRPr sz="2000">
              <a:solidFill>
                <a:srgbClr val="252525"/>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rgbClr val="252525"/>
                </a:solidFill>
                <a:latin typeface="Calibri"/>
                <a:ea typeface="Calibri"/>
                <a:cs typeface="Calibri"/>
                <a:sym typeface="Calibri"/>
              </a:rPr>
              <a:t>- Une école qui s'adapte aux jeunes </a:t>
            </a:r>
            <a:r>
              <a:rPr lang="en-US" sz="2000">
                <a:solidFill>
                  <a:srgbClr val="318E9F"/>
                </a:solidFill>
                <a:latin typeface="Calibri"/>
                <a:ea typeface="Calibri"/>
                <a:cs typeface="Calibri"/>
                <a:sym typeface="Calibri"/>
              </a:rPr>
              <a:t>enfants</a:t>
            </a:r>
            <a:r>
              <a:rPr lang="en-US" sz="2000">
                <a:solidFill>
                  <a:srgbClr val="252525"/>
                </a:solidFill>
                <a:latin typeface="Calibri"/>
                <a:ea typeface="Calibri"/>
                <a:cs typeface="Calibri"/>
                <a:sym typeface="Calibri"/>
              </a:rPr>
              <a:t>, qui s’attache à </a:t>
            </a:r>
            <a:r>
              <a:rPr lang="en-US" sz="2000">
                <a:solidFill>
                  <a:srgbClr val="318E9F"/>
                </a:solidFill>
                <a:latin typeface="Calibri"/>
                <a:ea typeface="Calibri"/>
                <a:cs typeface="Calibri"/>
                <a:sym typeface="Calibri"/>
              </a:rPr>
              <a:t>garantir leur sécurité affective et à développer leur confiance en eux</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252525"/>
                </a:solidFill>
                <a:latin typeface="Calibri"/>
                <a:ea typeface="Calibri"/>
                <a:cs typeface="Calibri"/>
                <a:sym typeface="Calibri"/>
              </a:rPr>
              <a:t>Une école qui organise des </a:t>
            </a:r>
            <a:r>
              <a:rPr lang="en-US" sz="2000">
                <a:solidFill>
                  <a:schemeClr val="dk1"/>
                </a:solidFill>
                <a:latin typeface="Calibri"/>
                <a:ea typeface="Calibri"/>
                <a:cs typeface="Calibri"/>
                <a:sym typeface="Calibri"/>
              </a:rPr>
              <a:t>modalités spécifiques d'apprentissage</a:t>
            </a:r>
            <a:r>
              <a:rPr lang="en-US" sz="2000">
                <a:solidFill>
                  <a:srgbClr val="252525"/>
                </a:solidFill>
                <a:latin typeface="Calibri"/>
                <a:ea typeface="Calibri"/>
                <a:cs typeface="Calibri"/>
                <a:sym typeface="Calibri"/>
              </a:rPr>
              <a:t>, </a:t>
            </a:r>
            <a:r>
              <a:rPr lang="en-US" sz="2000">
                <a:solidFill>
                  <a:schemeClr val="dk1"/>
                </a:solidFill>
                <a:latin typeface="Calibri"/>
                <a:ea typeface="Calibri"/>
                <a:cs typeface="Calibri"/>
                <a:sym typeface="Calibri"/>
              </a:rPr>
              <a:t>les </a:t>
            </a:r>
            <a:r>
              <a:rPr lang="en-US" sz="2000">
                <a:solidFill>
                  <a:srgbClr val="252525"/>
                </a:solidFill>
                <a:latin typeface="Calibri"/>
                <a:ea typeface="Calibri"/>
                <a:cs typeface="Calibri"/>
                <a:sym typeface="Calibri"/>
              </a:rPr>
              <a:t>prépare aux </a:t>
            </a:r>
            <a:r>
              <a:rPr lang="en-US" sz="2000">
                <a:solidFill>
                  <a:srgbClr val="D583E9"/>
                </a:solidFill>
                <a:latin typeface="Calibri"/>
                <a:ea typeface="Calibri"/>
                <a:cs typeface="Calibri"/>
                <a:sym typeface="Calibri"/>
              </a:rPr>
              <a:t>apprentissages fondamentaux</a:t>
            </a:r>
            <a:r>
              <a:rPr lang="en-US" sz="2000">
                <a:solidFill>
                  <a:srgbClr val="252525"/>
                </a:solidFill>
                <a:latin typeface="Calibri"/>
                <a:ea typeface="Calibri"/>
                <a:cs typeface="Calibri"/>
                <a:sym typeface="Calibri"/>
              </a:rPr>
              <a:t>, notamment</a:t>
            </a:r>
            <a:r>
              <a:rPr lang="en-US" sz="2000">
                <a:solidFill>
                  <a:schemeClr val="dk1"/>
                </a:solidFill>
                <a:latin typeface="Calibri"/>
                <a:ea typeface="Calibri"/>
                <a:cs typeface="Calibri"/>
                <a:sym typeface="Calibri"/>
              </a:rPr>
              <a:t> </a:t>
            </a:r>
            <a:r>
              <a:rPr lang="en-US" sz="2000">
                <a:solidFill>
                  <a:srgbClr val="252525"/>
                </a:solidFill>
                <a:latin typeface="Calibri"/>
                <a:ea typeface="Calibri"/>
                <a:cs typeface="Calibri"/>
                <a:sym typeface="Calibri"/>
              </a:rPr>
              <a:t>en développant leur </a:t>
            </a:r>
            <a:r>
              <a:rPr lang="en-US" sz="2000">
                <a:solidFill>
                  <a:srgbClr val="D583E9"/>
                </a:solidFill>
                <a:latin typeface="Calibri"/>
                <a:ea typeface="Calibri"/>
                <a:cs typeface="Calibri"/>
                <a:sym typeface="Calibri"/>
              </a:rPr>
              <a:t>langage</a:t>
            </a:r>
            <a:r>
              <a:rPr lang="en-US" sz="2000">
                <a:solidFill>
                  <a:srgbClr val="252525"/>
                </a:solidFill>
                <a:latin typeface="Calibri"/>
                <a:ea typeface="Calibri"/>
                <a:cs typeface="Calibri"/>
                <a:sym typeface="Calibri"/>
              </a:rPr>
              <a:t>, élément essentiel d’accès et de structuration des </a:t>
            </a:r>
            <a:r>
              <a:rPr lang="en-US" sz="2000">
                <a:solidFill>
                  <a:srgbClr val="D583E9"/>
                </a:solidFill>
                <a:latin typeface="Calibri"/>
                <a:ea typeface="Calibri"/>
                <a:cs typeface="Calibri"/>
                <a:sym typeface="Calibri"/>
              </a:rPr>
              <a:t>apprentissages</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252525"/>
                </a:solidFill>
                <a:latin typeface="Calibri"/>
                <a:ea typeface="Calibri"/>
                <a:cs typeface="Calibri"/>
                <a:sym typeface="Calibri"/>
              </a:rPr>
              <a:t>Une école où les </a:t>
            </a:r>
            <a:r>
              <a:rPr lang="en-US" sz="2000">
                <a:solidFill>
                  <a:srgbClr val="318E9F"/>
                </a:solidFill>
                <a:latin typeface="Calibri"/>
                <a:ea typeface="Calibri"/>
                <a:cs typeface="Calibri"/>
                <a:sym typeface="Calibri"/>
              </a:rPr>
              <a:t>enfants </a:t>
            </a:r>
            <a:r>
              <a:rPr lang="en-US" sz="2000">
                <a:solidFill>
                  <a:srgbClr val="252525"/>
                </a:solidFill>
                <a:latin typeface="Calibri"/>
                <a:ea typeface="Calibri"/>
                <a:cs typeface="Calibri"/>
                <a:sym typeface="Calibri"/>
              </a:rPr>
              <a:t>prennent </a:t>
            </a:r>
            <a:r>
              <a:rPr lang="en-US" sz="2000">
                <a:solidFill>
                  <a:srgbClr val="318E9F"/>
                </a:solidFill>
                <a:latin typeface="Calibri"/>
                <a:ea typeface="Calibri"/>
                <a:cs typeface="Calibri"/>
                <a:sym typeface="Calibri"/>
              </a:rPr>
              <a:t>plaisir à </a:t>
            </a:r>
            <a:r>
              <a:rPr lang="en-US" sz="2000">
                <a:solidFill>
                  <a:srgbClr val="D583E9"/>
                </a:solidFill>
                <a:latin typeface="Calibri"/>
                <a:ea typeface="Calibri"/>
                <a:cs typeface="Calibri"/>
                <a:sym typeface="Calibri"/>
              </a:rPr>
              <a:t>apprendre</a:t>
            </a:r>
            <a:r>
              <a:rPr lang="en-US" sz="2000">
                <a:solidFill>
                  <a:srgbClr val="252525"/>
                </a:solidFill>
                <a:latin typeface="Calibri"/>
                <a:ea typeface="Calibri"/>
                <a:cs typeface="Calibri"/>
                <a:sym typeface="Calibri"/>
              </a:rPr>
              <a:t>, à </a:t>
            </a:r>
            <a:r>
              <a:rPr lang="en-US" sz="2000">
                <a:solidFill>
                  <a:srgbClr val="D583E9"/>
                </a:solidFill>
                <a:latin typeface="Calibri"/>
                <a:ea typeface="Calibri"/>
                <a:cs typeface="Calibri"/>
                <a:sym typeface="Calibri"/>
              </a:rPr>
              <a:t>progresser </a:t>
            </a:r>
            <a:r>
              <a:rPr lang="en-US" sz="2000">
                <a:solidFill>
                  <a:srgbClr val="252525"/>
                </a:solidFill>
                <a:latin typeface="Calibri"/>
                <a:ea typeface="Calibri"/>
                <a:cs typeface="Calibri"/>
                <a:sym typeface="Calibri"/>
              </a:rPr>
              <a:t>et à </a:t>
            </a:r>
            <a:r>
              <a:rPr lang="en-US" sz="2000">
                <a:solidFill>
                  <a:srgbClr val="FFC000"/>
                </a:solidFill>
                <a:latin typeface="Calibri"/>
                <a:ea typeface="Calibri"/>
                <a:cs typeface="Calibri"/>
                <a:sym typeface="Calibri"/>
              </a:rPr>
              <a:t>vivre ensemble</a:t>
            </a:r>
            <a:r>
              <a:rPr lang="en-US" sz="2000">
                <a:solidFill>
                  <a:srgbClr val="252525"/>
                </a:solidFill>
                <a:latin typeface="Calibri"/>
                <a:ea typeface="Calibri"/>
                <a:cs typeface="Calibri"/>
                <a:sym typeface="Calibri"/>
              </a:rPr>
              <a:t>. » </a:t>
            </a:r>
            <a:br>
              <a:rPr lang="en-US" sz="2000">
                <a:solidFill>
                  <a:srgbClr val="252525"/>
                </a:solidFill>
                <a:latin typeface="Calibri"/>
                <a:ea typeface="Calibri"/>
                <a:cs typeface="Calibri"/>
                <a:sym typeface="Calibri"/>
              </a:rPr>
            </a:br>
            <a:r>
              <a:rPr lang="en-US" sz="1800" i="1">
                <a:solidFill>
                  <a:srgbClr val="7E7E7E"/>
                </a:solidFill>
                <a:latin typeface="Calibri"/>
                <a:ea typeface="Calibri"/>
                <a:cs typeface="Calibri"/>
                <a:sym typeface="Calibri"/>
              </a:rPr>
              <a:t>Programmes de l’école maternelle 2015</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sp>
        <p:nvSpPr>
          <p:cNvPr id="356" name="Google Shape;356;p22"/>
          <p:cNvSpPr txBox="1"/>
          <p:nvPr/>
        </p:nvSpPr>
        <p:spPr>
          <a:xfrm>
            <a:off x="762050" y="6216500"/>
            <a:ext cx="1881000" cy="567000"/>
          </a:xfrm>
          <a:prstGeom prst="rect">
            <a:avLst/>
          </a:prstGeom>
          <a:solidFill>
            <a:srgbClr val="FFC000"/>
          </a:solidFill>
          <a:ln>
            <a:noFill/>
          </a:ln>
        </p:spPr>
        <p:txBody>
          <a:bodyPr spcFirstLastPara="1" wrap="square" lIns="0" tIns="12700" rIns="0" bIns="0" anchor="t" anchorCtr="0">
            <a:spAutoFit/>
          </a:bodyPr>
          <a:lstStyle/>
          <a:p>
            <a:pPr marL="449580" marR="5080" lvl="0" indent="-437515"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  social</a:t>
            </a:r>
            <a:endParaRPr sz="1800" b="1">
              <a:solidFill>
                <a:schemeClr val="dk1"/>
              </a:solidFill>
              <a:latin typeface="Calibri"/>
              <a:ea typeface="Calibri"/>
              <a:cs typeface="Calibri"/>
              <a:sym typeface="Calibri"/>
            </a:endParaRPr>
          </a:p>
        </p:txBody>
      </p:sp>
      <p:sp>
        <p:nvSpPr>
          <p:cNvPr id="357" name="Google Shape;357;p22"/>
          <p:cNvSpPr txBox="1"/>
          <p:nvPr/>
        </p:nvSpPr>
        <p:spPr>
          <a:xfrm>
            <a:off x="5198250" y="6216500"/>
            <a:ext cx="1881000" cy="567000"/>
          </a:xfrm>
          <a:prstGeom prst="rect">
            <a:avLst/>
          </a:prstGeom>
          <a:solidFill>
            <a:srgbClr val="1CFB7B"/>
          </a:solidFill>
          <a:ln>
            <a:noFill/>
          </a:ln>
        </p:spPr>
        <p:txBody>
          <a:bodyPr spcFirstLastPara="1" wrap="square" lIns="0" tIns="12700" rIns="0" bIns="0" anchor="t" anchorCtr="0">
            <a:spAutoFit/>
          </a:bodyPr>
          <a:lstStyle/>
          <a:p>
            <a:pPr marL="12700" marR="5080" lvl="0" indent="3175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  spatio-temporel</a:t>
            </a:r>
            <a:endParaRPr sz="1800" b="1">
              <a:solidFill>
                <a:schemeClr val="dk1"/>
              </a:solidFill>
              <a:latin typeface="Calibri"/>
              <a:ea typeface="Calibri"/>
              <a:cs typeface="Calibri"/>
              <a:sym typeface="Calibri"/>
            </a:endParaRPr>
          </a:p>
        </p:txBody>
      </p:sp>
      <p:sp>
        <p:nvSpPr>
          <p:cNvPr id="358" name="Google Shape;358;p22"/>
          <p:cNvSpPr txBox="1"/>
          <p:nvPr/>
        </p:nvSpPr>
        <p:spPr>
          <a:xfrm>
            <a:off x="9634825" y="6215575"/>
            <a:ext cx="1881000" cy="567000"/>
          </a:xfrm>
          <a:prstGeom prst="rect">
            <a:avLst/>
          </a:prstGeom>
          <a:solidFill>
            <a:srgbClr val="AC66DE"/>
          </a:solid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culturel</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Plan du cours</a:t>
            </a:r>
            <a:endParaRPr sz="5400"/>
          </a:p>
        </p:txBody>
      </p:sp>
      <p:sp>
        <p:nvSpPr>
          <p:cNvPr id="81" name="Google Shape;81;p3"/>
          <p:cNvSpPr txBox="1"/>
          <p:nvPr/>
        </p:nvSpPr>
        <p:spPr>
          <a:xfrm>
            <a:off x="415600" y="1951850"/>
            <a:ext cx="11360700" cy="2610600"/>
          </a:xfrm>
          <a:prstGeom prst="rect">
            <a:avLst/>
          </a:prstGeom>
          <a:noFill/>
          <a:ln>
            <a:noFill/>
          </a:ln>
        </p:spPr>
        <p:txBody>
          <a:bodyPr spcFirstLastPara="1" wrap="square" lIns="0" tIns="140325" rIns="0" bIns="0" anchor="t" anchorCtr="0">
            <a:spAutoFit/>
          </a:bodyPr>
          <a:lstStyle/>
          <a:p>
            <a:pPr marL="104138" marR="0" lvl="0" indent="-171450" algn="l" rtl="0">
              <a:lnSpc>
                <a:spcPct val="100000"/>
              </a:lnSpc>
              <a:spcBef>
                <a:spcPts val="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L’enfant et son environnement : du corps à la connaissance</a:t>
            </a:r>
            <a:endParaRPr sz="27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700">
              <a:solidFill>
                <a:schemeClr val="dk1"/>
              </a:solidFill>
              <a:latin typeface="Calibri"/>
              <a:ea typeface="Calibri"/>
              <a:cs typeface="Calibri"/>
              <a:sym typeface="Calibri"/>
            </a:endParaRPr>
          </a:p>
          <a:p>
            <a:pPr marL="104139" marR="0" lvl="0" indent="-171450" algn="l" rtl="0">
              <a:lnSpc>
                <a:spcPct val="100000"/>
              </a:lnSpc>
              <a:spcBef>
                <a:spcPts val="1010"/>
              </a:spcBef>
              <a:spcAft>
                <a:spcPts val="0"/>
              </a:spcAft>
              <a:buClr>
                <a:srgbClr val="212121"/>
              </a:buClr>
              <a:buSzPts val="2700"/>
              <a:buFont typeface="Arial"/>
              <a:buChar char="•"/>
            </a:pPr>
            <a:r>
              <a:rPr lang="en-US" sz="2700" b="0" i="0" u="none" strike="noStrike" cap="none">
                <a:solidFill>
                  <a:srgbClr val="212121"/>
                </a:solidFill>
                <a:latin typeface="Calibri"/>
                <a:ea typeface="Calibri"/>
                <a:cs typeface="Calibri"/>
                <a:sym typeface="Calibri"/>
              </a:rPr>
              <a:t>Intégrer un nouveau milieu : du rapport au savoir</a:t>
            </a:r>
            <a:endParaRPr sz="2700" b="0" i="0" u="none" strike="noStrike" cap="none">
              <a:solidFill>
                <a:schemeClr val="dk1"/>
              </a:solidFill>
              <a:latin typeface="Calibri"/>
              <a:ea typeface="Calibri"/>
              <a:cs typeface="Calibri"/>
              <a:sym typeface="Calibri"/>
            </a:endParaRPr>
          </a:p>
          <a:p>
            <a:pPr marL="457200" marR="0" lvl="0" indent="0" algn="l" rtl="0">
              <a:lnSpc>
                <a:spcPct val="100000"/>
              </a:lnSpc>
              <a:spcBef>
                <a:spcPts val="1019"/>
              </a:spcBef>
              <a:spcAft>
                <a:spcPts val="0"/>
              </a:spcAft>
              <a:buNone/>
            </a:pPr>
            <a:endParaRPr sz="2700">
              <a:solidFill>
                <a:srgbClr val="212121"/>
              </a:solidFill>
              <a:latin typeface="Calibri"/>
              <a:ea typeface="Calibri"/>
              <a:cs typeface="Calibri"/>
              <a:sym typeface="Calibri"/>
            </a:endParaRPr>
          </a:p>
          <a:p>
            <a:pPr marL="104139" marR="0" lvl="0" indent="-171450" algn="l" rtl="0">
              <a:lnSpc>
                <a:spcPct val="100000"/>
              </a:lnSpc>
              <a:spcBef>
                <a:spcPts val="1019"/>
              </a:spcBef>
              <a:spcAft>
                <a:spcPts val="0"/>
              </a:spcAft>
              <a:buClr>
                <a:srgbClr val="212121"/>
              </a:buClr>
              <a:buSzPts val="2700"/>
              <a:buFont typeface="Arial"/>
              <a:buChar char="•"/>
            </a:pPr>
            <a:r>
              <a:rPr lang="en-US" sz="2700" b="0" i="0" u="none" strike="noStrike" cap="none">
                <a:solidFill>
                  <a:srgbClr val="212121"/>
                </a:solidFill>
                <a:latin typeface="Calibri"/>
                <a:ea typeface="Calibri"/>
                <a:cs typeface="Calibri"/>
                <a:sym typeface="Calibri"/>
              </a:rPr>
              <a:t>Organiser l'espace pédagogique : le cadre spatio-temporel</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p23"/>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3"/>
          <p:cNvSpPr txBox="1"/>
          <p:nvPr/>
        </p:nvSpPr>
        <p:spPr>
          <a:xfrm>
            <a:off x="641751" y="3542800"/>
            <a:ext cx="1344000" cy="998700"/>
          </a:xfrm>
          <a:prstGeom prst="rect">
            <a:avLst/>
          </a:prstGeom>
          <a:noFill/>
          <a:ln>
            <a:noFill/>
          </a:ln>
        </p:spPr>
        <p:txBody>
          <a:bodyPr spcFirstLastPara="1" wrap="square" lIns="0" tIns="13325" rIns="0" bIns="0" anchor="t" anchorCtr="0">
            <a:spAutoFit/>
          </a:bodyPr>
          <a:lstStyle/>
          <a:p>
            <a:pPr marL="105410" marR="5080" lvl="0" indent="-93345" algn="l" rtl="0">
              <a:lnSpc>
                <a:spcPct val="100000"/>
              </a:lnSpc>
              <a:spcBef>
                <a:spcPts val="0"/>
              </a:spcBef>
              <a:spcAft>
                <a:spcPts val="0"/>
              </a:spcAft>
              <a:buNone/>
            </a:pPr>
            <a:r>
              <a:rPr lang="en-US" sz="3200" b="1">
                <a:solidFill>
                  <a:srgbClr val="FFFFFF"/>
                </a:solidFill>
                <a:latin typeface="Calibri"/>
                <a:ea typeface="Calibri"/>
                <a:cs typeface="Calibri"/>
                <a:sym typeface="Calibri"/>
              </a:rPr>
              <a:t>enfant  élève</a:t>
            </a:r>
            <a:endParaRPr sz="3200" b="1">
              <a:solidFill>
                <a:schemeClr val="dk1"/>
              </a:solidFill>
              <a:latin typeface="Calibri"/>
              <a:ea typeface="Calibri"/>
              <a:cs typeface="Calibri"/>
              <a:sym typeface="Calibri"/>
            </a:endParaRPr>
          </a:p>
        </p:txBody>
      </p:sp>
      <p:grpSp>
        <p:nvGrpSpPr>
          <p:cNvPr id="365" name="Google Shape;365;p23"/>
          <p:cNvGrpSpPr/>
          <p:nvPr/>
        </p:nvGrpSpPr>
        <p:grpSpPr>
          <a:xfrm>
            <a:off x="4663440" y="2494788"/>
            <a:ext cx="1880870" cy="1004569"/>
            <a:chOff x="4663440" y="2494788"/>
            <a:chExt cx="1880870" cy="1004569"/>
          </a:xfrm>
        </p:grpSpPr>
        <p:sp>
          <p:nvSpPr>
            <p:cNvPr id="366" name="Google Shape;366;p23"/>
            <p:cNvSpPr/>
            <p:nvPr/>
          </p:nvSpPr>
          <p:spPr>
            <a:xfrm>
              <a:off x="4663440" y="2494788"/>
              <a:ext cx="1880870" cy="1004569"/>
            </a:xfrm>
            <a:custGeom>
              <a:avLst/>
              <a:gdLst/>
              <a:ahLst/>
              <a:cxnLst/>
              <a:rect l="l" t="t" r="r" b="b"/>
              <a:pathLst>
                <a:path w="1880870" h="1004570" extrusionOk="0">
                  <a:moveTo>
                    <a:pt x="1713230" y="0"/>
                  </a:moveTo>
                  <a:lnTo>
                    <a:pt x="167386" y="0"/>
                  </a:lnTo>
                  <a:lnTo>
                    <a:pt x="122884" y="5978"/>
                  </a:lnTo>
                  <a:lnTo>
                    <a:pt x="82898" y="22850"/>
                  </a:lnTo>
                  <a:lnTo>
                    <a:pt x="49022" y="49022"/>
                  </a:lnTo>
                  <a:lnTo>
                    <a:pt x="22850" y="82898"/>
                  </a:lnTo>
                  <a:lnTo>
                    <a:pt x="5978" y="122884"/>
                  </a:lnTo>
                  <a:lnTo>
                    <a:pt x="0" y="167386"/>
                  </a:lnTo>
                  <a:lnTo>
                    <a:pt x="0" y="836929"/>
                  </a:lnTo>
                  <a:lnTo>
                    <a:pt x="5978" y="881431"/>
                  </a:lnTo>
                  <a:lnTo>
                    <a:pt x="22850" y="921417"/>
                  </a:lnTo>
                  <a:lnTo>
                    <a:pt x="49021" y="955293"/>
                  </a:lnTo>
                  <a:lnTo>
                    <a:pt x="82898" y="981465"/>
                  </a:lnTo>
                  <a:lnTo>
                    <a:pt x="122884" y="998337"/>
                  </a:lnTo>
                  <a:lnTo>
                    <a:pt x="167386" y="1004315"/>
                  </a:lnTo>
                  <a:lnTo>
                    <a:pt x="1713230" y="1004315"/>
                  </a:lnTo>
                  <a:lnTo>
                    <a:pt x="1757731" y="998337"/>
                  </a:lnTo>
                  <a:lnTo>
                    <a:pt x="1797717" y="981465"/>
                  </a:lnTo>
                  <a:lnTo>
                    <a:pt x="1831593" y="955293"/>
                  </a:lnTo>
                  <a:lnTo>
                    <a:pt x="1857765" y="921417"/>
                  </a:lnTo>
                  <a:lnTo>
                    <a:pt x="1874637" y="881431"/>
                  </a:lnTo>
                  <a:lnTo>
                    <a:pt x="1880615" y="836929"/>
                  </a:lnTo>
                  <a:lnTo>
                    <a:pt x="1880615" y="167386"/>
                  </a:lnTo>
                  <a:lnTo>
                    <a:pt x="1874637" y="122884"/>
                  </a:lnTo>
                  <a:lnTo>
                    <a:pt x="1857765" y="82898"/>
                  </a:lnTo>
                  <a:lnTo>
                    <a:pt x="1831594" y="49022"/>
                  </a:lnTo>
                  <a:lnTo>
                    <a:pt x="1797717" y="22850"/>
                  </a:lnTo>
                  <a:lnTo>
                    <a:pt x="1757731" y="5978"/>
                  </a:lnTo>
                  <a:lnTo>
                    <a:pt x="1713230"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3"/>
            <p:cNvSpPr/>
            <p:nvPr/>
          </p:nvSpPr>
          <p:spPr>
            <a:xfrm>
              <a:off x="4663440" y="2494788"/>
              <a:ext cx="1880870" cy="1004569"/>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5" y="167386"/>
                  </a:lnTo>
                  <a:lnTo>
                    <a:pt x="1880615" y="836929"/>
                  </a:lnTo>
                  <a:lnTo>
                    <a:pt x="1874637" y="881431"/>
                  </a:lnTo>
                  <a:lnTo>
                    <a:pt x="1857765" y="921417"/>
                  </a:lnTo>
                  <a:lnTo>
                    <a:pt x="1831593" y="955293"/>
                  </a:lnTo>
                  <a:lnTo>
                    <a:pt x="1797717" y="981465"/>
                  </a:lnTo>
                  <a:lnTo>
                    <a:pt x="1757731" y="998337"/>
                  </a:lnTo>
                  <a:lnTo>
                    <a:pt x="1713230" y="1004315"/>
                  </a:lnTo>
                  <a:lnTo>
                    <a:pt x="167386" y="1004315"/>
                  </a:lnTo>
                  <a:lnTo>
                    <a:pt x="122884" y="998337"/>
                  </a:lnTo>
                  <a:lnTo>
                    <a:pt x="82898" y="981465"/>
                  </a:lnTo>
                  <a:lnTo>
                    <a:pt x="49021" y="955293"/>
                  </a:lnTo>
                  <a:lnTo>
                    <a:pt x="22850" y="921417"/>
                  </a:lnTo>
                  <a:lnTo>
                    <a:pt x="5978" y="881431"/>
                  </a:lnTo>
                  <a:lnTo>
                    <a:pt x="0" y="836929"/>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8" name="Google Shape;368;p23"/>
          <p:cNvSpPr txBox="1"/>
          <p:nvPr/>
        </p:nvSpPr>
        <p:spPr>
          <a:xfrm>
            <a:off x="5083310" y="2832600"/>
            <a:ext cx="11166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p:txBody>
      </p:sp>
      <p:grpSp>
        <p:nvGrpSpPr>
          <p:cNvPr id="369" name="Google Shape;369;p23"/>
          <p:cNvGrpSpPr/>
          <p:nvPr/>
        </p:nvGrpSpPr>
        <p:grpSpPr>
          <a:xfrm>
            <a:off x="4632959" y="4951476"/>
            <a:ext cx="1880870" cy="1004569"/>
            <a:chOff x="4632959" y="4951476"/>
            <a:chExt cx="1880870" cy="1004569"/>
          </a:xfrm>
        </p:grpSpPr>
        <p:sp>
          <p:nvSpPr>
            <p:cNvPr id="370" name="Google Shape;370;p23"/>
            <p:cNvSpPr/>
            <p:nvPr/>
          </p:nvSpPr>
          <p:spPr>
            <a:xfrm>
              <a:off x="4632959" y="4951476"/>
              <a:ext cx="1880870" cy="1004569"/>
            </a:xfrm>
            <a:custGeom>
              <a:avLst/>
              <a:gdLst/>
              <a:ahLst/>
              <a:cxnLst/>
              <a:rect l="l" t="t" r="r" b="b"/>
              <a:pathLst>
                <a:path w="1880870" h="1004570" extrusionOk="0">
                  <a:moveTo>
                    <a:pt x="1713229" y="0"/>
                  </a:moveTo>
                  <a:lnTo>
                    <a:pt x="167386" y="0"/>
                  </a:lnTo>
                  <a:lnTo>
                    <a:pt x="122884" y="5978"/>
                  </a:lnTo>
                  <a:lnTo>
                    <a:pt x="82898" y="22850"/>
                  </a:lnTo>
                  <a:lnTo>
                    <a:pt x="49022" y="49021"/>
                  </a:lnTo>
                  <a:lnTo>
                    <a:pt x="22850" y="82898"/>
                  </a:lnTo>
                  <a:lnTo>
                    <a:pt x="5978" y="122884"/>
                  </a:lnTo>
                  <a:lnTo>
                    <a:pt x="0" y="167386"/>
                  </a:lnTo>
                  <a:lnTo>
                    <a:pt x="0" y="836930"/>
                  </a:lnTo>
                  <a:lnTo>
                    <a:pt x="5978" y="881427"/>
                  </a:lnTo>
                  <a:lnTo>
                    <a:pt x="22850" y="921412"/>
                  </a:lnTo>
                  <a:lnTo>
                    <a:pt x="49022" y="955289"/>
                  </a:lnTo>
                  <a:lnTo>
                    <a:pt x="82898" y="981462"/>
                  </a:lnTo>
                  <a:lnTo>
                    <a:pt x="122884" y="998336"/>
                  </a:lnTo>
                  <a:lnTo>
                    <a:pt x="167386" y="1004316"/>
                  </a:lnTo>
                  <a:lnTo>
                    <a:pt x="1713229" y="1004316"/>
                  </a:lnTo>
                  <a:lnTo>
                    <a:pt x="1757731" y="998336"/>
                  </a:lnTo>
                  <a:lnTo>
                    <a:pt x="1797717" y="981462"/>
                  </a:lnTo>
                  <a:lnTo>
                    <a:pt x="1831593" y="955289"/>
                  </a:lnTo>
                  <a:lnTo>
                    <a:pt x="1857765" y="921412"/>
                  </a:lnTo>
                  <a:lnTo>
                    <a:pt x="1874637" y="881427"/>
                  </a:lnTo>
                  <a:lnTo>
                    <a:pt x="1880615" y="836930"/>
                  </a:lnTo>
                  <a:lnTo>
                    <a:pt x="1880615" y="167386"/>
                  </a:lnTo>
                  <a:lnTo>
                    <a:pt x="1874637" y="122884"/>
                  </a:lnTo>
                  <a:lnTo>
                    <a:pt x="1857765" y="82898"/>
                  </a:lnTo>
                  <a:lnTo>
                    <a:pt x="1831594" y="49022"/>
                  </a:lnTo>
                  <a:lnTo>
                    <a:pt x="1797717" y="22850"/>
                  </a:lnTo>
                  <a:lnTo>
                    <a:pt x="1757731" y="5978"/>
                  </a:lnTo>
                  <a:lnTo>
                    <a:pt x="171322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23"/>
            <p:cNvSpPr/>
            <p:nvPr/>
          </p:nvSpPr>
          <p:spPr>
            <a:xfrm>
              <a:off x="4632959" y="4951476"/>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29" y="0"/>
                  </a:lnTo>
                  <a:lnTo>
                    <a:pt x="1757731" y="5978"/>
                  </a:lnTo>
                  <a:lnTo>
                    <a:pt x="1797717" y="22850"/>
                  </a:lnTo>
                  <a:lnTo>
                    <a:pt x="1831594" y="49022"/>
                  </a:lnTo>
                  <a:lnTo>
                    <a:pt x="1857765" y="82898"/>
                  </a:lnTo>
                  <a:lnTo>
                    <a:pt x="1874637" y="122884"/>
                  </a:lnTo>
                  <a:lnTo>
                    <a:pt x="1880615" y="167386"/>
                  </a:lnTo>
                  <a:lnTo>
                    <a:pt x="1880615" y="836930"/>
                  </a:lnTo>
                  <a:lnTo>
                    <a:pt x="1874637" y="881427"/>
                  </a:lnTo>
                  <a:lnTo>
                    <a:pt x="1857765" y="921412"/>
                  </a:lnTo>
                  <a:lnTo>
                    <a:pt x="1831593" y="955289"/>
                  </a:lnTo>
                  <a:lnTo>
                    <a:pt x="1797717" y="981462"/>
                  </a:lnTo>
                  <a:lnTo>
                    <a:pt x="1757731" y="998336"/>
                  </a:lnTo>
                  <a:lnTo>
                    <a:pt x="1713229" y="1004316"/>
                  </a:lnTo>
                  <a:lnTo>
                    <a:pt x="167386" y="1004316"/>
                  </a:lnTo>
                  <a:lnTo>
                    <a:pt x="122884" y="998336"/>
                  </a:lnTo>
                  <a:lnTo>
                    <a:pt x="82898" y="981462"/>
                  </a:lnTo>
                  <a:lnTo>
                    <a:pt x="49022" y="955289"/>
                  </a:lnTo>
                  <a:lnTo>
                    <a:pt x="22850" y="921412"/>
                  </a:lnTo>
                  <a:lnTo>
                    <a:pt x="5978" y="881427"/>
                  </a:lnTo>
                  <a:lnTo>
                    <a:pt x="0" y="836930"/>
                  </a:lnTo>
                  <a:lnTo>
                    <a:pt x="0" y="167386"/>
                  </a:lnTo>
                  <a:close/>
                </a:path>
              </a:pathLst>
            </a:custGeom>
            <a:noFill/>
            <a:ln w="12675"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2" name="Google Shape;372;p23"/>
          <p:cNvSpPr txBox="1"/>
          <p:nvPr/>
        </p:nvSpPr>
        <p:spPr>
          <a:xfrm>
            <a:off x="4663450" y="5289925"/>
            <a:ext cx="18810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familiale</a:t>
            </a:r>
            <a:endParaRPr sz="1800" b="1">
              <a:solidFill>
                <a:schemeClr val="dk1"/>
              </a:solidFill>
              <a:latin typeface="Calibri"/>
              <a:ea typeface="Calibri"/>
              <a:cs typeface="Calibri"/>
              <a:sym typeface="Calibri"/>
            </a:endParaRPr>
          </a:p>
        </p:txBody>
      </p:sp>
      <p:grpSp>
        <p:nvGrpSpPr>
          <p:cNvPr id="373" name="Google Shape;373;p23"/>
          <p:cNvGrpSpPr/>
          <p:nvPr/>
        </p:nvGrpSpPr>
        <p:grpSpPr>
          <a:xfrm>
            <a:off x="4639055" y="3710940"/>
            <a:ext cx="1880870" cy="1004569"/>
            <a:chOff x="4639055" y="3710940"/>
            <a:chExt cx="1880870" cy="1004569"/>
          </a:xfrm>
        </p:grpSpPr>
        <p:sp>
          <p:nvSpPr>
            <p:cNvPr id="374" name="Google Shape;374;p23"/>
            <p:cNvSpPr/>
            <p:nvPr/>
          </p:nvSpPr>
          <p:spPr>
            <a:xfrm>
              <a:off x="4639055" y="3710940"/>
              <a:ext cx="1880870" cy="1004569"/>
            </a:xfrm>
            <a:custGeom>
              <a:avLst/>
              <a:gdLst/>
              <a:ahLst/>
              <a:cxnLst/>
              <a:rect l="l" t="t" r="r" b="b"/>
              <a:pathLst>
                <a:path w="1880870" h="1004570" extrusionOk="0">
                  <a:moveTo>
                    <a:pt x="1713230" y="0"/>
                  </a:moveTo>
                  <a:lnTo>
                    <a:pt x="167386"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1" y="955294"/>
                  </a:lnTo>
                  <a:lnTo>
                    <a:pt x="82898" y="981465"/>
                  </a:lnTo>
                  <a:lnTo>
                    <a:pt x="122884" y="998337"/>
                  </a:lnTo>
                  <a:lnTo>
                    <a:pt x="167386" y="1004316"/>
                  </a:lnTo>
                  <a:lnTo>
                    <a:pt x="1713230" y="1004316"/>
                  </a:lnTo>
                  <a:lnTo>
                    <a:pt x="1757731" y="998337"/>
                  </a:lnTo>
                  <a:lnTo>
                    <a:pt x="1797717" y="981465"/>
                  </a:lnTo>
                  <a:lnTo>
                    <a:pt x="1831593" y="955294"/>
                  </a:lnTo>
                  <a:lnTo>
                    <a:pt x="1857765" y="921417"/>
                  </a:lnTo>
                  <a:lnTo>
                    <a:pt x="1874637" y="881431"/>
                  </a:lnTo>
                  <a:lnTo>
                    <a:pt x="1880616" y="836930"/>
                  </a:lnTo>
                  <a:lnTo>
                    <a:pt x="1880616" y="167386"/>
                  </a:lnTo>
                  <a:lnTo>
                    <a:pt x="1874637" y="122884"/>
                  </a:lnTo>
                  <a:lnTo>
                    <a:pt x="1857765" y="82898"/>
                  </a:lnTo>
                  <a:lnTo>
                    <a:pt x="1831594" y="49022"/>
                  </a:lnTo>
                  <a:lnTo>
                    <a:pt x="1797717" y="22850"/>
                  </a:lnTo>
                  <a:lnTo>
                    <a:pt x="1757731" y="5978"/>
                  </a:lnTo>
                  <a:lnTo>
                    <a:pt x="1713230"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23"/>
            <p:cNvSpPr/>
            <p:nvPr/>
          </p:nvSpPr>
          <p:spPr>
            <a:xfrm>
              <a:off x="4639055" y="3710940"/>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6" y="167386"/>
                  </a:lnTo>
                  <a:lnTo>
                    <a:pt x="1880616" y="836930"/>
                  </a:lnTo>
                  <a:lnTo>
                    <a:pt x="1874637" y="881431"/>
                  </a:lnTo>
                  <a:lnTo>
                    <a:pt x="1857765" y="921417"/>
                  </a:lnTo>
                  <a:lnTo>
                    <a:pt x="1831593" y="955294"/>
                  </a:lnTo>
                  <a:lnTo>
                    <a:pt x="1797717" y="981465"/>
                  </a:lnTo>
                  <a:lnTo>
                    <a:pt x="1757731" y="998337"/>
                  </a:lnTo>
                  <a:lnTo>
                    <a:pt x="1713230" y="1004316"/>
                  </a:lnTo>
                  <a:lnTo>
                    <a:pt x="167386" y="1004316"/>
                  </a:lnTo>
                  <a:lnTo>
                    <a:pt x="122884" y="998337"/>
                  </a:lnTo>
                  <a:lnTo>
                    <a:pt x="82898" y="981465"/>
                  </a:lnTo>
                  <a:lnTo>
                    <a:pt x="49021"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23"/>
          <p:cNvSpPr txBox="1"/>
          <p:nvPr/>
        </p:nvSpPr>
        <p:spPr>
          <a:xfrm>
            <a:off x="5038018" y="4048753"/>
            <a:ext cx="11475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Maison(s)</a:t>
            </a:r>
            <a:endParaRPr sz="1800" b="1">
              <a:solidFill>
                <a:schemeClr val="dk1"/>
              </a:solidFill>
              <a:latin typeface="Calibri"/>
              <a:ea typeface="Calibri"/>
              <a:cs typeface="Calibri"/>
              <a:sym typeface="Calibri"/>
            </a:endParaRPr>
          </a:p>
        </p:txBody>
      </p:sp>
      <p:grpSp>
        <p:nvGrpSpPr>
          <p:cNvPr id="377" name="Google Shape;377;p23"/>
          <p:cNvGrpSpPr/>
          <p:nvPr/>
        </p:nvGrpSpPr>
        <p:grpSpPr>
          <a:xfrm>
            <a:off x="6556247" y="2505455"/>
            <a:ext cx="1880870" cy="1004569"/>
            <a:chOff x="6556247" y="2505455"/>
            <a:chExt cx="1880870" cy="1004569"/>
          </a:xfrm>
        </p:grpSpPr>
        <p:sp>
          <p:nvSpPr>
            <p:cNvPr id="378" name="Google Shape;378;p23"/>
            <p:cNvSpPr/>
            <p:nvPr/>
          </p:nvSpPr>
          <p:spPr>
            <a:xfrm>
              <a:off x="6556247" y="2505455"/>
              <a:ext cx="1880870" cy="1004569"/>
            </a:xfrm>
            <a:custGeom>
              <a:avLst/>
              <a:gdLst/>
              <a:ahLst/>
              <a:cxnLst/>
              <a:rect l="l" t="t" r="r" b="b"/>
              <a:pathLst>
                <a:path w="1880870" h="1004570" extrusionOk="0">
                  <a:moveTo>
                    <a:pt x="1713229" y="0"/>
                  </a:moveTo>
                  <a:lnTo>
                    <a:pt x="167385"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5" y="1004316"/>
                  </a:lnTo>
                  <a:lnTo>
                    <a:pt x="1713229" y="1004316"/>
                  </a:lnTo>
                  <a:lnTo>
                    <a:pt x="1757731" y="998337"/>
                  </a:lnTo>
                  <a:lnTo>
                    <a:pt x="1797717" y="981465"/>
                  </a:lnTo>
                  <a:lnTo>
                    <a:pt x="1831593" y="955294"/>
                  </a:lnTo>
                  <a:lnTo>
                    <a:pt x="1857765" y="921417"/>
                  </a:lnTo>
                  <a:lnTo>
                    <a:pt x="1874637" y="881431"/>
                  </a:lnTo>
                  <a:lnTo>
                    <a:pt x="1880616" y="836930"/>
                  </a:lnTo>
                  <a:lnTo>
                    <a:pt x="1880616" y="167386"/>
                  </a:lnTo>
                  <a:lnTo>
                    <a:pt x="1874637" y="122884"/>
                  </a:lnTo>
                  <a:lnTo>
                    <a:pt x="1857765" y="82898"/>
                  </a:lnTo>
                  <a:lnTo>
                    <a:pt x="1831593" y="49022"/>
                  </a:lnTo>
                  <a:lnTo>
                    <a:pt x="1797717" y="22850"/>
                  </a:lnTo>
                  <a:lnTo>
                    <a:pt x="1757731" y="5978"/>
                  </a:lnTo>
                  <a:lnTo>
                    <a:pt x="1713229"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23"/>
            <p:cNvSpPr/>
            <p:nvPr/>
          </p:nvSpPr>
          <p:spPr>
            <a:xfrm>
              <a:off x="6556247" y="2505455"/>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6" y="167386"/>
                  </a:lnTo>
                  <a:lnTo>
                    <a:pt x="1880616" y="836930"/>
                  </a:lnTo>
                  <a:lnTo>
                    <a:pt x="1874637" y="881431"/>
                  </a:lnTo>
                  <a:lnTo>
                    <a:pt x="1857765" y="921417"/>
                  </a:lnTo>
                  <a:lnTo>
                    <a:pt x="1831593" y="955294"/>
                  </a:lnTo>
                  <a:lnTo>
                    <a:pt x="1797717" y="981465"/>
                  </a:lnTo>
                  <a:lnTo>
                    <a:pt x="1757731" y="998337"/>
                  </a:lnTo>
                  <a:lnTo>
                    <a:pt x="1713229" y="1004316"/>
                  </a:lnTo>
                  <a:lnTo>
                    <a:pt x="167385"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0" name="Google Shape;380;p23"/>
          <p:cNvSpPr txBox="1"/>
          <p:nvPr/>
        </p:nvSpPr>
        <p:spPr>
          <a:xfrm>
            <a:off x="6598850" y="2705850"/>
            <a:ext cx="1881000" cy="5670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Équipe éducative</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Pairs</a:t>
            </a:r>
            <a:endParaRPr sz="1800" b="1">
              <a:solidFill>
                <a:schemeClr val="dk1"/>
              </a:solidFill>
              <a:latin typeface="Calibri"/>
              <a:ea typeface="Calibri"/>
              <a:cs typeface="Calibri"/>
              <a:sym typeface="Calibri"/>
            </a:endParaRPr>
          </a:p>
        </p:txBody>
      </p:sp>
      <p:grpSp>
        <p:nvGrpSpPr>
          <p:cNvPr id="381" name="Google Shape;381;p23"/>
          <p:cNvGrpSpPr/>
          <p:nvPr/>
        </p:nvGrpSpPr>
        <p:grpSpPr>
          <a:xfrm>
            <a:off x="6525768" y="4962144"/>
            <a:ext cx="1880870" cy="1004569"/>
            <a:chOff x="6525768" y="4962144"/>
            <a:chExt cx="1880870" cy="1004569"/>
          </a:xfrm>
        </p:grpSpPr>
        <p:sp>
          <p:nvSpPr>
            <p:cNvPr id="382" name="Google Shape;382;p23"/>
            <p:cNvSpPr/>
            <p:nvPr/>
          </p:nvSpPr>
          <p:spPr>
            <a:xfrm>
              <a:off x="6525768" y="4962144"/>
              <a:ext cx="1880870" cy="1004569"/>
            </a:xfrm>
            <a:custGeom>
              <a:avLst/>
              <a:gdLst/>
              <a:ahLst/>
              <a:cxnLst/>
              <a:rect l="l" t="t" r="r" b="b"/>
              <a:pathLst>
                <a:path w="1880870" h="1004570" extrusionOk="0">
                  <a:moveTo>
                    <a:pt x="1713229" y="0"/>
                  </a:moveTo>
                  <a:lnTo>
                    <a:pt x="167385" y="0"/>
                  </a:lnTo>
                  <a:lnTo>
                    <a:pt x="122884" y="5978"/>
                  </a:lnTo>
                  <a:lnTo>
                    <a:pt x="82898" y="22850"/>
                  </a:lnTo>
                  <a:lnTo>
                    <a:pt x="49022" y="49021"/>
                  </a:lnTo>
                  <a:lnTo>
                    <a:pt x="22850" y="82898"/>
                  </a:lnTo>
                  <a:lnTo>
                    <a:pt x="5978" y="122884"/>
                  </a:lnTo>
                  <a:lnTo>
                    <a:pt x="0" y="167385"/>
                  </a:lnTo>
                  <a:lnTo>
                    <a:pt x="0" y="836929"/>
                  </a:lnTo>
                  <a:lnTo>
                    <a:pt x="5978" y="881427"/>
                  </a:lnTo>
                  <a:lnTo>
                    <a:pt x="22850" y="921412"/>
                  </a:lnTo>
                  <a:lnTo>
                    <a:pt x="49022" y="955289"/>
                  </a:lnTo>
                  <a:lnTo>
                    <a:pt x="82898" y="981462"/>
                  </a:lnTo>
                  <a:lnTo>
                    <a:pt x="122884" y="998336"/>
                  </a:lnTo>
                  <a:lnTo>
                    <a:pt x="167385" y="1004315"/>
                  </a:lnTo>
                  <a:lnTo>
                    <a:pt x="1713229" y="1004315"/>
                  </a:lnTo>
                  <a:lnTo>
                    <a:pt x="1757731" y="998336"/>
                  </a:lnTo>
                  <a:lnTo>
                    <a:pt x="1797717" y="981462"/>
                  </a:lnTo>
                  <a:lnTo>
                    <a:pt x="1831593" y="955289"/>
                  </a:lnTo>
                  <a:lnTo>
                    <a:pt x="1857765" y="921412"/>
                  </a:lnTo>
                  <a:lnTo>
                    <a:pt x="1874637" y="881427"/>
                  </a:lnTo>
                  <a:lnTo>
                    <a:pt x="1880615" y="836929"/>
                  </a:lnTo>
                  <a:lnTo>
                    <a:pt x="1880615" y="167385"/>
                  </a:lnTo>
                  <a:lnTo>
                    <a:pt x="1874637" y="122884"/>
                  </a:lnTo>
                  <a:lnTo>
                    <a:pt x="1857765" y="82898"/>
                  </a:lnTo>
                  <a:lnTo>
                    <a:pt x="1831593" y="49021"/>
                  </a:lnTo>
                  <a:lnTo>
                    <a:pt x="1797717" y="22850"/>
                  </a:lnTo>
                  <a:lnTo>
                    <a:pt x="1757731" y="5978"/>
                  </a:lnTo>
                  <a:lnTo>
                    <a:pt x="171322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23"/>
            <p:cNvSpPr/>
            <p:nvPr/>
          </p:nvSpPr>
          <p:spPr>
            <a:xfrm>
              <a:off x="6525768" y="4962144"/>
              <a:ext cx="1880870" cy="1004569"/>
            </a:xfrm>
            <a:custGeom>
              <a:avLst/>
              <a:gdLst/>
              <a:ahLst/>
              <a:cxnLst/>
              <a:rect l="l" t="t" r="r" b="b"/>
              <a:pathLst>
                <a:path w="1880870" h="1004570" extrusionOk="0">
                  <a:moveTo>
                    <a:pt x="0" y="167385"/>
                  </a:moveTo>
                  <a:lnTo>
                    <a:pt x="5978" y="122884"/>
                  </a:lnTo>
                  <a:lnTo>
                    <a:pt x="22850" y="82898"/>
                  </a:lnTo>
                  <a:lnTo>
                    <a:pt x="49022" y="49021"/>
                  </a:lnTo>
                  <a:lnTo>
                    <a:pt x="82898" y="22850"/>
                  </a:lnTo>
                  <a:lnTo>
                    <a:pt x="122884" y="5978"/>
                  </a:lnTo>
                  <a:lnTo>
                    <a:pt x="167385" y="0"/>
                  </a:lnTo>
                  <a:lnTo>
                    <a:pt x="1713229" y="0"/>
                  </a:lnTo>
                  <a:lnTo>
                    <a:pt x="1757731" y="5978"/>
                  </a:lnTo>
                  <a:lnTo>
                    <a:pt x="1797717" y="22850"/>
                  </a:lnTo>
                  <a:lnTo>
                    <a:pt x="1831593" y="49021"/>
                  </a:lnTo>
                  <a:lnTo>
                    <a:pt x="1857765" y="82898"/>
                  </a:lnTo>
                  <a:lnTo>
                    <a:pt x="1874637" y="122884"/>
                  </a:lnTo>
                  <a:lnTo>
                    <a:pt x="1880615" y="167385"/>
                  </a:lnTo>
                  <a:lnTo>
                    <a:pt x="1880615" y="836929"/>
                  </a:lnTo>
                  <a:lnTo>
                    <a:pt x="1874637" y="881427"/>
                  </a:lnTo>
                  <a:lnTo>
                    <a:pt x="1857765" y="921412"/>
                  </a:lnTo>
                  <a:lnTo>
                    <a:pt x="1831593" y="955289"/>
                  </a:lnTo>
                  <a:lnTo>
                    <a:pt x="1797717" y="981462"/>
                  </a:lnTo>
                  <a:lnTo>
                    <a:pt x="1757731" y="998336"/>
                  </a:lnTo>
                  <a:lnTo>
                    <a:pt x="1713229" y="1004315"/>
                  </a:lnTo>
                  <a:lnTo>
                    <a:pt x="167385" y="1004315"/>
                  </a:lnTo>
                  <a:lnTo>
                    <a:pt x="122884" y="998336"/>
                  </a:lnTo>
                  <a:lnTo>
                    <a:pt x="82898" y="981462"/>
                  </a:lnTo>
                  <a:lnTo>
                    <a:pt x="49022" y="955289"/>
                  </a:lnTo>
                  <a:lnTo>
                    <a:pt x="22850" y="921412"/>
                  </a:lnTo>
                  <a:lnTo>
                    <a:pt x="5978" y="881427"/>
                  </a:lnTo>
                  <a:lnTo>
                    <a:pt x="0" y="836929"/>
                  </a:lnTo>
                  <a:lnTo>
                    <a:pt x="0" y="167385"/>
                  </a:lnTo>
                  <a:close/>
                </a:path>
              </a:pathLst>
            </a:custGeom>
            <a:noFill/>
            <a:ln w="12700"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4" name="Google Shape;384;p23"/>
          <p:cNvSpPr txBox="1"/>
          <p:nvPr/>
        </p:nvSpPr>
        <p:spPr>
          <a:xfrm>
            <a:off x="6644291" y="5300201"/>
            <a:ext cx="17184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scolaire</a:t>
            </a:r>
            <a:endParaRPr sz="1800" b="1">
              <a:solidFill>
                <a:schemeClr val="dk1"/>
              </a:solidFill>
              <a:latin typeface="Calibri"/>
              <a:ea typeface="Calibri"/>
              <a:cs typeface="Calibri"/>
              <a:sym typeface="Calibri"/>
            </a:endParaRPr>
          </a:p>
        </p:txBody>
      </p:sp>
      <p:grpSp>
        <p:nvGrpSpPr>
          <p:cNvPr id="385" name="Google Shape;385;p23"/>
          <p:cNvGrpSpPr/>
          <p:nvPr/>
        </p:nvGrpSpPr>
        <p:grpSpPr>
          <a:xfrm>
            <a:off x="6531864" y="3721608"/>
            <a:ext cx="1880870" cy="1004569"/>
            <a:chOff x="6531864" y="3721608"/>
            <a:chExt cx="1880870" cy="1004569"/>
          </a:xfrm>
        </p:grpSpPr>
        <p:sp>
          <p:nvSpPr>
            <p:cNvPr id="386" name="Google Shape;386;p23"/>
            <p:cNvSpPr/>
            <p:nvPr/>
          </p:nvSpPr>
          <p:spPr>
            <a:xfrm>
              <a:off x="6531864" y="3721608"/>
              <a:ext cx="1880870" cy="1004569"/>
            </a:xfrm>
            <a:custGeom>
              <a:avLst/>
              <a:gdLst/>
              <a:ahLst/>
              <a:cxnLst/>
              <a:rect l="l" t="t" r="r" b="b"/>
              <a:pathLst>
                <a:path w="1880870" h="1004570" extrusionOk="0">
                  <a:moveTo>
                    <a:pt x="1713229" y="0"/>
                  </a:moveTo>
                  <a:lnTo>
                    <a:pt x="167385" y="0"/>
                  </a:lnTo>
                  <a:lnTo>
                    <a:pt x="122884" y="5978"/>
                  </a:lnTo>
                  <a:lnTo>
                    <a:pt x="82898" y="22850"/>
                  </a:lnTo>
                  <a:lnTo>
                    <a:pt x="49022" y="49022"/>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5" y="1004316"/>
                  </a:lnTo>
                  <a:lnTo>
                    <a:pt x="1713229" y="1004316"/>
                  </a:lnTo>
                  <a:lnTo>
                    <a:pt x="1757731" y="998337"/>
                  </a:lnTo>
                  <a:lnTo>
                    <a:pt x="1797717" y="981465"/>
                  </a:lnTo>
                  <a:lnTo>
                    <a:pt x="1831593" y="955294"/>
                  </a:lnTo>
                  <a:lnTo>
                    <a:pt x="1857765" y="921417"/>
                  </a:lnTo>
                  <a:lnTo>
                    <a:pt x="1874637" y="881431"/>
                  </a:lnTo>
                  <a:lnTo>
                    <a:pt x="1880615" y="836930"/>
                  </a:lnTo>
                  <a:lnTo>
                    <a:pt x="1880615" y="167386"/>
                  </a:lnTo>
                  <a:lnTo>
                    <a:pt x="1874637" y="122884"/>
                  </a:lnTo>
                  <a:lnTo>
                    <a:pt x="1857765" y="82898"/>
                  </a:lnTo>
                  <a:lnTo>
                    <a:pt x="1831593" y="49022"/>
                  </a:lnTo>
                  <a:lnTo>
                    <a:pt x="1797717" y="22850"/>
                  </a:lnTo>
                  <a:lnTo>
                    <a:pt x="1757731" y="5978"/>
                  </a:lnTo>
                  <a:lnTo>
                    <a:pt x="1713229"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23"/>
            <p:cNvSpPr/>
            <p:nvPr/>
          </p:nvSpPr>
          <p:spPr>
            <a:xfrm>
              <a:off x="6531864" y="3721608"/>
              <a:ext cx="1880870" cy="1004569"/>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5" y="167386"/>
                  </a:lnTo>
                  <a:lnTo>
                    <a:pt x="1880615" y="836930"/>
                  </a:lnTo>
                  <a:lnTo>
                    <a:pt x="1874637" y="881431"/>
                  </a:lnTo>
                  <a:lnTo>
                    <a:pt x="1857765" y="921417"/>
                  </a:lnTo>
                  <a:lnTo>
                    <a:pt x="1831593" y="955294"/>
                  </a:lnTo>
                  <a:lnTo>
                    <a:pt x="1797717" y="981465"/>
                  </a:lnTo>
                  <a:lnTo>
                    <a:pt x="1757731" y="998337"/>
                  </a:lnTo>
                  <a:lnTo>
                    <a:pt x="1713229" y="1004316"/>
                  </a:lnTo>
                  <a:lnTo>
                    <a:pt x="167385"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8" name="Google Shape;388;p23"/>
          <p:cNvSpPr txBox="1"/>
          <p:nvPr/>
        </p:nvSpPr>
        <p:spPr>
          <a:xfrm>
            <a:off x="7072787" y="4059159"/>
            <a:ext cx="8763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École(s)</a:t>
            </a:r>
            <a:endParaRPr sz="1800" b="1">
              <a:solidFill>
                <a:schemeClr val="dk1"/>
              </a:solidFill>
              <a:latin typeface="Calibri"/>
              <a:ea typeface="Calibri"/>
              <a:cs typeface="Calibri"/>
              <a:sym typeface="Calibri"/>
            </a:endParaRPr>
          </a:p>
        </p:txBody>
      </p:sp>
      <p:sp>
        <p:nvSpPr>
          <p:cNvPr id="389" name="Google Shape;389;p23"/>
          <p:cNvSpPr txBox="1">
            <a:spLocks noGrp="1"/>
          </p:cNvSpPr>
          <p:nvPr>
            <p:ph type="title"/>
          </p:nvPr>
        </p:nvSpPr>
        <p:spPr>
          <a:xfrm>
            <a:off x="956259" y="993089"/>
            <a:ext cx="101925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Comment l’</a:t>
            </a:r>
            <a:r>
              <a:rPr lang="en-US" sz="3400">
                <a:solidFill>
                  <a:srgbClr val="318E9F"/>
                </a:solidFill>
              </a:rPr>
              <a:t>enfant </a:t>
            </a:r>
            <a:r>
              <a:rPr lang="en-US" sz="3400">
                <a:solidFill>
                  <a:srgbClr val="000000"/>
                </a:solidFill>
              </a:rPr>
              <a:t>devient-il </a:t>
            </a:r>
            <a:r>
              <a:rPr lang="en-US" sz="3400">
                <a:solidFill>
                  <a:srgbClr val="318E9F"/>
                </a:solidFill>
              </a:rPr>
              <a:t>élève </a:t>
            </a:r>
            <a:r>
              <a:rPr lang="en-US" sz="3400">
                <a:solidFill>
                  <a:srgbClr val="000000"/>
                </a:solidFill>
              </a:rPr>
              <a:t>?</a:t>
            </a:r>
            <a:endParaRPr sz="3400"/>
          </a:p>
        </p:txBody>
      </p:sp>
      <p:sp>
        <p:nvSpPr>
          <p:cNvPr id="390" name="Google Shape;390;p23"/>
          <p:cNvSpPr txBox="1"/>
          <p:nvPr/>
        </p:nvSpPr>
        <p:spPr>
          <a:xfrm>
            <a:off x="8730506" y="1767275"/>
            <a:ext cx="2996700" cy="2583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Pour l’enfant, c’est donc</a:t>
            </a:r>
            <a:endParaRPr sz="1600">
              <a:solidFill>
                <a:schemeClr val="dk1"/>
              </a:solidFill>
              <a:latin typeface="Calibri"/>
              <a:ea typeface="Calibri"/>
              <a:cs typeface="Calibri"/>
              <a:sym typeface="Calibri"/>
            </a:endParaRPr>
          </a:p>
        </p:txBody>
      </p:sp>
      <p:sp>
        <p:nvSpPr>
          <p:cNvPr id="391" name="Google Shape;391;p23"/>
          <p:cNvSpPr txBox="1"/>
          <p:nvPr/>
        </p:nvSpPr>
        <p:spPr>
          <a:xfrm>
            <a:off x="8730500" y="2255650"/>
            <a:ext cx="3349500" cy="12435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a:solidFill>
                  <a:srgbClr val="FF0000"/>
                </a:solidFill>
                <a:latin typeface="Calibri"/>
                <a:ea typeface="Calibri"/>
                <a:cs typeface="Calibri"/>
                <a:sym typeface="Calibri"/>
              </a:rPr>
              <a:t>assimiler un nouvel environnement avec</a:t>
            </a:r>
            <a:endParaRPr sz="1600">
              <a:solidFill>
                <a:schemeClr val="dk1"/>
              </a:solidFill>
              <a:latin typeface="Calibri"/>
              <a:ea typeface="Calibri"/>
              <a:cs typeface="Calibri"/>
              <a:sym typeface="Calibri"/>
            </a:endParaRPr>
          </a:p>
          <a:p>
            <a:pPr marL="120650" marR="0" lvl="0" indent="-108585"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ses acteurs</a:t>
            </a:r>
            <a:endParaRPr sz="1600">
              <a:solidFill>
                <a:schemeClr val="dk1"/>
              </a:solidFill>
              <a:latin typeface="Calibri"/>
              <a:ea typeface="Calibri"/>
              <a:cs typeface="Calibri"/>
              <a:sym typeface="Calibri"/>
            </a:endParaRPr>
          </a:p>
          <a:p>
            <a:pPr marL="120650" marR="0" lvl="0" indent="-108585"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ses codes</a:t>
            </a:r>
            <a:endParaRPr sz="1600">
              <a:solidFill>
                <a:schemeClr val="dk1"/>
              </a:solidFill>
              <a:latin typeface="Calibri"/>
              <a:ea typeface="Calibri"/>
              <a:cs typeface="Calibri"/>
              <a:sym typeface="Calibri"/>
            </a:endParaRPr>
          </a:p>
          <a:p>
            <a:pPr marL="120650" marR="0" lvl="0" indent="-108585"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son organisation</a:t>
            </a:r>
            <a:endParaRPr sz="1600">
              <a:solidFill>
                <a:schemeClr val="dk1"/>
              </a:solidFill>
              <a:latin typeface="Calibri"/>
              <a:ea typeface="Calibri"/>
              <a:cs typeface="Calibri"/>
              <a:sym typeface="Calibri"/>
            </a:endParaRPr>
          </a:p>
          <a:p>
            <a:pPr marL="120650" marR="0" lvl="0" indent="-108585"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sa finalité</a:t>
            </a:r>
            <a:endParaRPr sz="1600">
              <a:solidFill>
                <a:schemeClr val="dk1"/>
              </a:solidFill>
              <a:latin typeface="Calibri"/>
              <a:ea typeface="Calibri"/>
              <a:cs typeface="Calibri"/>
              <a:sym typeface="Calibri"/>
            </a:endParaRPr>
          </a:p>
        </p:txBody>
      </p:sp>
      <p:sp>
        <p:nvSpPr>
          <p:cNvPr id="392" name="Google Shape;392;p23"/>
          <p:cNvSpPr txBox="1"/>
          <p:nvPr/>
        </p:nvSpPr>
        <p:spPr>
          <a:xfrm>
            <a:off x="8730501" y="3718950"/>
            <a:ext cx="3349500" cy="7509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qu’il devra </a:t>
            </a:r>
            <a:r>
              <a:rPr lang="en-US" sz="1600">
                <a:solidFill>
                  <a:srgbClr val="FF0000"/>
                </a:solidFill>
                <a:latin typeface="Calibri"/>
                <a:ea typeface="Calibri"/>
                <a:cs typeface="Calibri"/>
                <a:sym typeface="Calibri"/>
              </a:rPr>
              <a:t>accommoder </a:t>
            </a:r>
            <a:r>
              <a:rPr lang="en-US" sz="1600">
                <a:solidFill>
                  <a:schemeClr val="dk1"/>
                </a:solidFill>
                <a:latin typeface="Calibri"/>
                <a:ea typeface="Calibri"/>
                <a:cs typeface="Calibri"/>
                <a:sym typeface="Calibri"/>
              </a:rPr>
              <a:t>aux  composantes de son environnement  préexistant.</a:t>
            </a:r>
            <a:endParaRPr sz="1600">
              <a:solidFill>
                <a:schemeClr val="dk1"/>
              </a:solidFill>
              <a:latin typeface="Calibri"/>
              <a:ea typeface="Calibri"/>
              <a:cs typeface="Calibri"/>
              <a:sym typeface="Calibri"/>
            </a:endParaRPr>
          </a:p>
        </p:txBody>
      </p:sp>
      <p:sp>
        <p:nvSpPr>
          <p:cNvPr id="393" name="Google Shape;393;p23"/>
          <p:cNvSpPr txBox="1"/>
          <p:nvPr/>
        </p:nvSpPr>
        <p:spPr>
          <a:xfrm>
            <a:off x="8730501" y="4938525"/>
            <a:ext cx="3349500" cy="12435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Autant de changements</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qu’il devra </a:t>
            </a:r>
            <a:r>
              <a:rPr lang="en-US" sz="1600">
                <a:solidFill>
                  <a:srgbClr val="FF0000"/>
                </a:solidFill>
                <a:latin typeface="Calibri"/>
                <a:ea typeface="Calibri"/>
                <a:cs typeface="Calibri"/>
                <a:sym typeface="Calibri"/>
              </a:rPr>
              <a:t>transférer </a:t>
            </a:r>
            <a:r>
              <a:rPr lang="en-US" sz="1600">
                <a:solidFill>
                  <a:schemeClr val="dk1"/>
                </a:solidFill>
                <a:latin typeface="Calibri"/>
                <a:ea typeface="Calibri"/>
                <a:cs typeface="Calibri"/>
                <a:sym typeface="Calibri"/>
              </a:rPr>
              <a:t>au gré</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de sa scolarité et des établissements</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(maternelle, élémentaire, collège,</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lycée…)</a:t>
            </a:r>
            <a:endParaRPr sz="1600">
              <a:solidFill>
                <a:schemeClr val="dk1"/>
              </a:solidFill>
              <a:latin typeface="Calibri"/>
              <a:ea typeface="Calibri"/>
              <a:cs typeface="Calibri"/>
              <a:sym typeface="Calibri"/>
            </a:endParaRPr>
          </a:p>
        </p:txBody>
      </p:sp>
      <p:grpSp>
        <p:nvGrpSpPr>
          <p:cNvPr id="394" name="Google Shape;394;p23"/>
          <p:cNvGrpSpPr/>
          <p:nvPr/>
        </p:nvGrpSpPr>
        <p:grpSpPr>
          <a:xfrm>
            <a:off x="2023872" y="3201923"/>
            <a:ext cx="2555875" cy="467995"/>
            <a:chOff x="2023872" y="3201923"/>
            <a:chExt cx="2555875" cy="467995"/>
          </a:xfrm>
        </p:grpSpPr>
        <p:sp>
          <p:nvSpPr>
            <p:cNvPr id="395" name="Google Shape;395;p23"/>
            <p:cNvSpPr/>
            <p:nvPr/>
          </p:nvSpPr>
          <p:spPr>
            <a:xfrm>
              <a:off x="2023872" y="3201923"/>
              <a:ext cx="2555875" cy="467995"/>
            </a:xfrm>
            <a:custGeom>
              <a:avLst/>
              <a:gdLst/>
              <a:ahLst/>
              <a:cxnLst/>
              <a:rect l="l" t="t" r="r" b="b"/>
              <a:pathLst>
                <a:path w="2555875" h="467995" extrusionOk="0">
                  <a:moveTo>
                    <a:pt x="2321814" y="0"/>
                  </a:moveTo>
                  <a:lnTo>
                    <a:pt x="2321814" y="116966"/>
                  </a:lnTo>
                  <a:lnTo>
                    <a:pt x="233933" y="116966"/>
                  </a:lnTo>
                  <a:lnTo>
                    <a:pt x="233933" y="0"/>
                  </a:lnTo>
                  <a:lnTo>
                    <a:pt x="0" y="233934"/>
                  </a:lnTo>
                  <a:lnTo>
                    <a:pt x="233933" y="467868"/>
                  </a:lnTo>
                  <a:lnTo>
                    <a:pt x="233933" y="350900"/>
                  </a:lnTo>
                  <a:lnTo>
                    <a:pt x="2321814" y="350900"/>
                  </a:lnTo>
                  <a:lnTo>
                    <a:pt x="2321814" y="467868"/>
                  </a:lnTo>
                  <a:lnTo>
                    <a:pt x="2555748" y="233934"/>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3"/>
            <p:cNvSpPr/>
            <p:nvPr/>
          </p:nvSpPr>
          <p:spPr>
            <a:xfrm>
              <a:off x="2023872" y="3201923"/>
              <a:ext cx="2555875" cy="467995"/>
            </a:xfrm>
            <a:custGeom>
              <a:avLst/>
              <a:gdLst/>
              <a:ahLst/>
              <a:cxnLst/>
              <a:rect l="l" t="t" r="r" b="b"/>
              <a:pathLst>
                <a:path w="2555875" h="467995" extrusionOk="0">
                  <a:moveTo>
                    <a:pt x="2321814" y="0"/>
                  </a:moveTo>
                  <a:lnTo>
                    <a:pt x="2555748" y="233934"/>
                  </a:lnTo>
                  <a:lnTo>
                    <a:pt x="2321814" y="467868"/>
                  </a:lnTo>
                  <a:lnTo>
                    <a:pt x="2321814" y="350900"/>
                  </a:lnTo>
                  <a:lnTo>
                    <a:pt x="233933" y="350900"/>
                  </a:lnTo>
                  <a:lnTo>
                    <a:pt x="233933" y="467868"/>
                  </a:lnTo>
                  <a:lnTo>
                    <a:pt x="0" y="233934"/>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7" name="Google Shape;397;p23"/>
          <p:cNvGrpSpPr/>
          <p:nvPr/>
        </p:nvGrpSpPr>
        <p:grpSpPr>
          <a:xfrm>
            <a:off x="2023872" y="3832859"/>
            <a:ext cx="2555875" cy="467995"/>
            <a:chOff x="2023872" y="3832859"/>
            <a:chExt cx="2555875" cy="467995"/>
          </a:xfrm>
        </p:grpSpPr>
        <p:sp>
          <p:nvSpPr>
            <p:cNvPr id="398" name="Google Shape;398;p23"/>
            <p:cNvSpPr/>
            <p:nvPr/>
          </p:nvSpPr>
          <p:spPr>
            <a:xfrm>
              <a:off x="2023872" y="3832859"/>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8"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3"/>
            <p:cNvSpPr/>
            <p:nvPr/>
          </p:nvSpPr>
          <p:spPr>
            <a:xfrm>
              <a:off x="2023872" y="3832859"/>
              <a:ext cx="2555875" cy="467995"/>
            </a:xfrm>
            <a:custGeom>
              <a:avLst/>
              <a:gdLst/>
              <a:ahLst/>
              <a:cxnLst/>
              <a:rect l="l" t="t" r="r" b="b"/>
              <a:pathLst>
                <a:path w="2555875" h="467995" extrusionOk="0">
                  <a:moveTo>
                    <a:pt x="2321814" y="0"/>
                  </a:moveTo>
                  <a:lnTo>
                    <a:pt x="2555748"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0" name="Google Shape;400;p23"/>
          <p:cNvGrpSpPr/>
          <p:nvPr/>
        </p:nvGrpSpPr>
        <p:grpSpPr>
          <a:xfrm>
            <a:off x="2011679" y="4427220"/>
            <a:ext cx="2555875" cy="467995"/>
            <a:chOff x="2011679" y="4427220"/>
            <a:chExt cx="2555875" cy="467995"/>
          </a:xfrm>
        </p:grpSpPr>
        <p:sp>
          <p:nvSpPr>
            <p:cNvPr id="401" name="Google Shape;401;p23"/>
            <p:cNvSpPr/>
            <p:nvPr/>
          </p:nvSpPr>
          <p:spPr>
            <a:xfrm>
              <a:off x="2011679" y="4427220"/>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7"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3"/>
            <p:cNvSpPr/>
            <p:nvPr/>
          </p:nvSpPr>
          <p:spPr>
            <a:xfrm>
              <a:off x="2011679" y="4427220"/>
              <a:ext cx="2555875" cy="467995"/>
            </a:xfrm>
            <a:custGeom>
              <a:avLst/>
              <a:gdLst/>
              <a:ahLst/>
              <a:cxnLst/>
              <a:rect l="l" t="t" r="r" b="b"/>
              <a:pathLst>
                <a:path w="2555875" h="467995" extrusionOk="0">
                  <a:moveTo>
                    <a:pt x="2321814" y="0"/>
                  </a:moveTo>
                  <a:lnTo>
                    <a:pt x="2555747"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3" name="Google Shape;403;p23"/>
          <p:cNvSpPr txBox="1"/>
          <p:nvPr/>
        </p:nvSpPr>
        <p:spPr>
          <a:xfrm>
            <a:off x="2259251" y="3936620"/>
            <a:ext cx="261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affectif social</a:t>
            </a:r>
            <a:endParaRPr sz="1400" b="1">
              <a:solidFill>
                <a:schemeClr val="dk1"/>
              </a:solidFill>
              <a:latin typeface="Calibri"/>
              <a:ea typeface="Calibri"/>
              <a:cs typeface="Calibri"/>
              <a:sym typeface="Calibri"/>
            </a:endParaRPr>
          </a:p>
        </p:txBody>
      </p:sp>
      <p:sp>
        <p:nvSpPr>
          <p:cNvPr id="404" name="Google Shape;404;p23"/>
          <p:cNvSpPr txBox="1"/>
          <p:nvPr/>
        </p:nvSpPr>
        <p:spPr>
          <a:xfrm>
            <a:off x="2489094" y="4530603"/>
            <a:ext cx="2113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cognitif</a:t>
            </a:r>
            <a:endParaRPr sz="1400" b="1">
              <a:solidFill>
                <a:schemeClr val="dk1"/>
              </a:solidFill>
              <a:latin typeface="Calibri"/>
              <a:ea typeface="Calibri"/>
              <a:cs typeface="Calibri"/>
              <a:sym typeface="Calibri"/>
            </a:endParaRPr>
          </a:p>
        </p:txBody>
      </p:sp>
      <p:sp>
        <p:nvSpPr>
          <p:cNvPr id="405" name="Google Shape;405;p23"/>
          <p:cNvSpPr txBox="1"/>
          <p:nvPr/>
        </p:nvSpPr>
        <p:spPr>
          <a:xfrm>
            <a:off x="2206500" y="2832600"/>
            <a:ext cx="2556000" cy="705600"/>
          </a:xfrm>
          <a:prstGeom prst="rect">
            <a:avLst/>
          </a:prstGeom>
          <a:noFill/>
          <a:ln>
            <a:noFill/>
          </a:ln>
        </p:spPr>
        <p:txBody>
          <a:bodyPr spcFirstLastPara="1" wrap="square" lIns="0" tIns="12700" rIns="0" bIns="0" anchor="t" anchorCtr="0">
            <a:spAutoFit/>
          </a:bodyPr>
          <a:lstStyle/>
          <a:p>
            <a:pPr marL="0" marR="508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a:p>
            <a:pPr marL="12700" marR="0" lvl="0" indent="0" algn="l" rtl="0">
              <a:lnSpc>
                <a:spcPct val="100000"/>
              </a:lnSpc>
              <a:spcBef>
                <a:spcPts val="1560"/>
              </a:spcBef>
              <a:spcAft>
                <a:spcPts val="0"/>
              </a:spcAft>
              <a:buNone/>
            </a:pPr>
            <a:r>
              <a:rPr lang="en-US" sz="1400" b="1">
                <a:solidFill>
                  <a:srgbClr val="FFFFFF"/>
                </a:solidFill>
                <a:latin typeface="Calibri"/>
                <a:ea typeface="Calibri"/>
                <a:cs typeface="Calibri"/>
                <a:sym typeface="Calibri"/>
              </a:rPr>
              <a:t>Développement psychomoteur</a:t>
            </a:r>
            <a:endParaRPr sz="1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09"/>
        <p:cNvGrpSpPr/>
        <p:nvPr/>
      </p:nvGrpSpPr>
      <p:grpSpPr>
        <a:xfrm>
          <a:off x="0" y="0"/>
          <a:ext cx="0" cy="0"/>
          <a:chOff x="0" y="0"/>
          <a:chExt cx="0" cy="0"/>
        </a:xfrm>
      </p:grpSpPr>
      <p:sp>
        <p:nvSpPr>
          <p:cNvPr id="410" name="Google Shape;410;g32d1d89a863_0_0"/>
          <p:cNvSpPr txBox="1">
            <a:spLocks noGrp="1"/>
          </p:cNvSpPr>
          <p:nvPr>
            <p:ph type="body" idx="1"/>
          </p:nvPr>
        </p:nvSpPr>
        <p:spPr>
          <a:xfrm>
            <a:off x="613733" y="374933"/>
            <a:ext cx="10966800" cy="5984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rgbClr val="262626"/>
              </a:buClr>
              <a:buSzPts val="1500"/>
              <a:buNone/>
            </a:pPr>
            <a:r>
              <a:rPr lang="en-US" sz="1900" b="0"/>
              <a:t> L’élève vit dans un système où le savoir est souvent détourné de sa raison d’être originelle, pour devenir une preuve de bonne exécution du métier d’élève […], c’est-à-dire qui maîtrise à peu près les rituels, les règles, les outils, le timing, les formes, les mises en page ; [un élève qui suit] une forme de conformisme et de productivisme dans l’exécution de tâches répétitives. Le métier d’élève est un métier où le sens de l’activité en cours n’est pas toujours au rendez-vous, parce qu’il est souvent défini par rapport à un avenir extrêmement lointain : il faut d’immenses capacités d’anticipation et d’imagination pour se rendre compte que ce qu’on fait maintenant pourrait peut-être servir plus tard. »	</a:t>
            </a:r>
            <a:endParaRPr sz="1900" b="0"/>
          </a:p>
          <a:p>
            <a:pPr marL="5486400" lvl="0" indent="609600" algn="r" rtl="0">
              <a:lnSpc>
                <a:spcPct val="115000"/>
              </a:lnSpc>
              <a:spcBef>
                <a:spcPts val="0"/>
              </a:spcBef>
              <a:spcAft>
                <a:spcPts val="0"/>
              </a:spcAft>
              <a:buClr>
                <a:srgbClr val="262626"/>
              </a:buClr>
              <a:buSzPts val="1500"/>
              <a:buNone/>
            </a:pPr>
            <a:r>
              <a:rPr lang="en-US" sz="1900" i="1"/>
              <a:t>Philippe Perrenoud</a:t>
            </a:r>
            <a:endParaRPr sz="1900" i="1"/>
          </a:p>
          <a:p>
            <a:pPr marL="0" lvl="0" indent="0" algn="just" rtl="0">
              <a:lnSpc>
                <a:spcPct val="115000"/>
              </a:lnSpc>
              <a:spcBef>
                <a:spcPts val="0"/>
              </a:spcBef>
              <a:spcAft>
                <a:spcPts val="0"/>
              </a:spcAft>
              <a:buClr>
                <a:srgbClr val="262626"/>
              </a:buClr>
              <a:buSzPts val="1500"/>
              <a:buNone/>
            </a:pPr>
            <a:endParaRPr sz="1900" b="0"/>
          </a:p>
          <a:p>
            <a:pPr marL="0" lvl="0" indent="0" algn="just" rtl="0">
              <a:lnSpc>
                <a:spcPct val="115000"/>
              </a:lnSpc>
              <a:spcBef>
                <a:spcPts val="0"/>
              </a:spcBef>
              <a:spcAft>
                <a:spcPts val="0"/>
              </a:spcAft>
              <a:buClr>
                <a:srgbClr val="262626"/>
              </a:buClr>
              <a:buSzPts val="1500"/>
              <a:buNone/>
            </a:pPr>
            <a:r>
              <a:rPr lang="en-US" sz="1900" b="0"/>
              <a:t>"Il convient donc de coconstruire avec l’élève un rapport à l’apprendre apportant du sens aux savoirs et aux apprentissages. Le rapport au savoir est “une relation qui fonctionne comme un processus qui se déroule dans le temps et implique des activités. [...] Pour qu'il y ait activité il faut que l'enfant se mobilise. Pour qu'il se mobilise il faut que la situation présente pour lui du sens"		</a:t>
            </a:r>
            <a:endParaRPr sz="1900" b="0"/>
          </a:p>
          <a:p>
            <a:pPr marL="609600" lvl="0" indent="0" algn="r" rtl="0">
              <a:lnSpc>
                <a:spcPct val="115000"/>
              </a:lnSpc>
              <a:spcBef>
                <a:spcPts val="0"/>
              </a:spcBef>
              <a:spcAft>
                <a:spcPts val="0"/>
              </a:spcAft>
              <a:buClr>
                <a:srgbClr val="262626"/>
              </a:buClr>
              <a:buSzPts val="1500"/>
              <a:buNone/>
            </a:pPr>
            <a:r>
              <a:rPr lang="en-US" sz="1900" i="1"/>
              <a:t>   									Bernard Charlot</a:t>
            </a:r>
            <a:endParaRPr sz="1900"/>
          </a:p>
          <a:p>
            <a:pPr marL="0" lvl="0" indent="0" algn="just" rtl="0">
              <a:lnSpc>
                <a:spcPct val="115000"/>
              </a:lnSpc>
              <a:spcBef>
                <a:spcPts val="0"/>
              </a:spcBef>
              <a:spcAft>
                <a:spcPts val="0"/>
              </a:spcAft>
              <a:buClr>
                <a:srgbClr val="262626"/>
              </a:buClr>
              <a:buSzPts val="1500"/>
              <a:buNone/>
            </a:pPr>
            <a:endParaRPr sz="1900" b="0"/>
          </a:p>
          <a:p>
            <a:pPr marL="0" lvl="0" indent="0" algn="just" rtl="0">
              <a:lnSpc>
                <a:spcPct val="115000"/>
              </a:lnSpc>
              <a:spcBef>
                <a:spcPts val="0"/>
              </a:spcBef>
              <a:spcAft>
                <a:spcPts val="0"/>
              </a:spcAft>
              <a:buClr>
                <a:srgbClr val="262626"/>
              </a:buClr>
              <a:buSzPts val="1500"/>
              <a:buNone/>
            </a:pPr>
            <a:r>
              <a:rPr lang="en-US" sz="1900" b="0"/>
              <a:t>"Dans une consigne, </a:t>
            </a:r>
            <a:r>
              <a:rPr lang="en-US" sz="1900" b="0" i="1"/>
              <a:t>[les élèves]</a:t>
            </a:r>
            <a:r>
              <a:rPr lang="en-US" sz="1900" b="0"/>
              <a:t> ne distinguent pas ce qu’il y a à chercher et la manière dont il est demandé de montrer : pour eux, ils doivent entourer alors que ce que le maître attend c’est, par exemple, qu’ils retrouvent les noms de personnes. Ils n'établissent pas la distinction structurante entre tâche et objectif."              </a:t>
            </a:r>
            <a:endParaRPr sz="1900" b="0"/>
          </a:p>
          <a:p>
            <a:pPr marL="5486400" lvl="0" indent="609600" algn="r" rtl="0">
              <a:lnSpc>
                <a:spcPct val="115000"/>
              </a:lnSpc>
              <a:spcBef>
                <a:spcPts val="0"/>
              </a:spcBef>
              <a:spcAft>
                <a:spcPts val="0"/>
              </a:spcAft>
              <a:buClr>
                <a:srgbClr val="262626"/>
              </a:buClr>
              <a:buSzPts val="1500"/>
              <a:buNone/>
            </a:pPr>
            <a:r>
              <a:rPr lang="en-US" sz="1900" i="1"/>
              <a:t>Claudine Ourghanlian</a:t>
            </a:r>
            <a:endParaRPr sz="1900" i="1"/>
          </a:p>
          <a:p>
            <a:pPr marL="88900" lvl="0" indent="0" algn="just" rtl="0">
              <a:lnSpc>
                <a:spcPct val="100000"/>
              </a:lnSpc>
              <a:spcBef>
                <a:spcPts val="0"/>
              </a:spcBef>
              <a:spcAft>
                <a:spcPts val="0"/>
              </a:spcAft>
              <a:buClr>
                <a:srgbClr val="262626"/>
              </a:buClr>
              <a:buSzPts val="1500"/>
              <a:buNone/>
            </a:pPr>
            <a:endParaRPr sz="1900" b="0"/>
          </a:p>
          <a:p>
            <a:pPr marL="88900" lvl="0" indent="0" algn="just" rtl="0">
              <a:lnSpc>
                <a:spcPct val="100000"/>
              </a:lnSpc>
              <a:spcBef>
                <a:spcPts val="0"/>
              </a:spcBef>
              <a:spcAft>
                <a:spcPts val="0"/>
              </a:spcAft>
              <a:buClr>
                <a:srgbClr val="262626"/>
              </a:buClr>
              <a:buSzPts val="1500"/>
              <a:buNone/>
            </a:pPr>
            <a:endParaRPr sz="1900" b="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32d1d89a863_0_4"/>
          <p:cNvSpPr txBox="1">
            <a:spLocks noGrp="1"/>
          </p:cNvSpPr>
          <p:nvPr>
            <p:ph type="body" idx="1"/>
          </p:nvPr>
        </p:nvSpPr>
        <p:spPr>
          <a:xfrm>
            <a:off x="676267" y="1469300"/>
            <a:ext cx="10754100" cy="9003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SzPts val="1900"/>
              <a:buNone/>
            </a:pPr>
            <a:r>
              <a:rPr lang="en-US" sz="2100" b="0" i="1"/>
              <a:t>Quelles sont les conditions pour qu'un enfant entre dans les apprentissages ?</a:t>
            </a:r>
            <a:endParaRPr sz="2100" b="0" i="1"/>
          </a:p>
          <a:p>
            <a:pPr marL="0" lvl="0" indent="0" algn="l" rtl="0">
              <a:lnSpc>
                <a:spcPct val="150000"/>
              </a:lnSpc>
              <a:spcBef>
                <a:spcPts val="0"/>
              </a:spcBef>
              <a:spcAft>
                <a:spcPts val="0"/>
              </a:spcAft>
              <a:buSzPts val="1900"/>
              <a:buNone/>
            </a:pPr>
            <a:r>
              <a:rPr lang="en-US" sz="2100" b="0" i="1"/>
              <a:t>Quelle différence entre savoirs et connaissances ?</a:t>
            </a:r>
            <a:endParaRPr sz="2100" b="0"/>
          </a:p>
        </p:txBody>
      </p:sp>
      <p:sp>
        <p:nvSpPr>
          <p:cNvPr id="426" name="Google Shape;426;g32d1d89a863_0_4"/>
          <p:cNvSpPr txBox="1">
            <a:spLocks noGrp="1"/>
          </p:cNvSpPr>
          <p:nvPr>
            <p:ph type="body" idx="1"/>
          </p:nvPr>
        </p:nvSpPr>
        <p:spPr>
          <a:xfrm>
            <a:off x="676275" y="2829300"/>
            <a:ext cx="11101800" cy="2974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300"/>
              </a:spcBef>
              <a:spcAft>
                <a:spcPts val="0"/>
              </a:spcAft>
              <a:buSzPts val="1900"/>
              <a:buNone/>
            </a:pPr>
            <a:r>
              <a:rPr lang="en-US" sz="2000" b="0"/>
              <a:t>Comprendre le sens ou mettre un sens sur ce que l’on apprend est l’une des clés de la réussite scolaire. </a:t>
            </a:r>
            <a:br>
              <a:rPr lang="en-US" sz="2000" b="0"/>
            </a:br>
            <a:r>
              <a:rPr lang="en-US" sz="2000" b="0" i="1"/>
              <a:t>Pour quelles raisons suis-je à l’école ?</a:t>
            </a:r>
            <a:endParaRPr sz="1100" b="0"/>
          </a:p>
          <a:p>
            <a:pPr marL="0" lvl="0" indent="0" algn="l" rtl="0">
              <a:lnSpc>
                <a:spcPct val="115000"/>
              </a:lnSpc>
              <a:spcBef>
                <a:spcPts val="0"/>
              </a:spcBef>
              <a:spcAft>
                <a:spcPts val="0"/>
              </a:spcAft>
              <a:buSzPts val="1900"/>
              <a:buNone/>
            </a:pPr>
            <a:r>
              <a:rPr lang="en-US" sz="2000" b="0"/>
              <a:t>Donner sens et valeur aux savoirs permet se les approprier et de construire alors des connaissances.</a:t>
            </a:r>
            <a:endParaRPr sz="2000" b="0"/>
          </a:p>
          <a:p>
            <a:pPr marL="0" lvl="0" indent="0" algn="l" rtl="0">
              <a:lnSpc>
                <a:spcPct val="115000"/>
              </a:lnSpc>
              <a:spcBef>
                <a:spcPts val="1300"/>
              </a:spcBef>
              <a:spcAft>
                <a:spcPts val="0"/>
              </a:spcAft>
              <a:buSzPts val="1900"/>
              <a:buNone/>
            </a:pPr>
            <a:endParaRPr sz="1600" b="0"/>
          </a:p>
          <a:p>
            <a:pPr marL="0" lvl="0" indent="0" algn="l" rtl="0">
              <a:lnSpc>
                <a:spcPct val="115000"/>
              </a:lnSpc>
              <a:spcBef>
                <a:spcPts val="0"/>
              </a:spcBef>
              <a:spcAft>
                <a:spcPts val="0"/>
              </a:spcAft>
              <a:buSzPts val="1900"/>
              <a:buNone/>
            </a:pPr>
            <a:r>
              <a:rPr lang="en-US" sz="2000" b="0"/>
              <a:t>Un savoir serait une donnée, un concept, une procédure… </a:t>
            </a:r>
            <a:endParaRPr sz="2000" b="0"/>
          </a:p>
          <a:p>
            <a:pPr marL="0" lvl="0" indent="0" algn="l" rtl="0">
              <a:lnSpc>
                <a:spcPct val="115000"/>
              </a:lnSpc>
              <a:spcBef>
                <a:spcPts val="0"/>
              </a:spcBef>
              <a:spcAft>
                <a:spcPts val="0"/>
              </a:spcAft>
              <a:buSzPts val="1900"/>
              <a:buNone/>
            </a:pPr>
            <a:r>
              <a:rPr lang="en-US" sz="2000" b="0"/>
              <a:t>La connaissance serait, quant à elle, le processus d'assimilation individuelle de ce savoir. </a:t>
            </a:r>
            <a:endParaRPr sz="2000" b="0"/>
          </a:p>
          <a:p>
            <a:pPr marL="0" lvl="0" indent="0" algn="l" rtl="0">
              <a:lnSpc>
                <a:spcPct val="115000"/>
              </a:lnSpc>
              <a:spcBef>
                <a:spcPts val="0"/>
              </a:spcBef>
              <a:spcAft>
                <a:spcPts val="0"/>
              </a:spcAft>
              <a:buSzPts val="1900"/>
              <a:buNone/>
            </a:pPr>
            <a:endParaRPr sz="2000" b="0"/>
          </a:p>
          <a:p>
            <a:pPr marL="0" lvl="0" indent="0" algn="l" rtl="0">
              <a:lnSpc>
                <a:spcPct val="115000"/>
              </a:lnSpc>
              <a:spcBef>
                <a:spcPts val="0"/>
              </a:spcBef>
              <a:spcAft>
                <a:spcPts val="0"/>
              </a:spcAft>
              <a:buSzPts val="1900"/>
              <a:buNone/>
            </a:pPr>
            <a:r>
              <a:rPr lang="en-US" sz="2000" b="0"/>
              <a:t>L'école enseigne des savoirs, l'élève les assimile lors d'une expérience individuelle.</a:t>
            </a:r>
            <a:endParaRPr sz="2000" b="0"/>
          </a:p>
        </p:txBody>
      </p:sp>
      <p:sp>
        <p:nvSpPr>
          <p:cNvPr id="427" name="Google Shape;427;g32d1d89a863_0_4"/>
          <p:cNvSpPr txBox="1">
            <a:spLocks noGrp="1"/>
          </p:cNvSpPr>
          <p:nvPr>
            <p:ph type="title"/>
          </p:nvPr>
        </p:nvSpPr>
        <p:spPr>
          <a:xfrm>
            <a:off x="956259" y="612089"/>
            <a:ext cx="101925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Comment l’</a:t>
            </a:r>
            <a:r>
              <a:rPr lang="en-US" sz="3400">
                <a:solidFill>
                  <a:srgbClr val="318E9F"/>
                </a:solidFill>
              </a:rPr>
              <a:t>enfant </a:t>
            </a:r>
            <a:r>
              <a:rPr lang="en-US" sz="3400">
                <a:solidFill>
                  <a:srgbClr val="000000"/>
                </a:solidFill>
              </a:rPr>
              <a:t>devient-il </a:t>
            </a:r>
            <a:r>
              <a:rPr lang="en-US" sz="3400">
                <a:solidFill>
                  <a:srgbClr val="318E9F"/>
                </a:solidFill>
              </a:rPr>
              <a:t>élève </a:t>
            </a:r>
            <a:r>
              <a:rPr lang="en-US" sz="3400">
                <a:solidFill>
                  <a:srgbClr val="000000"/>
                </a:solidFill>
              </a:rPr>
              <a:t>?</a:t>
            </a:r>
            <a:endParaRPr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g32c6436fdf0_0_171"/>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g32c6436fdf0_0_171"/>
          <p:cNvSpPr txBox="1"/>
          <p:nvPr/>
        </p:nvSpPr>
        <p:spPr>
          <a:xfrm>
            <a:off x="641751" y="3542800"/>
            <a:ext cx="1344000" cy="998700"/>
          </a:xfrm>
          <a:prstGeom prst="rect">
            <a:avLst/>
          </a:prstGeom>
          <a:noFill/>
          <a:ln>
            <a:noFill/>
          </a:ln>
        </p:spPr>
        <p:txBody>
          <a:bodyPr spcFirstLastPara="1" wrap="square" lIns="0" tIns="13325" rIns="0" bIns="0" anchor="t" anchorCtr="0">
            <a:spAutoFit/>
          </a:bodyPr>
          <a:lstStyle/>
          <a:p>
            <a:pPr marL="105410" marR="5080" lvl="0" indent="-93345" algn="l" rtl="0">
              <a:lnSpc>
                <a:spcPct val="100000"/>
              </a:lnSpc>
              <a:spcBef>
                <a:spcPts val="0"/>
              </a:spcBef>
              <a:spcAft>
                <a:spcPts val="0"/>
              </a:spcAft>
              <a:buNone/>
            </a:pPr>
            <a:r>
              <a:rPr lang="en-US" sz="3200" b="1">
                <a:solidFill>
                  <a:srgbClr val="FFFFFF"/>
                </a:solidFill>
                <a:latin typeface="Calibri"/>
                <a:ea typeface="Calibri"/>
                <a:cs typeface="Calibri"/>
                <a:sym typeface="Calibri"/>
              </a:rPr>
              <a:t>enfant  élève</a:t>
            </a:r>
            <a:endParaRPr sz="3200" b="1">
              <a:solidFill>
                <a:schemeClr val="dk1"/>
              </a:solidFill>
              <a:latin typeface="Calibri"/>
              <a:ea typeface="Calibri"/>
              <a:cs typeface="Calibri"/>
              <a:sym typeface="Calibri"/>
            </a:endParaRPr>
          </a:p>
        </p:txBody>
      </p:sp>
      <p:grpSp>
        <p:nvGrpSpPr>
          <p:cNvPr id="434" name="Google Shape;434;g32c6436fdf0_0_171"/>
          <p:cNvGrpSpPr/>
          <p:nvPr/>
        </p:nvGrpSpPr>
        <p:grpSpPr>
          <a:xfrm>
            <a:off x="4663440" y="2494788"/>
            <a:ext cx="1880870" cy="1004570"/>
            <a:chOff x="4663440" y="2494788"/>
            <a:chExt cx="1880870" cy="1004570"/>
          </a:xfrm>
        </p:grpSpPr>
        <p:sp>
          <p:nvSpPr>
            <p:cNvPr id="435" name="Google Shape;435;g32c6436fdf0_0_171"/>
            <p:cNvSpPr/>
            <p:nvPr/>
          </p:nvSpPr>
          <p:spPr>
            <a:xfrm>
              <a:off x="4663440" y="2494788"/>
              <a:ext cx="1880870" cy="1004570"/>
            </a:xfrm>
            <a:custGeom>
              <a:avLst/>
              <a:gdLst/>
              <a:ahLst/>
              <a:cxnLst/>
              <a:rect l="l" t="t" r="r" b="b"/>
              <a:pathLst>
                <a:path w="1880870" h="1004570" extrusionOk="0">
                  <a:moveTo>
                    <a:pt x="1713230" y="0"/>
                  </a:moveTo>
                  <a:lnTo>
                    <a:pt x="167386" y="0"/>
                  </a:lnTo>
                  <a:lnTo>
                    <a:pt x="122884" y="5978"/>
                  </a:lnTo>
                  <a:lnTo>
                    <a:pt x="82898" y="22850"/>
                  </a:lnTo>
                  <a:lnTo>
                    <a:pt x="49022" y="49022"/>
                  </a:lnTo>
                  <a:lnTo>
                    <a:pt x="22850" y="82898"/>
                  </a:lnTo>
                  <a:lnTo>
                    <a:pt x="5978" y="122884"/>
                  </a:lnTo>
                  <a:lnTo>
                    <a:pt x="0" y="167386"/>
                  </a:lnTo>
                  <a:lnTo>
                    <a:pt x="0" y="836929"/>
                  </a:lnTo>
                  <a:lnTo>
                    <a:pt x="5978" y="881431"/>
                  </a:lnTo>
                  <a:lnTo>
                    <a:pt x="22850" y="921417"/>
                  </a:lnTo>
                  <a:lnTo>
                    <a:pt x="49021" y="955293"/>
                  </a:lnTo>
                  <a:lnTo>
                    <a:pt x="82898" y="981465"/>
                  </a:lnTo>
                  <a:lnTo>
                    <a:pt x="122884" y="998337"/>
                  </a:lnTo>
                  <a:lnTo>
                    <a:pt x="167386" y="1004315"/>
                  </a:lnTo>
                  <a:lnTo>
                    <a:pt x="1713230" y="1004315"/>
                  </a:lnTo>
                  <a:lnTo>
                    <a:pt x="1757731" y="998337"/>
                  </a:lnTo>
                  <a:lnTo>
                    <a:pt x="1797717" y="981465"/>
                  </a:lnTo>
                  <a:lnTo>
                    <a:pt x="1831593" y="955293"/>
                  </a:lnTo>
                  <a:lnTo>
                    <a:pt x="1857765" y="921417"/>
                  </a:lnTo>
                  <a:lnTo>
                    <a:pt x="1874637" y="881431"/>
                  </a:lnTo>
                  <a:lnTo>
                    <a:pt x="1880615" y="836929"/>
                  </a:lnTo>
                  <a:lnTo>
                    <a:pt x="1880615" y="167386"/>
                  </a:lnTo>
                  <a:lnTo>
                    <a:pt x="1874637" y="122884"/>
                  </a:lnTo>
                  <a:lnTo>
                    <a:pt x="1857765" y="82898"/>
                  </a:lnTo>
                  <a:lnTo>
                    <a:pt x="1831594" y="49022"/>
                  </a:lnTo>
                  <a:lnTo>
                    <a:pt x="1797717" y="22850"/>
                  </a:lnTo>
                  <a:lnTo>
                    <a:pt x="1757731" y="5978"/>
                  </a:lnTo>
                  <a:lnTo>
                    <a:pt x="1713230"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g32c6436fdf0_0_171"/>
            <p:cNvSpPr/>
            <p:nvPr/>
          </p:nvSpPr>
          <p:spPr>
            <a:xfrm>
              <a:off x="4663440" y="2494788"/>
              <a:ext cx="1880870" cy="1004570"/>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5" y="167386"/>
                  </a:lnTo>
                  <a:lnTo>
                    <a:pt x="1880615" y="836929"/>
                  </a:lnTo>
                  <a:lnTo>
                    <a:pt x="1874637" y="881431"/>
                  </a:lnTo>
                  <a:lnTo>
                    <a:pt x="1857765" y="921417"/>
                  </a:lnTo>
                  <a:lnTo>
                    <a:pt x="1831593" y="955293"/>
                  </a:lnTo>
                  <a:lnTo>
                    <a:pt x="1797717" y="981465"/>
                  </a:lnTo>
                  <a:lnTo>
                    <a:pt x="1757731" y="998337"/>
                  </a:lnTo>
                  <a:lnTo>
                    <a:pt x="1713230" y="1004315"/>
                  </a:lnTo>
                  <a:lnTo>
                    <a:pt x="167386" y="1004315"/>
                  </a:lnTo>
                  <a:lnTo>
                    <a:pt x="122884" y="998337"/>
                  </a:lnTo>
                  <a:lnTo>
                    <a:pt x="82898" y="981465"/>
                  </a:lnTo>
                  <a:lnTo>
                    <a:pt x="49021" y="955293"/>
                  </a:lnTo>
                  <a:lnTo>
                    <a:pt x="22850" y="921417"/>
                  </a:lnTo>
                  <a:lnTo>
                    <a:pt x="5978" y="881431"/>
                  </a:lnTo>
                  <a:lnTo>
                    <a:pt x="0" y="836929"/>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7" name="Google Shape;437;g32c6436fdf0_0_171"/>
          <p:cNvSpPr txBox="1"/>
          <p:nvPr/>
        </p:nvSpPr>
        <p:spPr>
          <a:xfrm>
            <a:off x="5083310" y="2832600"/>
            <a:ext cx="11166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p:txBody>
      </p:sp>
      <p:grpSp>
        <p:nvGrpSpPr>
          <p:cNvPr id="438" name="Google Shape;438;g32c6436fdf0_0_171"/>
          <p:cNvGrpSpPr/>
          <p:nvPr/>
        </p:nvGrpSpPr>
        <p:grpSpPr>
          <a:xfrm>
            <a:off x="4632959" y="4951476"/>
            <a:ext cx="1880870" cy="1004570"/>
            <a:chOff x="4632959" y="4951476"/>
            <a:chExt cx="1880870" cy="1004570"/>
          </a:xfrm>
        </p:grpSpPr>
        <p:sp>
          <p:nvSpPr>
            <p:cNvPr id="439" name="Google Shape;439;g32c6436fdf0_0_171"/>
            <p:cNvSpPr/>
            <p:nvPr/>
          </p:nvSpPr>
          <p:spPr>
            <a:xfrm>
              <a:off x="4632959" y="4951476"/>
              <a:ext cx="1880870" cy="1004570"/>
            </a:xfrm>
            <a:custGeom>
              <a:avLst/>
              <a:gdLst/>
              <a:ahLst/>
              <a:cxnLst/>
              <a:rect l="l" t="t" r="r" b="b"/>
              <a:pathLst>
                <a:path w="1880870" h="1004570" extrusionOk="0">
                  <a:moveTo>
                    <a:pt x="1713229" y="0"/>
                  </a:moveTo>
                  <a:lnTo>
                    <a:pt x="167386" y="0"/>
                  </a:lnTo>
                  <a:lnTo>
                    <a:pt x="122884" y="5978"/>
                  </a:lnTo>
                  <a:lnTo>
                    <a:pt x="82898" y="22850"/>
                  </a:lnTo>
                  <a:lnTo>
                    <a:pt x="49022" y="49021"/>
                  </a:lnTo>
                  <a:lnTo>
                    <a:pt x="22850" y="82898"/>
                  </a:lnTo>
                  <a:lnTo>
                    <a:pt x="5978" y="122884"/>
                  </a:lnTo>
                  <a:lnTo>
                    <a:pt x="0" y="167386"/>
                  </a:lnTo>
                  <a:lnTo>
                    <a:pt x="0" y="836930"/>
                  </a:lnTo>
                  <a:lnTo>
                    <a:pt x="5978" y="881427"/>
                  </a:lnTo>
                  <a:lnTo>
                    <a:pt x="22850" y="921412"/>
                  </a:lnTo>
                  <a:lnTo>
                    <a:pt x="49022" y="955289"/>
                  </a:lnTo>
                  <a:lnTo>
                    <a:pt x="82898" y="981462"/>
                  </a:lnTo>
                  <a:lnTo>
                    <a:pt x="122884" y="998336"/>
                  </a:lnTo>
                  <a:lnTo>
                    <a:pt x="167386" y="1004316"/>
                  </a:lnTo>
                  <a:lnTo>
                    <a:pt x="1713229" y="1004316"/>
                  </a:lnTo>
                  <a:lnTo>
                    <a:pt x="1757731" y="998336"/>
                  </a:lnTo>
                  <a:lnTo>
                    <a:pt x="1797717" y="981462"/>
                  </a:lnTo>
                  <a:lnTo>
                    <a:pt x="1831593" y="955289"/>
                  </a:lnTo>
                  <a:lnTo>
                    <a:pt x="1857765" y="921412"/>
                  </a:lnTo>
                  <a:lnTo>
                    <a:pt x="1874637" y="881427"/>
                  </a:lnTo>
                  <a:lnTo>
                    <a:pt x="1880615" y="836930"/>
                  </a:lnTo>
                  <a:lnTo>
                    <a:pt x="1880615" y="167386"/>
                  </a:lnTo>
                  <a:lnTo>
                    <a:pt x="1874637" y="122884"/>
                  </a:lnTo>
                  <a:lnTo>
                    <a:pt x="1857765" y="82898"/>
                  </a:lnTo>
                  <a:lnTo>
                    <a:pt x="1831594" y="49022"/>
                  </a:lnTo>
                  <a:lnTo>
                    <a:pt x="1797717" y="22850"/>
                  </a:lnTo>
                  <a:lnTo>
                    <a:pt x="1757731" y="5978"/>
                  </a:lnTo>
                  <a:lnTo>
                    <a:pt x="171322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g32c6436fdf0_0_171"/>
            <p:cNvSpPr/>
            <p:nvPr/>
          </p:nvSpPr>
          <p:spPr>
            <a:xfrm>
              <a:off x="4632959" y="4951476"/>
              <a:ext cx="1880870" cy="1004570"/>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29" y="0"/>
                  </a:lnTo>
                  <a:lnTo>
                    <a:pt x="1757731" y="5978"/>
                  </a:lnTo>
                  <a:lnTo>
                    <a:pt x="1797717" y="22850"/>
                  </a:lnTo>
                  <a:lnTo>
                    <a:pt x="1831594" y="49022"/>
                  </a:lnTo>
                  <a:lnTo>
                    <a:pt x="1857765" y="82898"/>
                  </a:lnTo>
                  <a:lnTo>
                    <a:pt x="1874637" y="122884"/>
                  </a:lnTo>
                  <a:lnTo>
                    <a:pt x="1880615" y="167386"/>
                  </a:lnTo>
                  <a:lnTo>
                    <a:pt x="1880615" y="836930"/>
                  </a:lnTo>
                  <a:lnTo>
                    <a:pt x="1874637" y="881427"/>
                  </a:lnTo>
                  <a:lnTo>
                    <a:pt x="1857765" y="921412"/>
                  </a:lnTo>
                  <a:lnTo>
                    <a:pt x="1831593" y="955289"/>
                  </a:lnTo>
                  <a:lnTo>
                    <a:pt x="1797717" y="981462"/>
                  </a:lnTo>
                  <a:lnTo>
                    <a:pt x="1757731" y="998336"/>
                  </a:lnTo>
                  <a:lnTo>
                    <a:pt x="1713229" y="1004316"/>
                  </a:lnTo>
                  <a:lnTo>
                    <a:pt x="167386" y="1004316"/>
                  </a:lnTo>
                  <a:lnTo>
                    <a:pt x="122884" y="998336"/>
                  </a:lnTo>
                  <a:lnTo>
                    <a:pt x="82898" y="981462"/>
                  </a:lnTo>
                  <a:lnTo>
                    <a:pt x="49022" y="955289"/>
                  </a:lnTo>
                  <a:lnTo>
                    <a:pt x="22850" y="921412"/>
                  </a:lnTo>
                  <a:lnTo>
                    <a:pt x="5978" y="881427"/>
                  </a:lnTo>
                  <a:lnTo>
                    <a:pt x="0" y="836930"/>
                  </a:lnTo>
                  <a:lnTo>
                    <a:pt x="0" y="167386"/>
                  </a:lnTo>
                  <a:close/>
                </a:path>
              </a:pathLst>
            </a:custGeom>
            <a:noFill/>
            <a:ln w="12675"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1" name="Google Shape;441;g32c6436fdf0_0_171"/>
          <p:cNvSpPr txBox="1"/>
          <p:nvPr/>
        </p:nvSpPr>
        <p:spPr>
          <a:xfrm>
            <a:off x="4663450" y="5289925"/>
            <a:ext cx="18810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familiale</a:t>
            </a:r>
            <a:endParaRPr sz="1800" b="1">
              <a:solidFill>
                <a:schemeClr val="dk1"/>
              </a:solidFill>
              <a:latin typeface="Calibri"/>
              <a:ea typeface="Calibri"/>
              <a:cs typeface="Calibri"/>
              <a:sym typeface="Calibri"/>
            </a:endParaRPr>
          </a:p>
        </p:txBody>
      </p:sp>
      <p:grpSp>
        <p:nvGrpSpPr>
          <p:cNvPr id="442" name="Google Shape;442;g32c6436fdf0_0_171"/>
          <p:cNvGrpSpPr/>
          <p:nvPr/>
        </p:nvGrpSpPr>
        <p:grpSpPr>
          <a:xfrm>
            <a:off x="4639055" y="3710940"/>
            <a:ext cx="1880870" cy="1004570"/>
            <a:chOff x="4639055" y="3710940"/>
            <a:chExt cx="1880870" cy="1004570"/>
          </a:xfrm>
        </p:grpSpPr>
        <p:sp>
          <p:nvSpPr>
            <p:cNvPr id="443" name="Google Shape;443;g32c6436fdf0_0_171"/>
            <p:cNvSpPr/>
            <p:nvPr/>
          </p:nvSpPr>
          <p:spPr>
            <a:xfrm>
              <a:off x="4639055" y="3710940"/>
              <a:ext cx="1880870" cy="1004570"/>
            </a:xfrm>
            <a:custGeom>
              <a:avLst/>
              <a:gdLst/>
              <a:ahLst/>
              <a:cxnLst/>
              <a:rect l="l" t="t" r="r" b="b"/>
              <a:pathLst>
                <a:path w="1880870" h="1004570" extrusionOk="0">
                  <a:moveTo>
                    <a:pt x="1713230" y="0"/>
                  </a:moveTo>
                  <a:lnTo>
                    <a:pt x="167386"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1" y="955294"/>
                  </a:lnTo>
                  <a:lnTo>
                    <a:pt x="82898" y="981465"/>
                  </a:lnTo>
                  <a:lnTo>
                    <a:pt x="122884" y="998337"/>
                  </a:lnTo>
                  <a:lnTo>
                    <a:pt x="167386" y="1004316"/>
                  </a:lnTo>
                  <a:lnTo>
                    <a:pt x="1713230" y="1004316"/>
                  </a:lnTo>
                  <a:lnTo>
                    <a:pt x="1757731" y="998337"/>
                  </a:lnTo>
                  <a:lnTo>
                    <a:pt x="1797717" y="981465"/>
                  </a:lnTo>
                  <a:lnTo>
                    <a:pt x="1831593" y="955294"/>
                  </a:lnTo>
                  <a:lnTo>
                    <a:pt x="1857765" y="921417"/>
                  </a:lnTo>
                  <a:lnTo>
                    <a:pt x="1874637" y="881431"/>
                  </a:lnTo>
                  <a:lnTo>
                    <a:pt x="1880616" y="836930"/>
                  </a:lnTo>
                  <a:lnTo>
                    <a:pt x="1880616" y="167386"/>
                  </a:lnTo>
                  <a:lnTo>
                    <a:pt x="1874637" y="122884"/>
                  </a:lnTo>
                  <a:lnTo>
                    <a:pt x="1857765" y="82898"/>
                  </a:lnTo>
                  <a:lnTo>
                    <a:pt x="1831594" y="49022"/>
                  </a:lnTo>
                  <a:lnTo>
                    <a:pt x="1797717" y="22850"/>
                  </a:lnTo>
                  <a:lnTo>
                    <a:pt x="1757731" y="5978"/>
                  </a:lnTo>
                  <a:lnTo>
                    <a:pt x="1713230"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g32c6436fdf0_0_171"/>
            <p:cNvSpPr/>
            <p:nvPr/>
          </p:nvSpPr>
          <p:spPr>
            <a:xfrm>
              <a:off x="4639055" y="3710940"/>
              <a:ext cx="1880870" cy="1004570"/>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6" y="167386"/>
                  </a:lnTo>
                  <a:lnTo>
                    <a:pt x="1880616" y="836930"/>
                  </a:lnTo>
                  <a:lnTo>
                    <a:pt x="1874637" y="881431"/>
                  </a:lnTo>
                  <a:lnTo>
                    <a:pt x="1857765" y="921417"/>
                  </a:lnTo>
                  <a:lnTo>
                    <a:pt x="1831593" y="955294"/>
                  </a:lnTo>
                  <a:lnTo>
                    <a:pt x="1797717" y="981465"/>
                  </a:lnTo>
                  <a:lnTo>
                    <a:pt x="1757731" y="998337"/>
                  </a:lnTo>
                  <a:lnTo>
                    <a:pt x="1713230" y="1004316"/>
                  </a:lnTo>
                  <a:lnTo>
                    <a:pt x="167386" y="1004316"/>
                  </a:lnTo>
                  <a:lnTo>
                    <a:pt x="122884" y="998337"/>
                  </a:lnTo>
                  <a:lnTo>
                    <a:pt x="82898" y="981465"/>
                  </a:lnTo>
                  <a:lnTo>
                    <a:pt x="49021"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5" name="Google Shape;445;g32c6436fdf0_0_171"/>
          <p:cNvSpPr txBox="1"/>
          <p:nvPr/>
        </p:nvSpPr>
        <p:spPr>
          <a:xfrm>
            <a:off x="5038018" y="4048753"/>
            <a:ext cx="11475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Maison(s)</a:t>
            </a:r>
            <a:endParaRPr sz="1800" b="1">
              <a:solidFill>
                <a:schemeClr val="dk1"/>
              </a:solidFill>
              <a:latin typeface="Calibri"/>
              <a:ea typeface="Calibri"/>
              <a:cs typeface="Calibri"/>
              <a:sym typeface="Calibri"/>
            </a:endParaRPr>
          </a:p>
        </p:txBody>
      </p:sp>
      <p:grpSp>
        <p:nvGrpSpPr>
          <p:cNvPr id="446" name="Google Shape;446;g32c6436fdf0_0_171"/>
          <p:cNvGrpSpPr/>
          <p:nvPr/>
        </p:nvGrpSpPr>
        <p:grpSpPr>
          <a:xfrm>
            <a:off x="6556247" y="2505455"/>
            <a:ext cx="1880870" cy="1004570"/>
            <a:chOff x="6556247" y="2505455"/>
            <a:chExt cx="1880870" cy="1004570"/>
          </a:xfrm>
        </p:grpSpPr>
        <p:sp>
          <p:nvSpPr>
            <p:cNvPr id="447" name="Google Shape;447;g32c6436fdf0_0_171"/>
            <p:cNvSpPr/>
            <p:nvPr/>
          </p:nvSpPr>
          <p:spPr>
            <a:xfrm>
              <a:off x="6556247" y="2505455"/>
              <a:ext cx="1880870" cy="1004570"/>
            </a:xfrm>
            <a:custGeom>
              <a:avLst/>
              <a:gdLst/>
              <a:ahLst/>
              <a:cxnLst/>
              <a:rect l="l" t="t" r="r" b="b"/>
              <a:pathLst>
                <a:path w="1880870" h="1004570" extrusionOk="0">
                  <a:moveTo>
                    <a:pt x="1713229" y="0"/>
                  </a:moveTo>
                  <a:lnTo>
                    <a:pt x="167385"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5" y="1004316"/>
                  </a:lnTo>
                  <a:lnTo>
                    <a:pt x="1713229" y="1004316"/>
                  </a:lnTo>
                  <a:lnTo>
                    <a:pt x="1757731" y="998337"/>
                  </a:lnTo>
                  <a:lnTo>
                    <a:pt x="1797717" y="981465"/>
                  </a:lnTo>
                  <a:lnTo>
                    <a:pt x="1831593" y="955294"/>
                  </a:lnTo>
                  <a:lnTo>
                    <a:pt x="1857765" y="921417"/>
                  </a:lnTo>
                  <a:lnTo>
                    <a:pt x="1874637" y="881431"/>
                  </a:lnTo>
                  <a:lnTo>
                    <a:pt x="1880616" y="836930"/>
                  </a:lnTo>
                  <a:lnTo>
                    <a:pt x="1880616" y="167386"/>
                  </a:lnTo>
                  <a:lnTo>
                    <a:pt x="1874637" y="122884"/>
                  </a:lnTo>
                  <a:lnTo>
                    <a:pt x="1857765" y="82898"/>
                  </a:lnTo>
                  <a:lnTo>
                    <a:pt x="1831593" y="49022"/>
                  </a:lnTo>
                  <a:lnTo>
                    <a:pt x="1797717" y="22850"/>
                  </a:lnTo>
                  <a:lnTo>
                    <a:pt x="1757731" y="5978"/>
                  </a:lnTo>
                  <a:lnTo>
                    <a:pt x="1713229"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g32c6436fdf0_0_171"/>
            <p:cNvSpPr/>
            <p:nvPr/>
          </p:nvSpPr>
          <p:spPr>
            <a:xfrm>
              <a:off x="6556247" y="2505455"/>
              <a:ext cx="1880870" cy="1004570"/>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6" y="167386"/>
                  </a:lnTo>
                  <a:lnTo>
                    <a:pt x="1880616" y="836930"/>
                  </a:lnTo>
                  <a:lnTo>
                    <a:pt x="1874637" y="881431"/>
                  </a:lnTo>
                  <a:lnTo>
                    <a:pt x="1857765" y="921417"/>
                  </a:lnTo>
                  <a:lnTo>
                    <a:pt x="1831593" y="955294"/>
                  </a:lnTo>
                  <a:lnTo>
                    <a:pt x="1797717" y="981465"/>
                  </a:lnTo>
                  <a:lnTo>
                    <a:pt x="1757731" y="998337"/>
                  </a:lnTo>
                  <a:lnTo>
                    <a:pt x="1713229" y="1004316"/>
                  </a:lnTo>
                  <a:lnTo>
                    <a:pt x="167385"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9" name="Google Shape;449;g32c6436fdf0_0_171"/>
          <p:cNvSpPr txBox="1"/>
          <p:nvPr/>
        </p:nvSpPr>
        <p:spPr>
          <a:xfrm>
            <a:off x="6598850" y="2705850"/>
            <a:ext cx="1881000" cy="5670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Équipe éducative</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Pairs</a:t>
            </a:r>
            <a:endParaRPr sz="1800" b="1">
              <a:solidFill>
                <a:schemeClr val="dk1"/>
              </a:solidFill>
              <a:latin typeface="Calibri"/>
              <a:ea typeface="Calibri"/>
              <a:cs typeface="Calibri"/>
              <a:sym typeface="Calibri"/>
            </a:endParaRPr>
          </a:p>
        </p:txBody>
      </p:sp>
      <p:grpSp>
        <p:nvGrpSpPr>
          <p:cNvPr id="450" name="Google Shape;450;g32c6436fdf0_0_171"/>
          <p:cNvGrpSpPr/>
          <p:nvPr/>
        </p:nvGrpSpPr>
        <p:grpSpPr>
          <a:xfrm>
            <a:off x="6525768" y="4962144"/>
            <a:ext cx="1880870" cy="1004570"/>
            <a:chOff x="6525768" y="4962144"/>
            <a:chExt cx="1880870" cy="1004570"/>
          </a:xfrm>
        </p:grpSpPr>
        <p:sp>
          <p:nvSpPr>
            <p:cNvPr id="451" name="Google Shape;451;g32c6436fdf0_0_171"/>
            <p:cNvSpPr/>
            <p:nvPr/>
          </p:nvSpPr>
          <p:spPr>
            <a:xfrm>
              <a:off x="6525768" y="4962144"/>
              <a:ext cx="1880870" cy="1004570"/>
            </a:xfrm>
            <a:custGeom>
              <a:avLst/>
              <a:gdLst/>
              <a:ahLst/>
              <a:cxnLst/>
              <a:rect l="l" t="t" r="r" b="b"/>
              <a:pathLst>
                <a:path w="1880870" h="1004570" extrusionOk="0">
                  <a:moveTo>
                    <a:pt x="1713229" y="0"/>
                  </a:moveTo>
                  <a:lnTo>
                    <a:pt x="167385" y="0"/>
                  </a:lnTo>
                  <a:lnTo>
                    <a:pt x="122884" y="5978"/>
                  </a:lnTo>
                  <a:lnTo>
                    <a:pt x="82898" y="22850"/>
                  </a:lnTo>
                  <a:lnTo>
                    <a:pt x="49022" y="49021"/>
                  </a:lnTo>
                  <a:lnTo>
                    <a:pt x="22850" y="82898"/>
                  </a:lnTo>
                  <a:lnTo>
                    <a:pt x="5978" y="122884"/>
                  </a:lnTo>
                  <a:lnTo>
                    <a:pt x="0" y="167385"/>
                  </a:lnTo>
                  <a:lnTo>
                    <a:pt x="0" y="836929"/>
                  </a:lnTo>
                  <a:lnTo>
                    <a:pt x="5978" y="881427"/>
                  </a:lnTo>
                  <a:lnTo>
                    <a:pt x="22850" y="921412"/>
                  </a:lnTo>
                  <a:lnTo>
                    <a:pt x="49022" y="955289"/>
                  </a:lnTo>
                  <a:lnTo>
                    <a:pt x="82898" y="981462"/>
                  </a:lnTo>
                  <a:lnTo>
                    <a:pt x="122884" y="998336"/>
                  </a:lnTo>
                  <a:lnTo>
                    <a:pt x="167385" y="1004315"/>
                  </a:lnTo>
                  <a:lnTo>
                    <a:pt x="1713229" y="1004315"/>
                  </a:lnTo>
                  <a:lnTo>
                    <a:pt x="1757731" y="998336"/>
                  </a:lnTo>
                  <a:lnTo>
                    <a:pt x="1797717" y="981462"/>
                  </a:lnTo>
                  <a:lnTo>
                    <a:pt x="1831593" y="955289"/>
                  </a:lnTo>
                  <a:lnTo>
                    <a:pt x="1857765" y="921412"/>
                  </a:lnTo>
                  <a:lnTo>
                    <a:pt x="1874637" y="881427"/>
                  </a:lnTo>
                  <a:lnTo>
                    <a:pt x="1880615" y="836929"/>
                  </a:lnTo>
                  <a:lnTo>
                    <a:pt x="1880615" y="167385"/>
                  </a:lnTo>
                  <a:lnTo>
                    <a:pt x="1874637" y="122884"/>
                  </a:lnTo>
                  <a:lnTo>
                    <a:pt x="1857765" y="82898"/>
                  </a:lnTo>
                  <a:lnTo>
                    <a:pt x="1831593" y="49021"/>
                  </a:lnTo>
                  <a:lnTo>
                    <a:pt x="1797717" y="22850"/>
                  </a:lnTo>
                  <a:lnTo>
                    <a:pt x="1757731" y="5978"/>
                  </a:lnTo>
                  <a:lnTo>
                    <a:pt x="171322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g32c6436fdf0_0_171"/>
            <p:cNvSpPr/>
            <p:nvPr/>
          </p:nvSpPr>
          <p:spPr>
            <a:xfrm>
              <a:off x="6525768" y="4962144"/>
              <a:ext cx="1880870" cy="1004570"/>
            </a:xfrm>
            <a:custGeom>
              <a:avLst/>
              <a:gdLst/>
              <a:ahLst/>
              <a:cxnLst/>
              <a:rect l="l" t="t" r="r" b="b"/>
              <a:pathLst>
                <a:path w="1880870" h="1004570" extrusionOk="0">
                  <a:moveTo>
                    <a:pt x="0" y="167385"/>
                  </a:moveTo>
                  <a:lnTo>
                    <a:pt x="5978" y="122884"/>
                  </a:lnTo>
                  <a:lnTo>
                    <a:pt x="22850" y="82898"/>
                  </a:lnTo>
                  <a:lnTo>
                    <a:pt x="49022" y="49021"/>
                  </a:lnTo>
                  <a:lnTo>
                    <a:pt x="82898" y="22850"/>
                  </a:lnTo>
                  <a:lnTo>
                    <a:pt x="122884" y="5978"/>
                  </a:lnTo>
                  <a:lnTo>
                    <a:pt x="167385" y="0"/>
                  </a:lnTo>
                  <a:lnTo>
                    <a:pt x="1713229" y="0"/>
                  </a:lnTo>
                  <a:lnTo>
                    <a:pt x="1757731" y="5978"/>
                  </a:lnTo>
                  <a:lnTo>
                    <a:pt x="1797717" y="22850"/>
                  </a:lnTo>
                  <a:lnTo>
                    <a:pt x="1831593" y="49021"/>
                  </a:lnTo>
                  <a:lnTo>
                    <a:pt x="1857765" y="82898"/>
                  </a:lnTo>
                  <a:lnTo>
                    <a:pt x="1874637" y="122884"/>
                  </a:lnTo>
                  <a:lnTo>
                    <a:pt x="1880615" y="167385"/>
                  </a:lnTo>
                  <a:lnTo>
                    <a:pt x="1880615" y="836929"/>
                  </a:lnTo>
                  <a:lnTo>
                    <a:pt x="1874637" y="881427"/>
                  </a:lnTo>
                  <a:lnTo>
                    <a:pt x="1857765" y="921412"/>
                  </a:lnTo>
                  <a:lnTo>
                    <a:pt x="1831593" y="955289"/>
                  </a:lnTo>
                  <a:lnTo>
                    <a:pt x="1797717" y="981462"/>
                  </a:lnTo>
                  <a:lnTo>
                    <a:pt x="1757731" y="998336"/>
                  </a:lnTo>
                  <a:lnTo>
                    <a:pt x="1713229" y="1004315"/>
                  </a:lnTo>
                  <a:lnTo>
                    <a:pt x="167385" y="1004315"/>
                  </a:lnTo>
                  <a:lnTo>
                    <a:pt x="122884" y="998336"/>
                  </a:lnTo>
                  <a:lnTo>
                    <a:pt x="82898" y="981462"/>
                  </a:lnTo>
                  <a:lnTo>
                    <a:pt x="49022" y="955289"/>
                  </a:lnTo>
                  <a:lnTo>
                    <a:pt x="22850" y="921412"/>
                  </a:lnTo>
                  <a:lnTo>
                    <a:pt x="5978" y="881427"/>
                  </a:lnTo>
                  <a:lnTo>
                    <a:pt x="0" y="836929"/>
                  </a:lnTo>
                  <a:lnTo>
                    <a:pt x="0" y="167385"/>
                  </a:lnTo>
                  <a:close/>
                </a:path>
              </a:pathLst>
            </a:custGeom>
            <a:noFill/>
            <a:ln w="12700"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3" name="Google Shape;453;g32c6436fdf0_0_171"/>
          <p:cNvSpPr txBox="1"/>
          <p:nvPr/>
        </p:nvSpPr>
        <p:spPr>
          <a:xfrm>
            <a:off x="6644291" y="5300201"/>
            <a:ext cx="17184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scolaire</a:t>
            </a:r>
            <a:endParaRPr sz="1800" b="1">
              <a:solidFill>
                <a:schemeClr val="dk1"/>
              </a:solidFill>
              <a:latin typeface="Calibri"/>
              <a:ea typeface="Calibri"/>
              <a:cs typeface="Calibri"/>
              <a:sym typeface="Calibri"/>
            </a:endParaRPr>
          </a:p>
        </p:txBody>
      </p:sp>
      <p:grpSp>
        <p:nvGrpSpPr>
          <p:cNvPr id="454" name="Google Shape;454;g32c6436fdf0_0_171"/>
          <p:cNvGrpSpPr/>
          <p:nvPr/>
        </p:nvGrpSpPr>
        <p:grpSpPr>
          <a:xfrm>
            <a:off x="6531864" y="3721608"/>
            <a:ext cx="1880870" cy="1004570"/>
            <a:chOff x="6531864" y="3721608"/>
            <a:chExt cx="1880870" cy="1004570"/>
          </a:xfrm>
        </p:grpSpPr>
        <p:sp>
          <p:nvSpPr>
            <p:cNvPr id="455" name="Google Shape;455;g32c6436fdf0_0_171"/>
            <p:cNvSpPr/>
            <p:nvPr/>
          </p:nvSpPr>
          <p:spPr>
            <a:xfrm>
              <a:off x="6531864" y="3721608"/>
              <a:ext cx="1880870" cy="1004570"/>
            </a:xfrm>
            <a:custGeom>
              <a:avLst/>
              <a:gdLst/>
              <a:ahLst/>
              <a:cxnLst/>
              <a:rect l="l" t="t" r="r" b="b"/>
              <a:pathLst>
                <a:path w="1880870" h="1004570" extrusionOk="0">
                  <a:moveTo>
                    <a:pt x="1713229" y="0"/>
                  </a:moveTo>
                  <a:lnTo>
                    <a:pt x="167385" y="0"/>
                  </a:lnTo>
                  <a:lnTo>
                    <a:pt x="122884" y="5978"/>
                  </a:lnTo>
                  <a:lnTo>
                    <a:pt x="82898" y="22850"/>
                  </a:lnTo>
                  <a:lnTo>
                    <a:pt x="49022" y="49022"/>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5" y="1004316"/>
                  </a:lnTo>
                  <a:lnTo>
                    <a:pt x="1713229" y="1004316"/>
                  </a:lnTo>
                  <a:lnTo>
                    <a:pt x="1757731" y="998337"/>
                  </a:lnTo>
                  <a:lnTo>
                    <a:pt x="1797717" y="981465"/>
                  </a:lnTo>
                  <a:lnTo>
                    <a:pt x="1831593" y="955294"/>
                  </a:lnTo>
                  <a:lnTo>
                    <a:pt x="1857765" y="921417"/>
                  </a:lnTo>
                  <a:lnTo>
                    <a:pt x="1874637" y="881431"/>
                  </a:lnTo>
                  <a:lnTo>
                    <a:pt x="1880615" y="836930"/>
                  </a:lnTo>
                  <a:lnTo>
                    <a:pt x="1880615" y="167386"/>
                  </a:lnTo>
                  <a:lnTo>
                    <a:pt x="1874637" y="122884"/>
                  </a:lnTo>
                  <a:lnTo>
                    <a:pt x="1857765" y="82898"/>
                  </a:lnTo>
                  <a:lnTo>
                    <a:pt x="1831593" y="49022"/>
                  </a:lnTo>
                  <a:lnTo>
                    <a:pt x="1797717" y="22850"/>
                  </a:lnTo>
                  <a:lnTo>
                    <a:pt x="1757731" y="5978"/>
                  </a:lnTo>
                  <a:lnTo>
                    <a:pt x="1713229"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g32c6436fdf0_0_171"/>
            <p:cNvSpPr/>
            <p:nvPr/>
          </p:nvSpPr>
          <p:spPr>
            <a:xfrm>
              <a:off x="6531864" y="3721608"/>
              <a:ext cx="1880870" cy="1004570"/>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5" y="167386"/>
                  </a:lnTo>
                  <a:lnTo>
                    <a:pt x="1880615" y="836930"/>
                  </a:lnTo>
                  <a:lnTo>
                    <a:pt x="1874637" y="881431"/>
                  </a:lnTo>
                  <a:lnTo>
                    <a:pt x="1857765" y="921417"/>
                  </a:lnTo>
                  <a:lnTo>
                    <a:pt x="1831593" y="955294"/>
                  </a:lnTo>
                  <a:lnTo>
                    <a:pt x="1797717" y="981465"/>
                  </a:lnTo>
                  <a:lnTo>
                    <a:pt x="1757731" y="998337"/>
                  </a:lnTo>
                  <a:lnTo>
                    <a:pt x="1713229" y="1004316"/>
                  </a:lnTo>
                  <a:lnTo>
                    <a:pt x="167385"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7" name="Google Shape;457;g32c6436fdf0_0_171"/>
          <p:cNvSpPr txBox="1"/>
          <p:nvPr/>
        </p:nvSpPr>
        <p:spPr>
          <a:xfrm>
            <a:off x="7072787" y="4059159"/>
            <a:ext cx="8763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École(s)</a:t>
            </a:r>
            <a:endParaRPr sz="1800" b="1">
              <a:solidFill>
                <a:schemeClr val="dk1"/>
              </a:solidFill>
              <a:latin typeface="Calibri"/>
              <a:ea typeface="Calibri"/>
              <a:cs typeface="Calibri"/>
              <a:sym typeface="Calibri"/>
            </a:endParaRPr>
          </a:p>
        </p:txBody>
      </p:sp>
      <p:grpSp>
        <p:nvGrpSpPr>
          <p:cNvPr id="458" name="Google Shape;458;g32c6436fdf0_0_171"/>
          <p:cNvGrpSpPr/>
          <p:nvPr/>
        </p:nvGrpSpPr>
        <p:grpSpPr>
          <a:xfrm>
            <a:off x="2023872" y="3832859"/>
            <a:ext cx="2555875" cy="467995"/>
            <a:chOff x="2023872" y="3832859"/>
            <a:chExt cx="2555875" cy="467995"/>
          </a:xfrm>
        </p:grpSpPr>
        <p:sp>
          <p:nvSpPr>
            <p:cNvPr id="459" name="Google Shape;459;g32c6436fdf0_0_171"/>
            <p:cNvSpPr/>
            <p:nvPr/>
          </p:nvSpPr>
          <p:spPr>
            <a:xfrm>
              <a:off x="2023872" y="3832859"/>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8"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g32c6436fdf0_0_171"/>
            <p:cNvSpPr/>
            <p:nvPr/>
          </p:nvSpPr>
          <p:spPr>
            <a:xfrm>
              <a:off x="2023872" y="3832859"/>
              <a:ext cx="2555875" cy="467995"/>
            </a:xfrm>
            <a:custGeom>
              <a:avLst/>
              <a:gdLst/>
              <a:ahLst/>
              <a:cxnLst/>
              <a:rect l="l" t="t" r="r" b="b"/>
              <a:pathLst>
                <a:path w="2555875" h="467995" extrusionOk="0">
                  <a:moveTo>
                    <a:pt x="2321814" y="0"/>
                  </a:moveTo>
                  <a:lnTo>
                    <a:pt x="2555748"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1" name="Google Shape;461;g32c6436fdf0_0_171"/>
          <p:cNvGrpSpPr/>
          <p:nvPr/>
        </p:nvGrpSpPr>
        <p:grpSpPr>
          <a:xfrm>
            <a:off x="2011679" y="4427220"/>
            <a:ext cx="2555875" cy="467995"/>
            <a:chOff x="2011679" y="4427220"/>
            <a:chExt cx="2555875" cy="467995"/>
          </a:xfrm>
        </p:grpSpPr>
        <p:sp>
          <p:nvSpPr>
            <p:cNvPr id="462" name="Google Shape;462;g32c6436fdf0_0_171"/>
            <p:cNvSpPr/>
            <p:nvPr/>
          </p:nvSpPr>
          <p:spPr>
            <a:xfrm>
              <a:off x="2011679" y="4427220"/>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7"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g32c6436fdf0_0_171"/>
            <p:cNvSpPr/>
            <p:nvPr/>
          </p:nvSpPr>
          <p:spPr>
            <a:xfrm>
              <a:off x="2011679" y="4427220"/>
              <a:ext cx="2555875" cy="467995"/>
            </a:xfrm>
            <a:custGeom>
              <a:avLst/>
              <a:gdLst/>
              <a:ahLst/>
              <a:cxnLst/>
              <a:rect l="l" t="t" r="r" b="b"/>
              <a:pathLst>
                <a:path w="2555875" h="467995" extrusionOk="0">
                  <a:moveTo>
                    <a:pt x="2321814" y="0"/>
                  </a:moveTo>
                  <a:lnTo>
                    <a:pt x="2555747"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4" name="Google Shape;464;g32c6436fdf0_0_171"/>
          <p:cNvGrpSpPr/>
          <p:nvPr/>
        </p:nvGrpSpPr>
        <p:grpSpPr>
          <a:xfrm>
            <a:off x="2023872" y="3201923"/>
            <a:ext cx="2555875" cy="467995"/>
            <a:chOff x="2023872" y="3201923"/>
            <a:chExt cx="2555875" cy="467995"/>
          </a:xfrm>
        </p:grpSpPr>
        <p:sp>
          <p:nvSpPr>
            <p:cNvPr id="465" name="Google Shape;465;g32c6436fdf0_0_171"/>
            <p:cNvSpPr/>
            <p:nvPr/>
          </p:nvSpPr>
          <p:spPr>
            <a:xfrm>
              <a:off x="2023872" y="3201923"/>
              <a:ext cx="2555875" cy="467995"/>
            </a:xfrm>
            <a:custGeom>
              <a:avLst/>
              <a:gdLst/>
              <a:ahLst/>
              <a:cxnLst/>
              <a:rect l="l" t="t" r="r" b="b"/>
              <a:pathLst>
                <a:path w="2555875" h="467995" extrusionOk="0">
                  <a:moveTo>
                    <a:pt x="2321814" y="0"/>
                  </a:moveTo>
                  <a:lnTo>
                    <a:pt x="2321814" y="116966"/>
                  </a:lnTo>
                  <a:lnTo>
                    <a:pt x="233933" y="116966"/>
                  </a:lnTo>
                  <a:lnTo>
                    <a:pt x="233933" y="0"/>
                  </a:lnTo>
                  <a:lnTo>
                    <a:pt x="0" y="233934"/>
                  </a:lnTo>
                  <a:lnTo>
                    <a:pt x="233933" y="467868"/>
                  </a:lnTo>
                  <a:lnTo>
                    <a:pt x="233933" y="350900"/>
                  </a:lnTo>
                  <a:lnTo>
                    <a:pt x="2321814" y="350900"/>
                  </a:lnTo>
                  <a:lnTo>
                    <a:pt x="2321814" y="467868"/>
                  </a:lnTo>
                  <a:lnTo>
                    <a:pt x="2555748" y="233934"/>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g32c6436fdf0_0_171"/>
            <p:cNvSpPr/>
            <p:nvPr/>
          </p:nvSpPr>
          <p:spPr>
            <a:xfrm>
              <a:off x="2023872" y="3201923"/>
              <a:ext cx="2555875" cy="467995"/>
            </a:xfrm>
            <a:custGeom>
              <a:avLst/>
              <a:gdLst/>
              <a:ahLst/>
              <a:cxnLst/>
              <a:rect l="l" t="t" r="r" b="b"/>
              <a:pathLst>
                <a:path w="2555875" h="467995" extrusionOk="0">
                  <a:moveTo>
                    <a:pt x="2321814" y="0"/>
                  </a:moveTo>
                  <a:lnTo>
                    <a:pt x="2555748" y="233934"/>
                  </a:lnTo>
                  <a:lnTo>
                    <a:pt x="2321814" y="467868"/>
                  </a:lnTo>
                  <a:lnTo>
                    <a:pt x="2321814" y="350900"/>
                  </a:lnTo>
                  <a:lnTo>
                    <a:pt x="233933" y="350900"/>
                  </a:lnTo>
                  <a:lnTo>
                    <a:pt x="233933" y="467868"/>
                  </a:lnTo>
                  <a:lnTo>
                    <a:pt x="0" y="233934"/>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7" name="Google Shape;467;g32c6436fdf0_0_171"/>
          <p:cNvSpPr txBox="1"/>
          <p:nvPr/>
        </p:nvSpPr>
        <p:spPr>
          <a:xfrm>
            <a:off x="2259251" y="3936620"/>
            <a:ext cx="261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affectif social</a:t>
            </a:r>
            <a:endParaRPr sz="1400" b="1">
              <a:solidFill>
                <a:schemeClr val="dk1"/>
              </a:solidFill>
              <a:latin typeface="Calibri"/>
              <a:ea typeface="Calibri"/>
              <a:cs typeface="Calibri"/>
              <a:sym typeface="Calibri"/>
            </a:endParaRPr>
          </a:p>
        </p:txBody>
      </p:sp>
      <p:sp>
        <p:nvSpPr>
          <p:cNvPr id="468" name="Google Shape;468;g32c6436fdf0_0_171"/>
          <p:cNvSpPr txBox="1"/>
          <p:nvPr/>
        </p:nvSpPr>
        <p:spPr>
          <a:xfrm>
            <a:off x="2489094" y="4530603"/>
            <a:ext cx="2113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cognitif</a:t>
            </a:r>
            <a:endParaRPr sz="1400" b="1">
              <a:solidFill>
                <a:schemeClr val="dk1"/>
              </a:solidFill>
              <a:latin typeface="Calibri"/>
              <a:ea typeface="Calibri"/>
              <a:cs typeface="Calibri"/>
              <a:sym typeface="Calibri"/>
            </a:endParaRPr>
          </a:p>
        </p:txBody>
      </p:sp>
      <p:grpSp>
        <p:nvGrpSpPr>
          <p:cNvPr id="469" name="Google Shape;469;g32c6436fdf0_0_171"/>
          <p:cNvGrpSpPr/>
          <p:nvPr/>
        </p:nvGrpSpPr>
        <p:grpSpPr>
          <a:xfrm>
            <a:off x="10181081" y="2504694"/>
            <a:ext cx="1880870" cy="3461385"/>
            <a:chOff x="10181081" y="2504694"/>
            <a:chExt cx="1880870" cy="3461385"/>
          </a:xfrm>
        </p:grpSpPr>
        <p:sp>
          <p:nvSpPr>
            <p:cNvPr id="470" name="Google Shape;470;g32c6436fdf0_0_171"/>
            <p:cNvSpPr/>
            <p:nvPr/>
          </p:nvSpPr>
          <p:spPr>
            <a:xfrm>
              <a:off x="10181081" y="2504694"/>
              <a:ext cx="1880870" cy="3461385"/>
            </a:xfrm>
            <a:custGeom>
              <a:avLst/>
              <a:gdLst/>
              <a:ahLst/>
              <a:cxnLst/>
              <a:rect l="l" t="t" r="r" b="b"/>
              <a:pathLst>
                <a:path w="1880870" h="3461385" extrusionOk="0">
                  <a:moveTo>
                    <a:pt x="1567179" y="0"/>
                  </a:moveTo>
                  <a:lnTo>
                    <a:pt x="313436" y="0"/>
                  </a:lnTo>
                  <a:lnTo>
                    <a:pt x="267119" y="3398"/>
                  </a:lnTo>
                  <a:lnTo>
                    <a:pt x="222913" y="13270"/>
                  </a:lnTo>
                  <a:lnTo>
                    <a:pt x="181301" y="29132"/>
                  </a:lnTo>
                  <a:lnTo>
                    <a:pt x="142768" y="50497"/>
                  </a:lnTo>
                  <a:lnTo>
                    <a:pt x="107800" y="76882"/>
                  </a:lnTo>
                  <a:lnTo>
                    <a:pt x="76882" y="107800"/>
                  </a:lnTo>
                  <a:lnTo>
                    <a:pt x="50497" y="142768"/>
                  </a:lnTo>
                  <a:lnTo>
                    <a:pt x="29132" y="181301"/>
                  </a:lnTo>
                  <a:lnTo>
                    <a:pt x="13270" y="222913"/>
                  </a:lnTo>
                  <a:lnTo>
                    <a:pt x="3398" y="267119"/>
                  </a:lnTo>
                  <a:lnTo>
                    <a:pt x="0" y="313435"/>
                  </a:lnTo>
                  <a:lnTo>
                    <a:pt x="0" y="3147555"/>
                  </a:lnTo>
                  <a:lnTo>
                    <a:pt x="3398" y="3193874"/>
                  </a:lnTo>
                  <a:lnTo>
                    <a:pt x="13270" y="3238083"/>
                  </a:lnTo>
                  <a:lnTo>
                    <a:pt x="29132" y="3279697"/>
                  </a:lnTo>
                  <a:lnTo>
                    <a:pt x="50497" y="3318231"/>
                  </a:lnTo>
                  <a:lnTo>
                    <a:pt x="76882" y="3353200"/>
                  </a:lnTo>
                  <a:lnTo>
                    <a:pt x="107800" y="3384120"/>
                  </a:lnTo>
                  <a:lnTo>
                    <a:pt x="142768" y="3410505"/>
                  </a:lnTo>
                  <a:lnTo>
                    <a:pt x="181301" y="3431871"/>
                  </a:lnTo>
                  <a:lnTo>
                    <a:pt x="222913" y="3447732"/>
                  </a:lnTo>
                  <a:lnTo>
                    <a:pt x="267119" y="3457605"/>
                  </a:lnTo>
                  <a:lnTo>
                    <a:pt x="313436" y="3461004"/>
                  </a:lnTo>
                  <a:lnTo>
                    <a:pt x="1567179" y="3461004"/>
                  </a:lnTo>
                  <a:lnTo>
                    <a:pt x="1613496" y="3457605"/>
                  </a:lnTo>
                  <a:lnTo>
                    <a:pt x="1657702" y="3447732"/>
                  </a:lnTo>
                  <a:lnTo>
                    <a:pt x="1699314" y="3431871"/>
                  </a:lnTo>
                  <a:lnTo>
                    <a:pt x="1737847" y="3410505"/>
                  </a:lnTo>
                  <a:lnTo>
                    <a:pt x="1772815" y="3384120"/>
                  </a:lnTo>
                  <a:lnTo>
                    <a:pt x="1803733" y="3353200"/>
                  </a:lnTo>
                  <a:lnTo>
                    <a:pt x="1830118" y="3318231"/>
                  </a:lnTo>
                  <a:lnTo>
                    <a:pt x="1851483" y="3279697"/>
                  </a:lnTo>
                  <a:lnTo>
                    <a:pt x="1867345" y="3238083"/>
                  </a:lnTo>
                  <a:lnTo>
                    <a:pt x="1877217" y="3193874"/>
                  </a:lnTo>
                  <a:lnTo>
                    <a:pt x="1880616" y="3147555"/>
                  </a:lnTo>
                  <a:lnTo>
                    <a:pt x="1880616" y="313435"/>
                  </a:lnTo>
                  <a:lnTo>
                    <a:pt x="1877217" y="267119"/>
                  </a:lnTo>
                  <a:lnTo>
                    <a:pt x="1867345" y="222913"/>
                  </a:lnTo>
                  <a:lnTo>
                    <a:pt x="1851483" y="181301"/>
                  </a:lnTo>
                  <a:lnTo>
                    <a:pt x="1830118" y="142768"/>
                  </a:lnTo>
                  <a:lnTo>
                    <a:pt x="1803733" y="107800"/>
                  </a:lnTo>
                  <a:lnTo>
                    <a:pt x="1772815" y="76882"/>
                  </a:lnTo>
                  <a:lnTo>
                    <a:pt x="1737847" y="50497"/>
                  </a:lnTo>
                  <a:lnTo>
                    <a:pt x="1699314" y="29132"/>
                  </a:lnTo>
                  <a:lnTo>
                    <a:pt x="1657702" y="13270"/>
                  </a:lnTo>
                  <a:lnTo>
                    <a:pt x="1613496" y="3398"/>
                  </a:lnTo>
                  <a:lnTo>
                    <a:pt x="1567179" y="0"/>
                  </a:lnTo>
                  <a:close/>
                </a:path>
              </a:pathLst>
            </a:custGeom>
            <a:solidFill>
              <a:srgbClr val="50B4C7">
                <a:alpha val="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g32c6436fdf0_0_171"/>
            <p:cNvSpPr/>
            <p:nvPr/>
          </p:nvSpPr>
          <p:spPr>
            <a:xfrm>
              <a:off x="10181081" y="2504694"/>
              <a:ext cx="1880870" cy="3461385"/>
            </a:xfrm>
            <a:custGeom>
              <a:avLst/>
              <a:gdLst/>
              <a:ahLst/>
              <a:cxnLst/>
              <a:rect l="l" t="t" r="r" b="b"/>
              <a:pathLst>
                <a:path w="1880870" h="3461385" extrusionOk="0">
                  <a:moveTo>
                    <a:pt x="0" y="313435"/>
                  </a:moveTo>
                  <a:lnTo>
                    <a:pt x="3398" y="267119"/>
                  </a:lnTo>
                  <a:lnTo>
                    <a:pt x="13270" y="222913"/>
                  </a:lnTo>
                  <a:lnTo>
                    <a:pt x="29132" y="181301"/>
                  </a:lnTo>
                  <a:lnTo>
                    <a:pt x="50497" y="142768"/>
                  </a:lnTo>
                  <a:lnTo>
                    <a:pt x="76882" y="107800"/>
                  </a:lnTo>
                  <a:lnTo>
                    <a:pt x="107800" y="76882"/>
                  </a:lnTo>
                  <a:lnTo>
                    <a:pt x="142768" y="50497"/>
                  </a:lnTo>
                  <a:lnTo>
                    <a:pt x="181301" y="29132"/>
                  </a:lnTo>
                  <a:lnTo>
                    <a:pt x="222913" y="13270"/>
                  </a:lnTo>
                  <a:lnTo>
                    <a:pt x="267119" y="3398"/>
                  </a:lnTo>
                  <a:lnTo>
                    <a:pt x="313436" y="0"/>
                  </a:lnTo>
                  <a:lnTo>
                    <a:pt x="1567179" y="0"/>
                  </a:lnTo>
                  <a:lnTo>
                    <a:pt x="1613496" y="3398"/>
                  </a:lnTo>
                  <a:lnTo>
                    <a:pt x="1657702" y="13270"/>
                  </a:lnTo>
                  <a:lnTo>
                    <a:pt x="1699314" y="29132"/>
                  </a:lnTo>
                  <a:lnTo>
                    <a:pt x="1737847" y="50497"/>
                  </a:lnTo>
                  <a:lnTo>
                    <a:pt x="1772815" y="76882"/>
                  </a:lnTo>
                  <a:lnTo>
                    <a:pt x="1803733" y="107800"/>
                  </a:lnTo>
                  <a:lnTo>
                    <a:pt x="1830118" y="142768"/>
                  </a:lnTo>
                  <a:lnTo>
                    <a:pt x="1851483" y="181301"/>
                  </a:lnTo>
                  <a:lnTo>
                    <a:pt x="1867345" y="222913"/>
                  </a:lnTo>
                  <a:lnTo>
                    <a:pt x="1877217" y="267119"/>
                  </a:lnTo>
                  <a:lnTo>
                    <a:pt x="1880616" y="313435"/>
                  </a:lnTo>
                  <a:lnTo>
                    <a:pt x="1880616" y="3147555"/>
                  </a:lnTo>
                  <a:lnTo>
                    <a:pt x="1877217" y="3193874"/>
                  </a:lnTo>
                  <a:lnTo>
                    <a:pt x="1867345" y="3238083"/>
                  </a:lnTo>
                  <a:lnTo>
                    <a:pt x="1851483" y="3279697"/>
                  </a:lnTo>
                  <a:lnTo>
                    <a:pt x="1830118" y="3318231"/>
                  </a:lnTo>
                  <a:lnTo>
                    <a:pt x="1803733" y="3353200"/>
                  </a:lnTo>
                  <a:lnTo>
                    <a:pt x="1772815" y="3384120"/>
                  </a:lnTo>
                  <a:lnTo>
                    <a:pt x="1737847" y="3410505"/>
                  </a:lnTo>
                  <a:lnTo>
                    <a:pt x="1699314" y="3431871"/>
                  </a:lnTo>
                  <a:lnTo>
                    <a:pt x="1657702" y="3447732"/>
                  </a:lnTo>
                  <a:lnTo>
                    <a:pt x="1613496" y="3457605"/>
                  </a:lnTo>
                  <a:lnTo>
                    <a:pt x="1567179" y="3461004"/>
                  </a:lnTo>
                  <a:lnTo>
                    <a:pt x="313436" y="3461004"/>
                  </a:lnTo>
                  <a:lnTo>
                    <a:pt x="267119" y="3457605"/>
                  </a:lnTo>
                  <a:lnTo>
                    <a:pt x="222913" y="3447732"/>
                  </a:lnTo>
                  <a:lnTo>
                    <a:pt x="181301" y="3431871"/>
                  </a:lnTo>
                  <a:lnTo>
                    <a:pt x="142768" y="3410505"/>
                  </a:lnTo>
                  <a:lnTo>
                    <a:pt x="107800" y="3384120"/>
                  </a:lnTo>
                  <a:lnTo>
                    <a:pt x="76882" y="3353200"/>
                  </a:lnTo>
                  <a:lnTo>
                    <a:pt x="50497" y="3318231"/>
                  </a:lnTo>
                  <a:lnTo>
                    <a:pt x="29132" y="3279697"/>
                  </a:lnTo>
                  <a:lnTo>
                    <a:pt x="13270" y="3238083"/>
                  </a:lnTo>
                  <a:lnTo>
                    <a:pt x="3398" y="3193874"/>
                  </a:lnTo>
                  <a:lnTo>
                    <a:pt x="0" y="3147555"/>
                  </a:lnTo>
                  <a:lnTo>
                    <a:pt x="0" y="313435"/>
                  </a:lnTo>
                  <a:close/>
                </a:path>
              </a:pathLst>
            </a:custGeom>
            <a:noFill/>
            <a:ln w="254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2" name="Google Shape;472;g32c6436fdf0_0_171"/>
          <p:cNvSpPr txBox="1"/>
          <p:nvPr/>
        </p:nvSpPr>
        <p:spPr>
          <a:xfrm>
            <a:off x="10449549" y="2614050"/>
            <a:ext cx="15030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318E9F"/>
                </a:solidFill>
                <a:latin typeface="Calibri"/>
                <a:ea typeface="Calibri"/>
                <a:cs typeface="Calibri"/>
                <a:sym typeface="Calibri"/>
              </a:rPr>
              <a:t>Connaissances</a:t>
            </a:r>
            <a:endParaRPr sz="1800" b="1">
              <a:solidFill>
                <a:schemeClr val="dk1"/>
              </a:solidFill>
              <a:latin typeface="Calibri"/>
              <a:ea typeface="Calibri"/>
              <a:cs typeface="Calibri"/>
              <a:sym typeface="Calibri"/>
            </a:endParaRPr>
          </a:p>
        </p:txBody>
      </p:sp>
      <p:grpSp>
        <p:nvGrpSpPr>
          <p:cNvPr id="473" name="Google Shape;473;g32c6436fdf0_0_171"/>
          <p:cNvGrpSpPr/>
          <p:nvPr/>
        </p:nvGrpSpPr>
        <p:grpSpPr>
          <a:xfrm>
            <a:off x="10365227" y="3005331"/>
            <a:ext cx="1697297" cy="864235"/>
            <a:chOff x="10364723" y="3005327"/>
            <a:chExt cx="1511934" cy="864235"/>
          </a:xfrm>
        </p:grpSpPr>
        <p:sp>
          <p:nvSpPr>
            <p:cNvPr id="474" name="Google Shape;474;g32c6436fdf0_0_171"/>
            <p:cNvSpPr/>
            <p:nvPr/>
          </p:nvSpPr>
          <p:spPr>
            <a:xfrm>
              <a:off x="10364723" y="3005327"/>
              <a:ext cx="1511934" cy="864235"/>
            </a:xfrm>
            <a:custGeom>
              <a:avLst/>
              <a:gdLst/>
              <a:ahLst/>
              <a:cxnLst/>
              <a:rect l="l" t="t" r="r" b="b"/>
              <a:pathLst>
                <a:path w="1511934" h="864235" extrusionOk="0">
                  <a:moveTo>
                    <a:pt x="755903" y="0"/>
                  </a:moveTo>
                  <a:lnTo>
                    <a:pt x="696833" y="1299"/>
                  </a:lnTo>
                  <a:lnTo>
                    <a:pt x="639006" y="5135"/>
                  </a:lnTo>
                  <a:lnTo>
                    <a:pt x="582590" y="11410"/>
                  </a:lnTo>
                  <a:lnTo>
                    <a:pt x="527752" y="20028"/>
                  </a:lnTo>
                  <a:lnTo>
                    <a:pt x="474662" y="30894"/>
                  </a:lnTo>
                  <a:lnTo>
                    <a:pt x="423487" y="43911"/>
                  </a:lnTo>
                  <a:lnTo>
                    <a:pt x="374396" y="58984"/>
                  </a:lnTo>
                  <a:lnTo>
                    <a:pt x="327555" y="76016"/>
                  </a:lnTo>
                  <a:lnTo>
                    <a:pt x="283135" y="94912"/>
                  </a:lnTo>
                  <a:lnTo>
                    <a:pt x="241302" y="115575"/>
                  </a:lnTo>
                  <a:lnTo>
                    <a:pt x="202224" y="137909"/>
                  </a:lnTo>
                  <a:lnTo>
                    <a:pt x="166071" y="161819"/>
                  </a:lnTo>
                  <a:lnTo>
                    <a:pt x="133010" y="187208"/>
                  </a:lnTo>
                  <a:lnTo>
                    <a:pt x="103208" y="213980"/>
                  </a:lnTo>
                  <a:lnTo>
                    <a:pt x="76835" y="242040"/>
                  </a:lnTo>
                  <a:lnTo>
                    <a:pt x="35045" y="301637"/>
                  </a:lnTo>
                  <a:lnTo>
                    <a:pt x="8985" y="365231"/>
                  </a:lnTo>
                  <a:lnTo>
                    <a:pt x="0" y="432054"/>
                  </a:lnTo>
                  <a:lnTo>
                    <a:pt x="2274" y="465820"/>
                  </a:lnTo>
                  <a:lnTo>
                    <a:pt x="19965" y="531125"/>
                  </a:lnTo>
                  <a:lnTo>
                    <a:pt x="54058" y="592816"/>
                  </a:lnTo>
                  <a:lnTo>
                    <a:pt x="103208" y="650127"/>
                  </a:lnTo>
                  <a:lnTo>
                    <a:pt x="133010" y="676899"/>
                  </a:lnTo>
                  <a:lnTo>
                    <a:pt x="166071" y="702288"/>
                  </a:lnTo>
                  <a:lnTo>
                    <a:pt x="202224" y="726198"/>
                  </a:lnTo>
                  <a:lnTo>
                    <a:pt x="241302" y="748532"/>
                  </a:lnTo>
                  <a:lnTo>
                    <a:pt x="283135" y="769195"/>
                  </a:lnTo>
                  <a:lnTo>
                    <a:pt x="327555" y="788091"/>
                  </a:lnTo>
                  <a:lnTo>
                    <a:pt x="374396" y="805123"/>
                  </a:lnTo>
                  <a:lnTo>
                    <a:pt x="423487" y="820196"/>
                  </a:lnTo>
                  <a:lnTo>
                    <a:pt x="474662" y="833213"/>
                  </a:lnTo>
                  <a:lnTo>
                    <a:pt x="527752" y="844079"/>
                  </a:lnTo>
                  <a:lnTo>
                    <a:pt x="582590" y="852697"/>
                  </a:lnTo>
                  <a:lnTo>
                    <a:pt x="639006" y="858972"/>
                  </a:lnTo>
                  <a:lnTo>
                    <a:pt x="696833" y="862808"/>
                  </a:lnTo>
                  <a:lnTo>
                    <a:pt x="755903" y="864108"/>
                  </a:lnTo>
                  <a:lnTo>
                    <a:pt x="814974" y="862808"/>
                  </a:lnTo>
                  <a:lnTo>
                    <a:pt x="872801" y="858972"/>
                  </a:lnTo>
                  <a:lnTo>
                    <a:pt x="929217" y="852697"/>
                  </a:lnTo>
                  <a:lnTo>
                    <a:pt x="984055" y="844079"/>
                  </a:lnTo>
                  <a:lnTo>
                    <a:pt x="1037145" y="833213"/>
                  </a:lnTo>
                  <a:lnTo>
                    <a:pt x="1088320" y="820196"/>
                  </a:lnTo>
                  <a:lnTo>
                    <a:pt x="1137411" y="805123"/>
                  </a:lnTo>
                  <a:lnTo>
                    <a:pt x="1184252" y="788091"/>
                  </a:lnTo>
                  <a:lnTo>
                    <a:pt x="1228672" y="769195"/>
                  </a:lnTo>
                  <a:lnTo>
                    <a:pt x="1270505" y="748532"/>
                  </a:lnTo>
                  <a:lnTo>
                    <a:pt x="1309583" y="726198"/>
                  </a:lnTo>
                  <a:lnTo>
                    <a:pt x="1345736" y="702288"/>
                  </a:lnTo>
                  <a:lnTo>
                    <a:pt x="1378797" y="676899"/>
                  </a:lnTo>
                  <a:lnTo>
                    <a:pt x="1408599" y="650127"/>
                  </a:lnTo>
                  <a:lnTo>
                    <a:pt x="1434972" y="622067"/>
                  </a:lnTo>
                  <a:lnTo>
                    <a:pt x="1476762" y="562470"/>
                  </a:lnTo>
                  <a:lnTo>
                    <a:pt x="1502822" y="498876"/>
                  </a:lnTo>
                  <a:lnTo>
                    <a:pt x="1511807" y="432054"/>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3"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75" name="Google Shape;475;g32c6436fdf0_0_171"/>
            <p:cNvSpPr/>
            <p:nvPr/>
          </p:nvSpPr>
          <p:spPr>
            <a:xfrm>
              <a:off x="10364723" y="3005327"/>
              <a:ext cx="1511934" cy="864235"/>
            </a:xfrm>
            <a:custGeom>
              <a:avLst/>
              <a:gdLst/>
              <a:ahLst/>
              <a:cxnLst/>
              <a:rect l="l" t="t" r="r" b="b"/>
              <a:pathLst>
                <a:path w="1511934" h="864235" extrusionOk="0">
                  <a:moveTo>
                    <a:pt x="0" y="432054"/>
                  </a:moveTo>
                  <a:lnTo>
                    <a:pt x="8985" y="365231"/>
                  </a:lnTo>
                  <a:lnTo>
                    <a:pt x="35045" y="301637"/>
                  </a:lnTo>
                  <a:lnTo>
                    <a:pt x="76835" y="242040"/>
                  </a:lnTo>
                  <a:lnTo>
                    <a:pt x="103208" y="213980"/>
                  </a:lnTo>
                  <a:lnTo>
                    <a:pt x="133010" y="187208"/>
                  </a:lnTo>
                  <a:lnTo>
                    <a:pt x="166071" y="161819"/>
                  </a:lnTo>
                  <a:lnTo>
                    <a:pt x="202224" y="137909"/>
                  </a:lnTo>
                  <a:lnTo>
                    <a:pt x="241302" y="115575"/>
                  </a:lnTo>
                  <a:lnTo>
                    <a:pt x="283135" y="94912"/>
                  </a:lnTo>
                  <a:lnTo>
                    <a:pt x="327555" y="76016"/>
                  </a:lnTo>
                  <a:lnTo>
                    <a:pt x="374396" y="58984"/>
                  </a:lnTo>
                  <a:lnTo>
                    <a:pt x="423487" y="43911"/>
                  </a:lnTo>
                  <a:lnTo>
                    <a:pt x="474662" y="30894"/>
                  </a:lnTo>
                  <a:lnTo>
                    <a:pt x="527752" y="20028"/>
                  </a:lnTo>
                  <a:lnTo>
                    <a:pt x="582590" y="11410"/>
                  </a:lnTo>
                  <a:lnTo>
                    <a:pt x="639006" y="5135"/>
                  </a:lnTo>
                  <a:lnTo>
                    <a:pt x="696833" y="1299"/>
                  </a:lnTo>
                  <a:lnTo>
                    <a:pt x="755903"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7" y="432054"/>
                  </a:lnTo>
                  <a:lnTo>
                    <a:pt x="1509533" y="465820"/>
                  </a:lnTo>
                  <a:lnTo>
                    <a:pt x="1491842" y="531125"/>
                  </a:lnTo>
                  <a:lnTo>
                    <a:pt x="1457749" y="592816"/>
                  </a:lnTo>
                  <a:lnTo>
                    <a:pt x="1408599" y="650127"/>
                  </a:lnTo>
                  <a:lnTo>
                    <a:pt x="1378797" y="676899"/>
                  </a:lnTo>
                  <a:lnTo>
                    <a:pt x="1345736" y="702288"/>
                  </a:lnTo>
                  <a:lnTo>
                    <a:pt x="1309583" y="726198"/>
                  </a:lnTo>
                  <a:lnTo>
                    <a:pt x="1270505" y="748532"/>
                  </a:lnTo>
                  <a:lnTo>
                    <a:pt x="1228672" y="769195"/>
                  </a:lnTo>
                  <a:lnTo>
                    <a:pt x="1184252" y="788091"/>
                  </a:lnTo>
                  <a:lnTo>
                    <a:pt x="1137411" y="805123"/>
                  </a:lnTo>
                  <a:lnTo>
                    <a:pt x="1088320" y="820196"/>
                  </a:lnTo>
                  <a:lnTo>
                    <a:pt x="1037145" y="833213"/>
                  </a:lnTo>
                  <a:lnTo>
                    <a:pt x="984055" y="844079"/>
                  </a:lnTo>
                  <a:lnTo>
                    <a:pt x="929217" y="852697"/>
                  </a:lnTo>
                  <a:lnTo>
                    <a:pt x="872801" y="858972"/>
                  </a:lnTo>
                  <a:lnTo>
                    <a:pt x="814974" y="862808"/>
                  </a:lnTo>
                  <a:lnTo>
                    <a:pt x="755903" y="864108"/>
                  </a:lnTo>
                  <a:lnTo>
                    <a:pt x="696833" y="862808"/>
                  </a:lnTo>
                  <a:lnTo>
                    <a:pt x="639006" y="858972"/>
                  </a:lnTo>
                  <a:lnTo>
                    <a:pt x="582590" y="852697"/>
                  </a:lnTo>
                  <a:lnTo>
                    <a:pt x="527752" y="844079"/>
                  </a:lnTo>
                  <a:lnTo>
                    <a:pt x="474662" y="833213"/>
                  </a:lnTo>
                  <a:lnTo>
                    <a:pt x="423487" y="820196"/>
                  </a:lnTo>
                  <a:lnTo>
                    <a:pt x="374396" y="805123"/>
                  </a:lnTo>
                  <a:lnTo>
                    <a:pt x="327555" y="788091"/>
                  </a:lnTo>
                  <a:lnTo>
                    <a:pt x="283135" y="769195"/>
                  </a:lnTo>
                  <a:lnTo>
                    <a:pt x="241302" y="748532"/>
                  </a:lnTo>
                  <a:lnTo>
                    <a:pt x="202224" y="726198"/>
                  </a:lnTo>
                  <a:lnTo>
                    <a:pt x="166071" y="702288"/>
                  </a:lnTo>
                  <a:lnTo>
                    <a:pt x="133010" y="676899"/>
                  </a:lnTo>
                  <a:lnTo>
                    <a:pt x="103208" y="650127"/>
                  </a:lnTo>
                  <a:lnTo>
                    <a:pt x="76835" y="622067"/>
                  </a:lnTo>
                  <a:lnTo>
                    <a:pt x="35045" y="562470"/>
                  </a:lnTo>
                  <a:lnTo>
                    <a:pt x="8985" y="498876"/>
                  </a:lnTo>
                  <a:lnTo>
                    <a:pt x="0" y="432054"/>
                  </a:lnTo>
                  <a:close/>
                </a:path>
              </a:pathLst>
            </a:custGeom>
            <a:noFill/>
            <a:ln w="12675"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476" name="Google Shape;476;g32c6436fdf0_0_171"/>
          <p:cNvSpPr txBox="1"/>
          <p:nvPr/>
        </p:nvSpPr>
        <p:spPr>
          <a:xfrm>
            <a:off x="10611932" y="3200524"/>
            <a:ext cx="1211100" cy="444300"/>
          </a:xfrm>
          <a:prstGeom prst="rect">
            <a:avLst/>
          </a:prstGeom>
          <a:noFill/>
          <a:ln>
            <a:noFill/>
          </a:ln>
        </p:spPr>
        <p:txBody>
          <a:bodyPr spcFirstLastPara="1" wrap="square" lIns="0" tIns="13325" rIns="0" bIns="0" anchor="t" anchorCtr="0">
            <a:spAutoFit/>
          </a:bodyPr>
          <a:lstStyle/>
          <a:p>
            <a:pPr marL="12700" marR="5080" lvl="0" indent="126363" algn="l" rtl="0">
              <a:lnSpc>
                <a:spcPct val="100000"/>
              </a:lnSpc>
              <a:spcBef>
                <a:spcPts val="0"/>
              </a:spcBef>
              <a:spcAft>
                <a:spcPts val="0"/>
              </a:spcAft>
              <a:buNone/>
            </a:pPr>
            <a:r>
              <a:rPr lang="en-US" sz="1400" b="1">
                <a:solidFill>
                  <a:srgbClr val="FFFFFF"/>
                </a:solidFill>
                <a:latin typeface="Calibri"/>
                <a:ea typeface="Calibri"/>
                <a:cs typeface="Calibri"/>
                <a:sym typeface="Calibri"/>
              </a:rPr>
              <a:t>Exploration  sensorimotrice</a:t>
            </a:r>
            <a:endParaRPr sz="1400" b="1">
              <a:solidFill>
                <a:schemeClr val="dk1"/>
              </a:solidFill>
              <a:latin typeface="Calibri"/>
              <a:ea typeface="Calibri"/>
              <a:cs typeface="Calibri"/>
              <a:sym typeface="Calibri"/>
            </a:endParaRPr>
          </a:p>
        </p:txBody>
      </p:sp>
      <p:grpSp>
        <p:nvGrpSpPr>
          <p:cNvPr id="477" name="Google Shape;477;g32c6436fdf0_0_171"/>
          <p:cNvGrpSpPr/>
          <p:nvPr/>
        </p:nvGrpSpPr>
        <p:grpSpPr>
          <a:xfrm>
            <a:off x="10365227" y="4018792"/>
            <a:ext cx="1697297" cy="864235"/>
            <a:chOff x="10364723" y="4018788"/>
            <a:chExt cx="1511934" cy="864235"/>
          </a:xfrm>
        </p:grpSpPr>
        <p:sp>
          <p:nvSpPr>
            <p:cNvPr id="478" name="Google Shape;478;g32c6436fdf0_0_171"/>
            <p:cNvSpPr/>
            <p:nvPr/>
          </p:nvSpPr>
          <p:spPr>
            <a:xfrm>
              <a:off x="10364723" y="4018788"/>
              <a:ext cx="1511934" cy="864235"/>
            </a:xfrm>
            <a:custGeom>
              <a:avLst/>
              <a:gdLst/>
              <a:ahLst/>
              <a:cxnLst/>
              <a:rect l="l" t="t" r="r" b="b"/>
              <a:pathLst>
                <a:path w="1511934" h="864235" extrusionOk="0">
                  <a:moveTo>
                    <a:pt x="755903" y="0"/>
                  </a:moveTo>
                  <a:lnTo>
                    <a:pt x="696833" y="1299"/>
                  </a:lnTo>
                  <a:lnTo>
                    <a:pt x="639006" y="5135"/>
                  </a:lnTo>
                  <a:lnTo>
                    <a:pt x="582590" y="11410"/>
                  </a:lnTo>
                  <a:lnTo>
                    <a:pt x="527752" y="20028"/>
                  </a:lnTo>
                  <a:lnTo>
                    <a:pt x="474662" y="30894"/>
                  </a:lnTo>
                  <a:lnTo>
                    <a:pt x="423487" y="43911"/>
                  </a:lnTo>
                  <a:lnTo>
                    <a:pt x="374396" y="58984"/>
                  </a:lnTo>
                  <a:lnTo>
                    <a:pt x="327555" y="76016"/>
                  </a:lnTo>
                  <a:lnTo>
                    <a:pt x="283135" y="94912"/>
                  </a:lnTo>
                  <a:lnTo>
                    <a:pt x="241302" y="115575"/>
                  </a:lnTo>
                  <a:lnTo>
                    <a:pt x="202224" y="137909"/>
                  </a:lnTo>
                  <a:lnTo>
                    <a:pt x="166071" y="161819"/>
                  </a:lnTo>
                  <a:lnTo>
                    <a:pt x="133010" y="187208"/>
                  </a:lnTo>
                  <a:lnTo>
                    <a:pt x="103208" y="213980"/>
                  </a:lnTo>
                  <a:lnTo>
                    <a:pt x="76835" y="242040"/>
                  </a:lnTo>
                  <a:lnTo>
                    <a:pt x="35045" y="301637"/>
                  </a:lnTo>
                  <a:lnTo>
                    <a:pt x="8985" y="365231"/>
                  </a:lnTo>
                  <a:lnTo>
                    <a:pt x="0" y="432054"/>
                  </a:lnTo>
                  <a:lnTo>
                    <a:pt x="2274" y="465820"/>
                  </a:lnTo>
                  <a:lnTo>
                    <a:pt x="19965" y="531125"/>
                  </a:lnTo>
                  <a:lnTo>
                    <a:pt x="54058" y="592816"/>
                  </a:lnTo>
                  <a:lnTo>
                    <a:pt x="103208" y="650127"/>
                  </a:lnTo>
                  <a:lnTo>
                    <a:pt x="133010" y="676899"/>
                  </a:lnTo>
                  <a:lnTo>
                    <a:pt x="166071" y="702288"/>
                  </a:lnTo>
                  <a:lnTo>
                    <a:pt x="202224" y="726198"/>
                  </a:lnTo>
                  <a:lnTo>
                    <a:pt x="241302" y="748532"/>
                  </a:lnTo>
                  <a:lnTo>
                    <a:pt x="283135" y="769195"/>
                  </a:lnTo>
                  <a:lnTo>
                    <a:pt x="327555" y="788091"/>
                  </a:lnTo>
                  <a:lnTo>
                    <a:pt x="374396" y="805123"/>
                  </a:lnTo>
                  <a:lnTo>
                    <a:pt x="423487" y="820196"/>
                  </a:lnTo>
                  <a:lnTo>
                    <a:pt x="474662" y="833213"/>
                  </a:lnTo>
                  <a:lnTo>
                    <a:pt x="527752" y="844079"/>
                  </a:lnTo>
                  <a:lnTo>
                    <a:pt x="582590" y="852697"/>
                  </a:lnTo>
                  <a:lnTo>
                    <a:pt x="639006" y="858972"/>
                  </a:lnTo>
                  <a:lnTo>
                    <a:pt x="696833" y="862808"/>
                  </a:lnTo>
                  <a:lnTo>
                    <a:pt x="755903" y="864107"/>
                  </a:lnTo>
                  <a:lnTo>
                    <a:pt x="814974" y="862808"/>
                  </a:lnTo>
                  <a:lnTo>
                    <a:pt x="872801" y="858972"/>
                  </a:lnTo>
                  <a:lnTo>
                    <a:pt x="929217" y="852697"/>
                  </a:lnTo>
                  <a:lnTo>
                    <a:pt x="984055" y="844079"/>
                  </a:lnTo>
                  <a:lnTo>
                    <a:pt x="1037145" y="833213"/>
                  </a:lnTo>
                  <a:lnTo>
                    <a:pt x="1088320" y="820196"/>
                  </a:lnTo>
                  <a:lnTo>
                    <a:pt x="1137411" y="805123"/>
                  </a:lnTo>
                  <a:lnTo>
                    <a:pt x="1184252" y="788091"/>
                  </a:lnTo>
                  <a:lnTo>
                    <a:pt x="1228672" y="769195"/>
                  </a:lnTo>
                  <a:lnTo>
                    <a:pt x="1270505" y="748532"/>
                  </a:lnTo>
                  <a:lnTo>
                    <a:pt x="1309583" y="726198"/>
                  </a:lnTo>
                  <a:lnTo>
                    <a:pt x="1345736" y="702288"/>
                  </a:lnTo>
                  <a:lnTo>
                    <a:pt x="1378797" y="676899"/>
                  </a:lnTo>
                  <a:lnTo>
                    <a:pt x="1408599" y="650127"/>
                  </a:lnTo>
                  <a:lnTo>
                    <a:pt x="1434972" y="622067"/>
                  </a:lnTo>
                  <a:lnTo>
                    <a:pt x="1476762" y="562470"/>
                  </a:lnTo>
                  <a:lnTo>
                    <a:pt x="1502822" y="498876"/>
                  </a:lnTo>
                  <a:lnTo>
                    <a:pt x="1511807" y="432054"/>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3"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79" name="Google Shape;479;g32c6436fdf0_0_171"/>
            <p:cNvSpPr/>
            <p:nvPr/>
          </p:nvSpPr>
          <p:spPr>
            <a:xfrm>
              <a:off x="10364723" y="4018788"/>
              <a:ext cx="1511934" cy="864235"/>
            </a:xfrm>
            <a:custGeom>
              <a:avLst/>
              <a:gdLst/>
              <a:ahLst/>
              <a:cxnLst/>
              <a:rect l="l" t="t" r="r" b="b"/>
              <a:pathLst>
                <a:path w="1511934" h="864235" extrusionOk="0">
                  <a:moveTo>
                    <a:pt x="0" y="432054"/>
                  </a:moveTo>
                  <a:lnTo>
                    <a:pt x="8985" y="365231"/>
                  </a:lnTo>
                  <a:lnTo>
                    <a:pt x="35045" y="301637"/>
                  </a:lnTo>
                  <a:lnTo>
                    <a:pt x="76835" y="242040"/>
                  </a:lnTo>
                  <a:lnTo>
                    <a:pt x="103208" y="213980"/>
                  </a:lnTo>
                  <a:lnTo>
                    <a:pt x="133010" y="187208"/>
                  </a:lnTo>
                  <a:lnTo>
                    <a:pt x="166071" y="161819"/>
                  </a:lnTo>
                  <a:lnTo>
                    <a:pt x="202224" y="137909"/>
                  </a:lnTo>
                  <a:lnTo>
                    <a:pt x="241302" y="115575"/>
                  </a:lnTo>
                  <a:lnTo>
                    <a:pt x="283135" y="94912"/>
                  </a:lnTo>
                  <a:lnTo>
                    <a:pt x="327555" y="76016"/>
                  </a:lnTo>
                  <a:lnTo>
                    <a:pt x="374396" y="58984"/>
                  </a:lnTo>
                  <a:lnTo>
                    <a:pt x="423487" y="43911"/>
                  </a:lnTo>
                  <a:lnTo>
                    <a:pt x="474662" y="30894"/>
                  </a:lnTo>
                  <a:lnTo>
                    <a:pt x="527752" y="20028"/>
                  </a:lnTo>
                  <a:lnTo>
                    <a:pt x="582590" y="11410"/>
                  </a:lnTo>
                  <a:lnTo>
                    <a:pt x="639006" y="5135"/>
                  </a:lnTo>
                  <a:lnTo>
                    <a:pt x="696833" y="1299"/>
                  </a:lnTo>
                  <a:lnTo>
                    <a:pt x="755903"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7" y="432054"/>
                  </a:lnTo>
                  <a:lnTo>
                    <a:pt x="1509533" y="465820"/>
                  </a:lnTo>
                  <a:lnTo>
                    <a:pt x="1491842" y="531125"/>
                  </a:lnTo>
                  <a:lnTo>
                    <a:pt x="1457749" y="592816"/>
                  </a:lnTo>
                  <a:lnTo>
                    <a:pt x="1408599" y="650127"/>
                  </a:lnTo>
                  <a:lnTo>
                    <a:pt x="1378797" y="676899"/>
                  </a:lnTo>
                  <a:lnTo>
                    <a:pt x="1345736" y="702288"/>
                  </a:lnTo>
                  <a:lnTo>
                    <a:pt x="1309583" y="726198"/>
                  </a:lnTo>
                  <a:lnTo>
                    <a:pt x="1270505" y="748532"/>
                  </a:lnTo>
                  <a:lnTo>
                    <a:pt x="1228672" y="769195"/>
                  </a:lnTo>
                  <a:lnTo>
                    <a:pt x="1184252" y="788091"/>
                  </a:lnTo>
                  <a:lnTo>
                    <a:pt x="1137411" y="805123"/>
                  </a:lnTo>
                  <a:lnTo>
                    <a:pt x="1088320" y="820196"/>
                  </a:lnTo>
                  <a:lnTo>
                    <a:pt x="1037145" y="833213"/>
                  </a:lnTo>
                  <a:lnTo>
                    <a:pt x="984055" y="844079"/>
                  </a:lnTo>
                  <a:lnTo>
                    <a:pt x="929217" y="852697"/>
                  </a:lnTo>
                  <a:lnTo>
                    <a:pt x="872801" y="858972"/>
                  </a:lnTo>
                  <a:lnTo>
                    <a:pt x="814974" y="862808"/>
                  </a:lnTo>
                  <a:lnTo>
                    <a:pt x="755903" y="864107"/>
                  </a:lnTo>
                  <a:lnTo>
                    <a:pt x="696833" y="862808"/>
                  </a:lnTo>
                  <a:lnTo>
                    <a:pt x="639006" y="858972"/>
                  </a:lnTo>
                  <a:lnTo>
                    <a:pt x="582590" y="852697"/>
                  </a:lnTo>
                  <a:lnTo>
                    <a:pt x="527752" y="844079"/>
                  </a:lnTo>
                  <a:lnTo>
                    <a:pt x="474662" y="833213"/>
                  </a:lnTo>
                  <a:lnTo>
                    <a:pt x="423487" y="820196"/>
                  </a:lnTo>
                  <a:lnTo>
                    <a:pt x="374396" y="805123"/>
                  </a:lnTo>
                  <a:lnTo>
                    <a:pt x="327555" y="788091"/>
                  </a:lnTo>
                  <a:lnTo>
                    <a:pt x="283135" y="769195"/>
                  </a:lnTo>
                  <a:lnTo>
                    <a:pt x="241302" y="748532"/>
                  </a:lnTo>
                  <a:lnTo>
                    <a:pt x="202224" y="726198"/>
                  </a:lnTo>
                  <a:lnTo>
                    <a:pt x="166071" y="702288"/>
                  </a:lnTo>
                  <a:lnTo>
                    <a:pt x="133010" y="676899"/>
                  </a:lnTo>
                  <a:lnTo>
                    <a:pt x="103208" y="650127"/>
                  </a:lnTo>
                  <a:lnTo>
                    <a:pt x="76835" y="622067"/>
                  </a:lnTo>
                  <a:lnTo>
                    <a:pt x="35045" y="562470"/>
                  </a:lnTo>
                  <a:lnTo>
                    <a:pt x="8985" y="498876"/>
                  </a:lnTo>
                  <a:lnTo>
                    <a:pt x="0" y="432054"/>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480" name="Google Shape;480;g32c6436fdf0_0_171"/>
          <p:cNvSpPr txBox="1"/>
          <p:nvPr/>
        </p:nvSpPr>
        <p:spPr>
          <a:xfrm>
            <a:off x="10601667" y="4213092"/>
            <a:ext cx="1231800" cy="443700"/>
          </a:xfrm>
          <a:prstGeom prst="rect">
            <a:avLst/>
          </a:prstGeom>
          <a:noFill/>
          <a:ln>
            <a:noFill/>
          </a:ln>
        </p:spPr>
        <p:txBody>
          <a:bodyPr spcFirstLastPara="1" wrap="square" lIns="0" tIns="12700" rIns="0" bIns="0" anchor="t" anchorCtr="0">
            <a:spAutoFit/>
          </a:bodyPr>
          <a:lstStyle/>
          <a:p>
            <a:pPr marL="142240" marR="5080" lvl="0" indent="-129538" algn="l" rtl="0">
              <a:lnSpc>
                <a:spcPct val="100000"/>
              </a:lnSpc>
              <a:spcBef>
                <a:spcPts val="0"/>
              </a:spcBef>
              <a:spcAft>
                <a:spcPts val="0"/>
              </a:spcAft>
              <a:buNone/>
            </a:pPr>
            <a:r>
              <a:rPr lang="en-US" sz="1400" b="1">
                <a:solidFill>
                  <a:srgbClr val="FFFFFF"/>
                </a:solidFill>
                <a:latin typeface="Calibri"/>
                <a:ea typeface="Calibri"/>
                <a:cs typeface="Calibri"/>
                <a:sym typeface="Calibri"/>
              </a:rPr>
              <a:t>Représentation  symbolique</a:t>
            </a:r>
            <a:endParaRPr sz="1400" b="1">
              <a:solidFill>
                <a:schemeClr val="dk1"/>
              </a:solidFill>
              <a:latin typeface="Calibri"/>
              <a:ea typeface="Calibri"/>
              <a:cs typeface="Calibri"/>
              <a:sym typeface="Calibri"/>
            </a:endParaRPr>
          </a:p>
        </p:txBody>
      </p:sp>
      <p:grpSp>
        <p:nvGrpSpPr>
          <p:cNvPr id="481" name="Google Shape;481;g32c6436fdf0_0_171"/>
          <p:cNvGrpSpPr/>
          <p:nvPr/>
        </p:nvGrpSpPr>
        <p:grpSpPr>
          <a:xfrm>
            <a:off x="10365227" y="5030727"/>
            <a:ext cx="1697297" cy="864235"/>
            <a:chOff x="10364723" y="5030723"/>
            <a:chExt cx="1511934" cy="864235"/>
          </a:xfrm>
        </p:grpSpPr>
        <p:sp>
          <p:nvSpPr>
            <p:cNvPr id="482" name="Google Shape;482;g32c6436fdf0_0_171"/>
            <p:cNvSpPr/>
            <p:nvPr/>
          </p:nvSpPr>
          <p:spPr>
            <a:xfrm>
              <a:off x="10364723" y="5030723"/>
              <a:ext cx="1511934" cy="864235"/>
            </a:xfrm>
            <a:custGeom>
              <a:avLst/>
              <a:gdLst/>
              <a:ahLst/>
              <a:cxnLst/>
              <a:rect l="l" t="t" r="r" b="b"/>
              <a:pathLst>
                <a:path w="1511934" h="864235" extrusionOk="0">
                  <a:moveTo>
                    <a:pt x="755903" y="0"/>
                  </a:moveTo>
                  <a:lnTo>
                    <a:pt x="696833" y="1299"/>
                  </a:lnTo>
                  <a:lnTo>
                    <a:pt x="639006" y="5135"/>
                  </a:lnTo>
                  <a:lnTo>
                    <a:pt x="582590" y="11410"/>
                  </a:lnTo>
                  <a:lnTo>
                    <a:pt x="527752" y="20028"/>
                  </a:lnTo>
                  <a:lnTo>
                    <a:pt x="474662" y="30894"/>
                  </a:lnTo>
                  <a:lnTo>
                    <a:pt x="423487" y="43911"/>
                  </a:lnTo>
                  <a:lnTo>
                    <a:pt x="374396" y="58984"/>
                  </a:lnTo>
                  <a:lnTo>
                    <a:pt x="327555" y="76016"/>
                  </a:lnTo>
                  <a:lnTo>
                    <a:pt x="283135" y="94912"/>
                  </a:lnTo>
                  <a:lnTo>
                    <a:pt x="241302" y="115575"/>
                  </a:lnTo>
                  <a:lnTo>
                    <a:pt x="202224" y="137909"/>
                  </a:lnTo>
                  <a:lnTo>
                    <a:pt x="166071" y="161819"/>
                  </a:lnTo>
                  <a:lnTo>
                    <a:pt x="133010" y="187208"/>
                  </a:lnTo>
                  <a:lnTo>
                    <a:pt x="103208" y="213980"/>
                  </a:lnTo>
                  <a:lnTo>
                    <a:pt x="76835" y="242040"/>
                  </a:lnTo>
                  <a:lnTo>
                    <a:pt x="35045" y="301637"/>
                  </a:lnTo>
                  <a:lnTo>
                    <a:pt x="8985" y="365231"/>
                  </a:lnTo>
                  <a:lnTo>
                    <a:pt x="0" y="432053"/>
                  </a:lnTo>
                  <a:lnTo>
                    <a:pt x="2274" y="465819"/>
                  </a:lnTo>
                  <a:lnTo>
                    <a:pt x="19965" y="531121"/>
                  </a:lnTo>
                  <a:lnTo>
                    <a:pt x="54058" y="592811"/>
                  </a:lnTo>
                  <a:lnTo>
                    <a:pt x="103208" y="650121"/>
                  </a:lnTo>
                  <a:lnTo>
                    <a:pt x="133010" y="676893"/>
                  </a:lnTo>
                  <a:lnTo>
                    <a:pt x="166071" y="702283"/>
                  </a:lnTo>
                  <a:lnTo>
                    <a:pt x="202224" y="726193"/>
                  </a:lnTo>
                  <a:lnTo>
                    <a:pt x="241302" y="748528"/>
                  </a:lnTo>
                  <a:lnTo>
                    <a:pt x="283135" y="769191"/>
                  </a:lnTo>
                  <a:lnTo>
                    <a:pt x="327555" y="788087"/>
                  </a:lnTo>
                  <a:lnTo>
                    <a:pt x="374396" y="805120"/>
                  </a:lnTo>
                  <a:lnTo>
                    <a:pt x="423487" y="820194"/>
                  </a:lnTo>
                  <a:lnTo>
                    <a:pt x="474662" y="833212"/>
                  </a:lnTo>
                  <a:lnTo>
                    <a:pt x="527752" y="844078"/>
                  </a:lnTo>
                  <a:lnTo>
                    <a:pt x="582590" y="852697"/>
                  </a:lnTo>
                  <a:lnTo>
                    <a:pt x="639006" y="858972"/>
                  </a:lnTo>
                  <a:lnTo>
                    <a:pt x="696833" y="862808"/>
                  </a:lnTo>
                  <a:lnTo>
                    <a:pt x="755903" y="864107"/>
                  </a:lnTo>
                  <a:lnTo>
                    <a:pt x="814974" y="862808"/>
                  </a:lnTo>
                  <a:lnTo>
                    <a:pt x="872801" y="858972"/>
                  </a:lnTo>
                  <a:lnTo>
                    <a:pt x="929217" y="852697"/>
                  </a:lnTo>
                  <a:lnTo>
                    <a:pt x="984055" y="844078"/>
                  </a:lnTo>
                  <a:lnTo>
                    <a:pt x="1037145" y="833212"/>
                  </a:lnTo>
                  <a:lnTo>
                    <a:pt x="1088320" y="820194"/>
                  </a:lnTo>
                  <a:lnTo>
                    <a:pt x="1137411" y="805120"/>
                  </a:lnTo>
                  <a:lnTo>
                    <a:pt x="1184252" y="788087"/>
                  </a:lnTo>
                  <a:lnTo>
                    <a:pt x="1228672" y="769191"/>
                  </a:lnTo>
                  <a:lnTo>
                    <a:pt x="1270505" y="748528"/>
                  </a:lnTo>
                  <a:lnTo>
                    <a:pt x="1309583" y="726193"/>
                  </a:lnTo>
                  <a:lnTo>
                    <a:pt x="1345736" y="702283"/>
                  </a:lnTo>
                  <a:lnTo>
                    <a:pt x="1378797" y="676893"/>
                  </a:lnTo>
                  <a:lnTo>
                    <a:pt x="1408599" y="650121"/>
                  </a:lnTo>
                  <a:lnTo>
                    <a:pt x="1434972" y="622061"/>
                  </a:lnTo>
                  <a:lnTo>
                    <a:pt x="1476762" y="562465"/>
                  </a:lnTo>
                  <a:lnTo>
                    <a:pt x="1502822" y="498873"/>
                  </a:lnTo>
                  <a:lnTo>
                    <a:pt x="1511807" y="432053"/>
                  </a:lnTo>
                  <a:lnTo>
                    <a:pt x="1509533" y="398287"/>
                  </a:lnTo>
                  <a:lnTo>
                    <a:pt x="1491842" y="332982"/>
                  </a:lnTo>
                  <a:lnTo>
                    <a:pt x="1457749" y="271291"/>
                  </a:lnTo>
                  <a:lnTo>
                    <a:pt x="1408599" y="213980"/>
                  </a:lnTo>
                  <a:lnTo>
                    <a:pt x="1378797" y="187208"/>
                  </a:lnTo>
                  <a:lnTo>
                    <a:pt x="1345736" y="161819"/>
                  </a:lnTo>
                  <a:lnTo>
                    <a:pt x="1309583" y="137909"/>
                  </a:lnTo>
                  <a:lnTo>
                    <a:pt x="1270505" y="115575"/>
                  </a:lnTo>
                  <a:lnTo>
                    <a:pt x="1228672" y="94912"/>
                  </a:lnTo>
                  <a:lnTo>
                    <a:pt x="1184252" y="76016"/>
                  </a:lnTo>
                  <a:lnTo>
                    <a:pt x="1137411" y="58984"/>
                  </a:lnTo>
                  <a:lnTo>
                    <a:pt x="1088320" y="43911"/>
                  </a:lnTo>
                  <a:lnTo>
                    <a:pt x="1037145" y="30894"/>
                  </a:lnTo>
                  <a:lnTo>
                    <a:pt x="984055" y="20028"/>
                  </a:lnTo>
                  <a:lnTo>
                    <a:pt x="929217" y="11410"/>
                  </a:lnTo>
                  <a:lnTo>
                    <a:pt x="872801" y="5135"/>
                  </a:lnTo>
                  <a:lnTo>
                    <a:pt x="814974" y="1299"/>
                  </a:lnTo>
                  <a:lnTo>
                    <a:pt x="755903"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83" name="Google Shape;483;g32c6436fdf0_0_171"/>
            <p:cNvSpPr/>
            <p:nvPr/>
          </p:nvSpPr>
          <p:spPr>
            <a:xfrm>
              <a:off x="10364723" y="5030723"/>
              <a:ext cx="1511934" cy="864235"/>
            </a:xfrm>
            <a:custGeom>
              <a:avLst/>
              <a:gdLst/>
              <a:ahLst/>
              <a:cxnLst/>
              <a:rect l="l" t="t" r="r" b="b"/>
              <a:pathLst>
                <a:path w="1511934" h="864235" extrusionOk="0">
                  <a:moveTo>
                    <a:pt x="0" y="432053"/>
                  </a:moveTo>
                  <a:lnTo>
                    <a:pt x="8985" y="365231"/>
                  </a:lnTo>
                  <a:lnTo>
                    <a:pt x="35045" y="301637"/>
                  </a:lnTo>
                  <a:lnTo>
                    <a:pt x="76835" y="242040"/>
                  </a:lnTo>
                  <a:lnTo>
                    <a:pt x="103208" y="213980"/>
                  </a:lnTo>
                  <a:lnTo>
                    <a:pt x="133010" y="187208"/>
                  </a:lnTo>
                  <a:lnTo>
                    <a:pt x="166071" y="161819"/>
                  </a:lnTo>
                  <a:lnTo>
                    <a:pt x="202224" y="137909"/>
                  </a:lnTo>
                  <a:lnTo>
                    <a:pt x="241302" y="115575"/>
                  </a:lnTo>
                  <a:lnTo>
                    <a:pt x="283135" y="94912"/>
                  </a:lnTo>
                  <a:lnTo>
                    <a:pt x="327555" y="76016"/>
                  </a:lnTo>
                  <a:lnTo>
                    <a:pt x="374396" y="58984"/>
                  </a:lnTo>
                  <a:lnTo>
                    <a:pt x="423487" y="43911"/>
                  </a:lnTo>
                  <a:lnTo>
                    <a:pt x="474662" y="30894"/>
                  </a:lnTo>
                  <a:lnTo>
                    <a:pt x="527752" y="20028"/>
                  </a:lnTo>
                  <a:lnTo>
                    <a:pt x="582590" y="11410"/>
                  </a:lnTo>
                  <a:lnTo>
                    <a:pt x="639006" y="5135"/>
                  </a:lnTo>
                  <a:lnTo>
                    <a:pt x="696833" y="1299"/>
                  </a:lnTo>
                  <a:lnTo>
                    <a:pt x="755903" y="0"/>
                  </a:lnTo>
                  <a:lnTo>
                    <a:pt x="814974" y="1299"/>
                  </a:lnTo>
                  <a:lnTo>
                    <a:pt x="872801" y="5135"/>
                  </a:lnTo>
                  <a:lnTo>
                    <a:pt x="929217" y="11410"/>
                  </a:lnTo>
                  <a:lnTo>
                    <a:pt x="984055" y="20028"/>
                  </a:lnTo>
                  <a:lnTo>
                    <a:pt x="1037145" y="30894"/>
                  </a:lnTo>
                  <a:lnTo>
                    <a:pt x="1088320" y="43911"/>
                  </a:lnTo>
                  <a:lnTo>
                    <a:pt x="1137411" y="58984"/>
                  </a:lnTo>
                  <a:lnTo>
                    <a:pt x="1184252" y="76016"/>
                  </a:lnTo>
                  <a:lnTo>
                    <a:pt x="1228672" y="94912"/>
                  </a:lnTo>
                  <a:lnTo>
                    <a:pt x="1270505" y="115575"/>
                  </a:lnTo>
                  <a:lnTo>
                    <a:pt x="1309583" y="137909"/>
                  </a:lnTo>
                  <a:lnTo>
                    <a:pt x="1345736" y="161819"/>
                  </a:lnTo>
                  <a:lnTo>
                    <a:pt x="1378797" y="187208"/>
                  </a:lnTo>
                  <a:lnTo>
                    <a:pt x="1408599" y="213980"/>
                  </a:lnTo>
                  <a:lnTo>
                    <a:pt x="1434972" y="242040"/>
                  </a:lnTo>
                  <a:lnTo>
                    <a:pt x="1476762" y="301637"/>
                  </a:lnTo>
                  <a:lnTo>
                    <a:pt x="1502822" y="365231"/>
                  </a:lnTo>
                  <a:lnTo>
                    <a:pt x="1511807" y="432053"/>
                  </a:lnTo>
                  <a:lnTo>
                    <a:pt x="1509533" y="465819"/>
                  </a:lnTo>
                  <a:lnTo>
                    <a:pt x="1491842" y="531121"/>
                  </a:lnTo>
                  <a:lnTo>
                    <a:pt x="1457749" y="592811"/>
                  </a:lnTo>
                  <a:lnTo>
                    <a:pt x="1408599" y="650121"/>
                  </a:lnTo>
                  <a:lnTo>
                    <a:pt x="1378797" y="676893"/>
                  </a:lnTo>
                  <a:lnTo>
                    <a:pt x="1345736" y="702283"/>
                  </a:lnTo>
                  <a:lnTo>
                    <a:pt x="1309583" y="726193"/>
                  </a:lnTo>
                  <a:lnTo>
                    <a:pt x="1270505" y="748528"/>
                  </a:lnTo>
                  <a:lnTo>
                    <a:pt x="1228672" y="769191"/>
                  </a:lnTo>
                  <a:lnTo>
                    <a:pt x="1184252" y="788087"/>
                  </a:lnTo>
                  <a:lnTo>
                    <a:pt x="1137411" y="805120"/>
                  </a:lnTo>
                  <a:lnTo>
                    <a:pt x="1088320" y="820194"/>
                  </a:lnTo>
                  <a:lnTo>
                    <a:pt x="1037145" y="833212"/>
                  </a:lnTo>
                  <a:lnTo>
                    <a:pt x="984055" y="844078"/>
                  </a:lnTo>
                  <a:lnTo>
                    <a:pt x="929217" y="852697"/>
                  </a:lnTo>
                  <a:lnTo>
                    <a:pt x="872801" y="858972"/>
                  </a:lnTo>
                  <a:lnTo>
                    <a:pt x="814974" y="862808"/>
                  </a:lnTo>
                  <a:lnTo>
                    <a:pt x="755903" y="864107"/>
                  </a:lnTo>
                  <a:lnTo>
                    <a:pt x="696833" y="862808"/>
                  </a:lnTo>
                  <a:lnTo>
                    <a:pt x="639006" y="858972"/>
                  </a:lnTo>
                  <a:lnTo>
                    <a:pt x="582590" y="852697"/>
                  </a:lnTo>
                  <a:lnTo>
                    <a:pt x="527752" y="844078"/>
                  </a:lnTo>
                  <a:lnTo>
                    <a:pt x="474662" y="833212"/>
                  </a:lnTo>
                  <a:lnTo>
                    <a:pt x="423487" y="820194"/>
                  </a:lnTo>
                  <a:lnTo>
                    <a:pt x="374396" y="805120"/>
                  </a:lnTo>
                  <a:lnTo>
                    <a:pt x="327555" y="788087"/>
                  </a:lnTo>
                  <a:lnTo>
                    <a:pt x="283135" y="769191"/>
                  </a:lnTo>
                  <a:lnTo>
                    <a:pt x="241302" y="748528"/>
                  </a:lnTo>
                  <a:lnTo>
                    <a:pt x="202224" y="726193"/>
                  </a:lnTo>
                  <a:lnTo>
                    <a:pt x="166071" y="702283"/>
                  </a:lnTo>
                  <a:lnTo>
                    <a:pt x="133010" y="676893"/>
                  </a:lnTo>
                  <a:lnTo>
                    <a:pt x="103208" y="650121"/>
                  </a:lnTo>
                  <a:lnTo>
                    <a:pt x="76835" y="622061"/>
                  </a:lnTo>
                  <a:lnTo>
                    <a:pt x="35045" y="562465"/>
                  </a:lnTo>
                  <a:lnTo>
                    <a:pt x="8985" y="498873"/>
                  </a:lnTo>
                  <a:lnTo>
                    <a:pt x="0" y="432053"/>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484" name="Google Shape;484;g32c6436fdf0_0_171"/>
          <p:cNvSpPr txBox="1"/>
          <p:nvPr/>
        </p:nvSpPr>
        <p:spPr>
          <a:xfrm>
            <a:off x="10601667" y="5225534"/>
            <a:ext cx="1231800" cy="443700"/>
          </a:xfrm>
          <a:prstGeom prst="rect">
            <a:avLst/>
          </a:prstGeom>
          <a:noFill/>
          <a:ln>
            <a:noFill/>
          </a:ln>
        </p:spPr>
        <p:txBody>
          <a:bodyPr spcFirstLastPara="1" wrap="square" lIns="0" tIns="12700" rIns="0" bIns="0" anchor="t" anchorCtr="0">
            <a:spAutoFit/>
          </a:bodyPr>
          <a:lstStyle/>
          <a:p>
            <a:pPr marL="152400" marR="5080" lvl="0" indent="-140335" algn="l" rtl="0">
              <a:lnSpc>
                <a:spcPct val="100000"/>
              </a:lnSpc>
              <a:spcBef>
                <a:spcPts val="0"/>
              </a:spcBef>
              <a:spcAft>
                <a:spcPts val="0"/>
              </a:spcAft>
              <a:buNone/>
            </a:pPr>
            <a:r>
              <a:rPr lang="en-US" sz="1400" b="1">
                <a:solidFill>
                  <a:srgbClr val="FFFFFF"/>
                </a:solidFill>
                <a:latin typeface="Calibri"/>
                <a:ea typeface="Calibri"/>
                <a:cs typeface="Calibri"/>
                <a:sym typeface="Calibri"/>
              </a:rPr>
              <a:t>Représentation  sémiotique</a:t>
            </a:r>
            <a:endParaRPr sz="1400" b="1">
              <a:solidFill>
                <a:schemeClr val="dk1"/>
              </a:solidFill>
              <a:latin typeface="Calibri"/>
              <a:ea typeface="Calibri"/>
              <a:cs typeface="Calibri"/>
              <a:sym typeface="Calibri"/>
            </a:endParaRPr>
          </a:p>
        </p:txBody>
      </p:sp>
      <p:grpSp>
        <p:nvGrpSpPr>
          <p:cNvPr id="485" name="Google Shape;485;g32c6436fdf0_0_171"/>
          <p:cNvGrpSpPr/>
          <p:nvPr/>
        </p:nvGrpSpPr>
        <p:grpSpPr>
          <a:xfrm>
            <a:off x="8457438" y="2504694"/>
            <a:ext cx="1541145" cy="3461385"/>
            <a:chOff x="8457438" y="2504694"/>
            <a:chExt cx="1541145" cy="3461385"/>
          </a:xfrm>
        </p:grpSpPr>
        <p:sp>
          <p:nvSpPr>
            <p:cNvPr id="486" name="Google Shape;486;g32c6436fdf0_0_171"/>
            <p:cNvSpPr/>
            <p:nvPr/>
          </p:nvSpPr>
          <p:spPr>
            <a:xfrm>
              <a:off x="8457438" y="2504694"/>
              <a:ext cx="1541145" cy="3461385"/>
            </a:xfrm>
            <a:custGeom>
              <a:avLst/>
              <a:gdLst/>
              <a:ahLst/>
              <a:cxnLst/>
              <a:rect l="l" t="t" r="r" b="b"/>
              <a:pathLst>
                <a:path w="1541145" h="3461385" extrusionOk="0">
                  <a:moveTo>
                    <a:pt x="1283969" y="0"/>
                  </a:moveTo>
                  <a:lnTo>
                    <a:pt x="256793" y="0"/>
                  </a:lnTo>
                  <a:lnTo>
                    <a:pt x="210625" y="4136"/>
                  </a:lnTo>
                  <a:lnTo>
                    <a:pt x="167175" y="16061"/>
                  </a:lnTo>
                  <a:lnTo>
                    <a:pt x="127169" y="35051"/>
                  </a:lnTo>
                  <a:lnTo>
                    <a:pt x="91330" y="60383"/>
                  </a:lnTo>
                  <a:lnTo>
                    <a:pt x="60383" y="91330"/>
                  </a:lnTo>
                  <a:lnTo>
                    <a:pt x="35051" y="127169"/>
                  </a:lnTo>
                  <a:lnTo>
                    <a:pt x="16061" y="167175"/>
                  </a:lnTo>
                  <a:lnTo>
                    <a:pt x="4136" y="210625"/>
                  </a:lnTo>
                  <a:lnTo>
                    <a:pt x="0" y="256793"/>
                  </a:lnTo>
                  <a:lnTo>
                    <a:pt x="0" y="3204197"/>
                  </a:lnTo>
                  <a:lnTo>
                    <a:pt x="4136" y="3250359"/>
                  </a:lnTo>
                  <a:lnTo>
                    <a:pt x="16061" y="3293806"/>
                  </a:lnTo>
                  <a:lnTo>
                    <a:pt x="35051" y="3333813"/>
                  </a:lnTo>
                  <a:lnTo>
                    <a:pt x="60383" y="3369655"/>
                  </a:lnTo>
                  <a:lnTo>
                    <a:pt x="91330" y="3400607"/>
                  </a:lnTo>
                  <a:lnTo>
                    <a:pt x="127169" y="3425943"/>
                  </a:lnTo>
                  <a:lnTo>
                    <a:pt x="167175" y="3444937"/>
                  </a:lnTo>
                  <a:lnTo>
                    <a:pt x="210625" y="3456866"/>
                  </a:lnTo>
                  <a:lnTo>
                    <a:pt x="256793" y="3461004"/>
                  </a:lnTo>
                  <a:lnTo>
                    <a:pt x="1283969" y="3461004"/>
                  </a:lnTo>
                  <a:lnTo>
                    <a:pt x="1330138" y="3456866"/>
                  </a:lnTo>
                  <a:lnTo>
                    <a:pt x="1373588" y="3444937"/>
                  </a:lnTo>
                  <a:lnTo>
                    <a:pt x="1413594" y="3425943"/>
                  </a:lnTo>
                  <a:lnTo>
                    <a:pt x="1449433" y="3400607"/>
                  </a:lnTo>
                  <a:lnTo>
                    <a:pt x="1480380" y="3369655"/>
                  </a:lnTo>
                  <a:lnTo>
                    <a:pt x="1505712" y="3333813"/>
                  </a:lnTo>
                  <a:lnTo>
                    <a:pt x="1524702" y="3293806"/>
                  </a:lnTo>
                  <a:lnTo>
                    <a:pt x="1536627" y="3250359"/>
                  </a:lnTo>
                  <a:lnTo>
                    <a:pt x="1540763" y="3204197"/>
                  </a:lnTo>
                  <a:lnTo>
                    <a:pt x="1540763" y="256793"/>
                  </a:lnTo>
                  <a:lnTo>
                    <a:pt x="1536627" y="210625"/>
                  </a:lnTo>
                  <a:lnTo>
                    <a:pt x="1524702" y="167175"/>
                  </a:lnTo>
                  <a:lnTo>
                    <a:pt x="1505711" y="127169"/>
                  </a:lnTo>
                  <a:lnTo>
                    <a:pt x="1480380" y="91330"/>
                  </a:lnTo>
                  <a:lnTo>
                    <a:pt x="1449433" y="60383"/>
                  </a:lnTo>
                  <a:lnTo>
                    <a:pt x="1413594" y="35052"/>
                  </a:lnTo>
                  <a:lnTo>
                    <a:pt x="1373588" y="16061"/>
                  </a:lnTo>
                  <a:lnTo>
                    <a:pt x="1330138" y="4136"/>
                  </a:lnTo>
                  <a:lnTo>
                    <a:pt x="128396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g32c6436fdf0_0_171"/>
            <p:cNvSpPr/>
            <p:nvPr/>
          </p:nvSpPr>
          <p:spPr>
            <a:xfrm>
              <a:off x="8457438" y="2504694"/>
              <a:ext cx="1541145" cy="3461385"/>
            </a:xfrm>
            <a:custGeom>
              <a:avLst/>
              <a:gdLst/>
              <a:ahLst/>
              <a:cxnLst/>
              <a:rect l="l" t="t" r="r" b="b"/>
              <a:pathLst>
                <a:path w="1541145" h="3461385" extrusionOk="0">
                  <a:moveTo>
                    <a:pt x="0" y="256793"/>
                  </a:moveTo>
                  <a:lnTo>
                    <a:pt x="4136" y="210625"/>
                  </a:lnTo>
                  <a:lnTo>
                    <a:pt x="16061" y="167175"/>
                  </a:lnTo>
                  <a:lnTo>
                    <a:pt x="35051" y="127169"/>
                  </a:lnTo>
                  <a:lnTo>
                    <a:pt x="60383" y="91330"/>
                  </a:lnTo>
                  <a:lnTo>
                    <a:pt x="91330" y="60383"/>
                  </a:lnTo>
                  <a:lnTo>
                    <a:pt x="127169" y="35051"/>
                  </a:lnTo>
                  <a:lnTo>
                    <a:pt x="167175" y="16061"/>
                  </a:lnTo>
                  <a:lnTo>
                    <a:pt x="210625" y="4136"/>
                  </a:lnTo>
                  <a:lnTo>
                    <a:pt x="256793" y="0"/>
                  </a:lnTo>
                  <a:lnTo>
                    <a:pt x="1283969" y="0"/>
                  </a:lnTo>
                  <a:lnTo>
                    <a:pt x="1330138" y="4136"/>
                  </a:lnTo>
                  <a:lnTo>
                    <a:pt x="1373588" y="16061"/>
                  </a:lnTo>
                  <a:lnTo>
                    <a:pt x="1413594" y="35052"/>
                  </a:lnTo>
                  <a:lnTo>
                    <a:pt x="1449433" y="60383"/>
                  </a:lnTo>
                  <a:lnTo>
                    <a:pt x="1480380" y="91330"/>
                  </a:lnTo>
                  <a:lnTo>
                    <a:pt x="1505711" y="127169"/>
                  </a:lnTo>
                  <a:lnTo>
                    <a:pt x="1524702" y="167175"/>
                  </a:lnTo>
                  <a:lnTo>
                    <a:pt x="1536627" y="210625"/>
                  </a:lnTo>
                  <a:lnTo>
                    <a:pt x="1540763" y="256793"/>
                  </a:lnTo>
                  <a:lnTo>
                    <a:pt x="1540763" y="3204197"/>
                  </a:lnTo>
                  <a:lnTo>
                    <a:pt x="1536627" y="3250359"/>
                  </a:lnTo>
                  <a:lnTo>
                    <a:pt x="1524702" y="3293806"/>
                  </a:lnTo>
                  <a:lnTo>
                    <a:pt x="1505712" y="3333813"/>
                  </a:lnTo>
                  <a:lnTo>
                    <a:pt x="1480380" y="3369655"/>
                  </a:lnTo>
                  <a:lnTo>
                    <a:pt x="1449433" y="3400607"/>
                  </a:lnTo>
                  <a:lnTo>
                    <a:pt x="1413594" y="3425943"/>
                  </a:lnTo>
                  <a:lnTo>
                    <a:pt x="1373588" y="3444937"/>
                  </a:lnTo>
                  <a:lnTo>
                    <a:pt x="1330138" y="3456866"/>
                  </a:lnTo>
                  <a:lnTo>
                    <a:pt x="1283969" y="3461004"/>
                  </a:lnTo>
                  <a:lnTo>
                    <a:pt x="256793" y="3461004"/>
                  </a:lnTo>
                  <a:lnTo>
                    <a:pt x="210625" y="3456866"/>
                  </a:lnTo>
                  <a:lnTo>
                    <a:pt x="167175" y="3444937"/>
                  </a:lnTo>
                  <a:lnTo>
                    <a:pt x="127169" y="3425943"/>
                  </a:lnTo>
                  <a:lnTo>
                    <a:pt x="91330" y="3400607"/>
                  </a:lnTo>
                  <a:lnTo>
                    <a:pt x="60383" y="3369655"/>
                  </a:lnTo>
                  <a:lnTo>
                    <a:pt x="35051" y="3333813"/>
                  </a:lnTo>
                  <a:lnTo>
                    <a:pt x="16061" y="3293806"/>
                  </a:lnTo>
                  <a:lnTo>
                    <a:pt x="4136" y="3250359"/>
                  </a:lnTo>
                  <a:lnTo>
                    <a:pt x="0" y="3204197"/>
                  </a:lnTo>
                  <a:lnTo>
                    <a:pt x="0" y="256793"/>
                  </a:lnTo>
                  <a:close/>
                </a:path>
              </a:pathLst>
            </a:cu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8" name="Google Shape;488;g32c6436fdf0_0_171"/>
          <p:cNvSpPr txBox="1"/>
          <p:nvPr/>
        </p:nvSpPr>
        <p:spPr>
          <a:xfrm>
            <a:off x="8590601" y="3277725"/>
            <a:ext cx="1347600" cy="1366200"/>
          </a:xfrm>
          <a:prstGeom prst="rect">
            <a:avLst/>
          </a:prstGeom>
          <a:noFill/>
          <a:ln>
            <a:noFill/>
          </a:ln>
        </p:spPr>
        <p:txBody>
          <a:bodyPr spcFirstLastPara="1" wrap="square" lIns="0" tIns="13325" rIns="0" bIns="0" anchor="t" anchorCtr="0">
            <a:spAutoFit/>
          </a:bodyPr>
          <a:lstStyle/>
          <a:p>
            <a:pPr marL="12700" lvl="0" indent="0" algn="ctr" rtl="0">
              <a:spcBef>
                <a:spcPts val="0"/>
              </a:spcBef>
              <a:spcAft>
                <a:spcPts val="0"/>
              </a:spcAft>
              <a:buNone/>
            </a:pPr>
            <a:r>
              <a:rPr lang="en-US" sz="1800">
                <a:solidFill>
                  <a:srgbClr val="444444"/>
                </a:solidFill>
                <a:latin typeface="Lucida Sans"/>
                <a:ea typeface="Lucida Sans"/>
                <a:cs typeface="Lucida Sans"/>
                <a:sym typeface="Lucida Sans"/>
              </a:rPr>
              <a:t>Savoirs</a:t>
            </a:r>
            <a:endParaRPr>
              <a:solidFill>
                <a:srgbClr val="444444"/>
              </a:solidFill>
              <a:latin typeface="Lucida Sans"/>
              <a:ea typeface="Lucida Sans"/>
              <a:cs typeface="Lucida Sans"/>
              <a:sym typeface="Lucida Sans"/>
            </a:endParaRPr>
          </a:p>
          <a:p>
            <a:pPr marL="12700" lvl="0" indent="0" algn="ctr" rtl="0">
              <a:spcBef>
                <a:spcPts val="0"/>
              </a:spcBef>
              <a:spcAft>
                <a:spcPts val="0"/>
              </a:spcAft>
              <a:buNone/>
            </a:pPr>
            <a:endParaRPr>
              <a:solidFill>
                <a:srgbClr val="444444"/>
              </a:solidFill>
              <a:latin typeface="Lucida Sans"/>
              <a:ea typeface="Lucida Sans"/>
              <a:cs typeface="Lucida Sans"/>
              <a:sym typeface="Lucida Sans"/>
            </a:endParaRPr>
          </a:p>
          <a:p>
            <a:pPr marL="12065" marR="5080" lvl="0" indent="-1269" algn="ctr" rtl="0">
              <a:lnSpc>
                <a:spcPct val="99800"/>
              </a:lnSpc>
              <a:spcBef>
                <a:spcPts val="0"/>
              </a:spcBef>
              <a:spcAft>
                <a:spcPts val="0"/>
              </a:spcAft>
              <a:buNone/>
            </a:pPr>
            <a:r>
              <a:rPr lang="en-US" sz="1400">
                <a:solidFill>
                  <a:srgbClr val="444444"/>
                </a:solidFill>
                <a:latin typeface="Lucida Sans"/>
                <a:ea typeface="Lucida Sans"/>
                <a:cs typeface="Lucida Sans"/>
                <a:sym typeface="Lucida Sans"/>
              </a:rPr>
              <a:t>Objets  Culturels  Collectifs  Transmissibles</a:t>
            </a:r>
            <a:endParaRPr sz="1400">
              <a:solidFill>
                <a:schemeClr val="dk1"/>
              </a:solidFill>
              <a:latin typeface="Lucida Sans"/>
              <a:ea typeface="Lucida Sans"/>
              <a:cs typeface="Lucida Sans"/>
              <a:sym typeface="Lucida Sans"/>
            </a:endParaRPr>
          </a:p>
        </p:txBody>
      </p:sp>
      <p:grpSp>
        <p:nvGrpSpPr>
          <p:cNvPr id="489" name="Google Shape;489;g32c6436fdf0_0_171"/>
          <p:cNvGrpSpPr/>
          <p:nvPr/>
        </p:nvGrpSpPr>
        <p:grpSpPr>
          <a:xfrm>
            <a:off x="5723000" y="2156460"/>
            <a:ext cx="5140833" cy="4416805"/>
            <a:chOff x="5723000" y="2156460"/>
            <a:chExt cx="5140833" cy="4416805"/>
          </a:xfrm>
        </p:grpSpPr>
        <p:pic>
          <p:nvPicPr>
            <p:cNvPr id="490" name="Google Shape;490;g32c6436fdf0_0_171"/>
            <p:cNvPicPr preferRelativeResize="0"/>
            <p:nvPr/>
          </p:nvPicPr>
          <p:blipFill rotWithShape="1">
            <a:blip r:embed="rId3">
              <a:alphaModFix/>
            </a:blip>
            <a:srcRect/>
            <a:stretch/>
          </p:blipFill>
          <p:spPr>
            <a:xfrm>
              <a:off x="9343643" y="5964936"/>
              <a:ext cx="1519935" cy="608076"/>
            </a:xfrm>
            <a:prstGeom prst="rect">
              <a:avLst/>
            </a:prstGeom>
            <a:noFill/>
            <a:ln>
              <a:noFill/>
            </a:ln>
          </p:spPr>
        </p:pic>
        <p:sp>
          <p:nvSpPr>
            <p:cNvPr id="491" name="Google Shape;491;g32c6436fdf0_0_171"/>
            <p:cNvSpPr/>
            <p:nvPr/>
          </p:nvSpPr>
          <p:spPr>
            <a:xfrm>
              <a:off x="9343643" y="5964936"/>
              <a:ext cx="1520190" cy="608329"/>
            </a:xfrm>
            <a:custGeom>
              <a:avLst/>
              <a:gdLst/>
              <a:ahLst/>
              <a:cxnLst/>
              <a:rect l="l" t="t" r="r" b="b"/>
              <a:pathLst>
                <a:path w="1520190" h="608329" extrusionOk="0">
                  <a:moveTo>
                    <a:pt x="732408" y="603986"/>
                  </a:moveTo>
                  <a:lnTo>
                    <a:pt x="782338" y="596788"/>
                  </a:lnTo>
                  <a:lnTo>
                    <a:pt x="831008" y="586190"/>
                  </a:lnTo>
                  <a:lnTo>
                    <a:pt x="878262" y="572319"/>
                  </a:lnTo>
                  <a:lnTo>
                    <a:pt x="923940" y="555303"/>
                  </a:lnTo>
                  <a:lnTo>
                    <a:pt x="967887" y="535268"/>
                  </a:lnTo>
                  <a:lnTo>
                    <a:pt x="1009943" y="512341"/>
                  </a:lnTo>
                  <a:lnTo>
                    <a:pt x="1049952" y="486650"/>
                  </a:lnTo>
                  <a:lnTo>
                    <a:pt x="1087755" y="458322"/>
                  </a:lnTo>
                  <a:lnTo>
                    <a:pt x="1123194" y="427484"/>
                  </a:lnTo>
                  <a:lnTo>
                    <a:pt x="1156112" y="394263"/>
                  </a:lnTo>
                  <a:lnTo>
                    <a:pt x="1186352" y="358786"/>
                  </a:lnTo>
                  <a:lnTo>
                    <a:pt x="1213754" y="321181"/>
                  </a:lnTo>
                  <a:lnTo>
                    <a:pt x="1238163" y="281575"/>
                  </a:lnTo>
                  <a:lnTo>
                    <a:pt x="1259419" y="240094"/>
                  </a:lnTo>
                  <a:lnTo>
                    <a:pt x="1277365" y="196866"/>
                  </a:lnTo>
                  <a:lnTo>
                    <a:pt x="1291844" y="152018"/>
                  </a:lnTo>
                  <a:lnTo>
                    <a:pt x="1215898" y="152018"/>
                  </a:lnTo>
                  <a:lnTo>
                    <a:pt x="1388745" y="0"/>
                  </a:lnTo>
                  <a:lnTo>
                    <a:pt x="1519935" y="152018"/>
                  </a:lnTo>
                  <a:lnTo>
                    <a:pt x="1443862" y="152018"/>
                  </a:lnTo>
                  <a:lnTo>
                    <a:pt x="1429693" y="195997"/>
                  </a:lnTo>
                  <a:lnTo>
                    <a:pt x="1412222" y="238369"/>
                  </a:lnTo>
                  <a:lnTo>
                    <a:pt x="1391602" y="279022"/>
                  </a:lnTo>
                  <a:lnTo>
                    <a:pt x="1367985" y="317848"/>
                  </a:lnTo>
                  <a:lnTo>
                    <a:pt x="1341526" y="354737"/>
                  </a:lnTo>
                  <a:lnTo>
                    <a:pt x="1312375" y="389579"/>
                  </a:lnTo>
                  <a:lnTo>
                    <a:pt x="1280687" y="422264"/>
                  </a:lnTo>
                  <a:lnTo>
                    <a:pt x="1246614" y="452683"/>
                  </a:lnTo>
                  <a:lnTo>
                    <a:pt x="1210309" y="480726"/>
                  </a:lnTo>
                  <a:lnTo>
                    <a:pt x="1171926" y="506283"/>
                  </a:lnTo>
                  <a:lnTo>
                    <a:pt x="1131616" y="529244"/>
                  </a:lnTo>
                  <a:lnTo>
                    <a:pt x="1089532" y="549500"/>
                  </a:lnTo>
                  <a:lnTo>
                    <a:pt x="1045829" y="566941"/>
                  </a:lnTo>
                  <a:lnTo>
                    <a:pt x="1000658" y="581457"/>
                  </a:lnTo>
                  <a:lnTo>
                    <a:pt x="954172" y="592938"/>
                  </a:lnTo>
                  <a:lnTo>
                    <a:pt x="906524" y="601274"/>
                  </a:lnTo>
                  <a:lnTo>
                    <a:pt x="857867" y="606357"/>
                  </a:lnTo>
                  <a:lnTo>
                    <a:pt x="808354" y="608076"/>
                  </a:lnTo>
                  <a:lnTo>
                    <a:pt x="656335" y="608076"/>
                  </a:lnTo>
                  <a:lnTo>
                    <a:pt x="607356" y="606408"/>
                  </a:lnTo>
                  <a:lnTo>
                    <a:pt x="559353" y="601482"/>
                  </a:lnTo>
                  <a:lnTo>
                    <a:pt x="512454" y="593417"/>
                  </a:lnTo>
                  <a:lnTo>
                    <a:pt x="466787" y="582330"/>
                  </a:lnTo>
                  <a:lnTo>
                    <a:pt x="422477" y="568338"/>
                  </a:lnTo>
                  <a:lnTo>
                    <a:pt x="379652" y="551559"/>
                  </a:lnTo>
                  <a:lnTo>
                    <a:pt x="338439" y="532110"/>
                  </a:lnTo>
                  <a:lnTo>
                    <a:pt x="298965" y="510109"/>
                  </a:lnTo>
                  <a:lnTo>
                    <a:pt x="261357" y="485675"/>
                  </a:lnTo>
                  <a:lnTo>
                    <a:pt x="225742" y="458923"/>
                  </a:lnTo>
                  <a:lnTo>
                    <a:pt x="192246" y="429972"/>
                  </a:lnTo>
                  <a:lnTo>
                    <a:pt x="160997" y="398940"/>
                  </a:lnTo>
                  <a:lnTo>
                    <a:pt x="132121" y="365944"/>
                  </a:lnTo>
                  <a:lnTo>
                    <a:pt x="105746" y="331101"/>
                  </a:lnTo>
                  <a:lnTo>
                    <a:pt x="81998" y="294530"/>
                  </a:lnTo>
                  <a:lnTo>
                    <a:pt x="61005" y="256347"/>
                  </a:lnTo>
                  <a:lnTo>
                    <a:pt x="42894" y="216670"/>
                  </a:lnTo>
                  <a:lnTo>
                    <a:pt x="27790" y="175618"/>
                  </a:lnTo>
                  <a:lnTo>
                    <a:pt x="15822" y="133307"/>
                  </a:lnTo>
                  <a:lnTo>
                    <a:pt x="7116" y="89855"/>
                  </a:lnTo>
                  <a:lnTo>
                    <a:pt x="1800" y="45380"/>
                  </a:lnTo>
                  <a:lnTo>
                    <a:pt x="0" y="0"/>
                  </a:lnTo>
                  <a:lnTo>
                    <a:pt x="152019" y="0"/>
                  </a:lnTo>
                  <a:lnTo>
                    <a:pt x="153819" y="45380"/>
                  </a:lnTo>
                  <a:lnTo>
                    <a:pt x="159135" y="89855"/>
                  </a:lnTo>
                  <a:lnTo>
                    <a:pt x="167841" y="133307"/>
                  </a:lnTo>
                  <a:lnTo>
                    <a:pt x="179809" y="175618"/>
                  </a:lnTo>
                  <a:lnTo>
                    <a:pt x="194913" y="216670"/>
                  </a:lnTo>
                  <a:lnTo>
                    <a:pt x="213024" y="256347"/>
                  </a:lnTo>
                  <a:lnTo>
                    <a:pt x="234017" y="294530"/>
                  </a:lnTo>
                  <a:lnTo>
                    <a:pt x="257765" y="331101"/>
                  </a:lnTo>
                  <a:lnTo>
                    <a:pt x="284140" y="365944"/>
                  </a:lnTo>
                  <a:lnTo>
                    <a:pt x="313016" y="398940"/>
                  </a:lnTo>
                  <a:lnTo>
                    <a:pt x="344265" y="429972"/>
                  </a:lnTo>
                  <a:lnTo>
                    <a:pt x="377761" y="458923"/>
                  </a:lnTo>
                  <a:lnTo>
                    <a:pt x="413376" y="485675"/>
                  </a:lnTo>
                  <a:lnTo>
                    <a:pt x="450984" y="510109"/>
                  </a:lnTo>
                  <a:lnTo>
                    <a:pt x="490458" y="532110"/>
                  </a:lnTo>
                  <a:lnTo>
                    <a:pt x="531671" y="551559"/>
                  </a:lnTo>
                  <a:lnTo>
                    <a:pt x="574496" y="568338"/>
                  </a:lnTo>
                  <a:lnTo>
                    <a:pt x="618806" y="582330"/>
                  </a:lnTo>
                  <a:lnTo>
                    <a:pt x="664473" y="593417"/>
                  </a:lnTo>
                  <a:lnTo>
                    <a:pt x="711372" y="601482"/>
                  </a:lnTo>
                  <a:lnTo>
                    <a:pt x="759375" y="606408"/>
                  </a:lnTo>
                  <a:lnTo>
                    <a:pt x="808354" y="608076"/>
                  </a:lnTo>
                </a:path>
              </a:pathLst>
            </a:custGeom>
            <a:noFill/>
            <a:ln w="12675"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g32c6436fdf0_0_171"/>
            <p:cNvSpPr/>
            <p:nvPr/>
          </p:nvSpPr>
          <p:spPr>
            <a:xfrm>
              <a:off x="6493001" y="2156551"/>
              <a:ext cx="805179" cy="346075"/>
            </a:xfrm>
            <a:custGeom>
              <a:avLst/>
              <a:gdLst/>
              <a:ahLst/>
              <a:cxnLst/>
              <a:rect l="l" t="t" r="r" b="b"/>
              <a:pathLst>
                <a:path w="805179" h="346075" extrusionOk="0">
                  <a:moveTo>
                    <a:pt x="57898" y="0"/>
                  </a:moveTo>
                  <a:lnTo>
                    <a:pt x="0" y="670"/>
                  </a:lnTo>
                  <a:lnTo>
                    <a:pt x="59238" y="4189"/>
                  </a:lnTo>
                  <a:lnTo>
                    <a:pt x="116959" y="10451"/>
                  </a:lnTo>
                  <a:lnTo>
                    <a:pt x="172883" y="19348"/>
                  </a:lnTo>
                  <a:lnTo>
                    <a:pt x="226733" y="30767"/>
                  </a:lnTo>
                  <a:lnTo>
                    <a:pt x="278230" y="44599"/>
                  </a:lnTo>
                  <a:lnTo>
                    <a:pt x="327096" y="60734"/>
                  </a:lnTo>
                  <a:lnTo>
                    <a:pt x="373054" y="79062"/>
                  </a:lnTo>
                  <a:lnTo>
                    <a:pt x="415824" y="99471"/>
                  </a:lnTo>
                  <a:lnTo>
                    <a:pt x="455129" y="121852"/>
                  </a:lnTo>
                  <a:lnTo>
                    <a:pt x="490691" y="146095"/>
                  </a:lnTo>
                  <a:lnTo>
                    <a:pt x="522231" y="172089"/>
                  </a:lnTo>
                  <a:lnTo>
                    <a:pt x="549472" y="199724"/>
                  </a:lnTo>
                  <a:lnTo>
                    <a:pt x="572134" y="228889"/>
                  </a:lnTo>
                  <a:lnTo>
                    <a:pt x="425830" y="228889"/>
                  </a:lnTo>
                  <a:lnTo>
                    <a:pt x="653923" y="345856"/>
                  </a:lnTo>
                  <a:lnTo>
                    <a:pt x="805052" y="228889"/>
                  </a:lnTo>
                  <a:lnTo>
                    <a:pt x="658622" y="228889"/>
                  </a:lnTo>
                  <a:lnTo>
                    <a:pt x="636662" y="200542"/>
                  </a:lnTo>
                  <a:lnTo>
                    <a:pt x="580188" y="148388"/>
                  </a:lnTo>
                  <a:lnTo>
                    <a:pt x="546199" y="124762"/>
                  </a:lnTo>
                  <a:lnTo>
                    <a:pt x="508724" y="102891"/>
                  </a:lnTo>
                  <a:lnTo>
                    <a:pt x="468026" y="82865"/>
                  </a:lnTo>
                  <a:lnTo>
                    <a:pt x="424367" y="64776"/>
                  </a:lnTo>
                  <a:lnTo>
                    <a:pt x="378011" y="48715"/>
                  </a:lnTo>
                  <a:lnTo>
                    <a:pt x="329218" y="34771"/>
                  </a:lnTo>
                  <a:lnTo>
                    <a:pt x="278252" y="23036"/>
                  </a:lnTo>
                  <a:lnTo>
                    <a:pt x="225374" y="13601"/>
                  </a:lnTo>
                  <a:lnTo>
                    <a:pt x="170848" y="6556"/>
                  </a:lnTo>
                  <a:lnTo>
                    <a:pt x="114935" y="1992"/>
                  </a:lnTo>
                  <a:lnTo>
                    <a:pt x="57898"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g32c6436fdf0_0_171"/>
            <p:cNvSpPr/>
            <p:nvPr/>
          </p:nvSpPr>
          <p:spPr>
            <a:xfrm>
              <a:off x="5795772" y="2156460"/>
              <a:ext cx="740409" cy="346075"/>
            </a:xfrm>
            <a:custGeom>
              <a:avLst/>
              <a:gdLst/>
              <a:ahLst/>
              <a:cxnLst/>
              <a:rect l="l" t="t" r="r" b="b"/>
              <a:pathLst>
                <a:path w="740409" h="346075" extrusionOk="0">
                  <a:moveTo>
                    <a:pt x="740409" y="0"/>
                  </a:moveTo>
                  <a:lnTo>
                    <a:pt x="653923" y="0"/>
                  </a:lnTo>
                  <a:lnTo>
                    <a:pt x="590940" y="1584"/>
                  </a:lnTo>
                  <a:lnTo>
                    <a:pt x="529652" y="6239"/>
                  </a:lnTo>
                  <a:lnTo>
                    <a:pt x="470333" y="13822"/>
                  </a:lnTo>
                  <a:lnTo>
                    <a:pt x="413257" y="24185"/>
                  </a:lnTo>
                  <a:lnTo>
                    <a:pt x="358698" y="37184"/>
                  </a:lnTo>
                  <a:lnTo>
                    <a:pt x="306930" y="52675"/>
                  </a:lnTo>
                  <a:lnTo>
                    <a:pt x="258226" y="70511"/>
                  </a:lnTo>
                  <a:lnTo>
                    <a:pt x="212861" y="90547"/>
                  </a:lnTo>
                  <a:lnTo>
                    <a:pt x="171108" y="112639"/>
                  </a:lnTo>
                  <a:lnTo>
                    <a:pt x="133241" y="136641"/>
                  </a:lnTo>
                  <a:lnTo>
                    <a:pt x="99535" y="162409"/>
                  </a:lnTo>
                  <a:lnTo>
                    <a:pt x="70262" y="189796"/>
                  </a:lnTo>
                  <a:lnTo>
                    <a:pt x="26116" y="248849"/>
                  </a:lnTo>
                  <a:lnTo>
                    <a:pt x="2993" y="312639"/>
                  </a:lnTo>
                  <a:lnTo>
                    <a:pt x="0" y="345948"/>
                  </a:lnTo>
                  <a:lnTo>
                    <a:pt x="86487" y="345948"/>
                  </a:lnTo>
                  <a:lnTo>
                    <a:pt x="89480" y="312639"/>
                  </a:lnTo>
                  <a:lnTo>
                    <a:pt x="98276" y="280224"/>
                  </a:lnTo>
                  <a:lnTo>
                    <a:pt x="132185" y="218657"/>
                  </a:lnTo>
                  <a:lnTo>
                    <a:pt x="186022" y="162409"/>
                  </a:lnTo>
                  <a:lnTo>
                    <a:pt x="219728" y="136641"/>
                  </a:lnTo>
                  <a:lnTo>
                    <a:pt x="257595" y="112639"/>
                  </a:lnTo>
                  <a:lnTo>
                    <a:pt x="299348" y="90547"/>
                  </a:lnTo>
                  <a:lnTo>
                    <a:pt x="344713" y="70511"/>
                  </a:lnTo>
                  <a:lnTo>
                    <a:pt x="393417" y="52675"/>
                  </a:lnTo>
                  <a:lnTo>
                    <a:pt x="445185" y="37184"/>
                  </a:lnTo>
                  <a:lnTo>
                    <a:pt x="499744" y="24185"/>
                  </a:lnTo>
                  <a:lnTo>
                    <a:pt x="556820" y="13822"/>
                  </a:lnTo>
                  <a:lnTo>
                    <a:pt x="616139" y="6239"/>
                  </a:lnTo>
                  <a:lnTo>
                    <a:pt x="677427" y="1584"/>
                  </a:lnTo>
                  <a:lnTo>
                    <a:pt x="740409" y="0"/>
                  </a:lnTo>
                  <a:close/>
                </a:path>
              </a:pathLst>
            </a:custGeom>
            <a:solidFill>
              <a:srgbClr val="CD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g32c6436fdf0_0_171"/>
            <p:cNvSpPr/>
            <p:nvPr/>
          </p:nvSpPr>
          <p:spPr>
            <a:xfrm>
              <a:off x="5795772" y="2156460"/>
              <a:ext cx="1502409" cy="346075"/>
            </a:xfrm>
            <a:custGeom>
              <a:avLst/>
              <a:gdLst/>
              <a:ahLst/>
              <a:cxnLst/>
              <a:rect l="l" t="t" r="r" b="b"/>
              <a:pathLst>
                <a:path w="1502409" h="346075" extrusionOk="0">
                  <a:moveTo>
                    <a:pt x="697229" y="762"/>
                  </a:moveTo>
                  <a:lnTo>
                    <a:pt x="756468" y="4280"/>
                  </a:lnTo>
                  <a:lnTo>
                    <a:pt x="814189" y="10543"/>
                  </a:lnTo>
                  <a:lnTo>
                    <a:pt x="870113" y="19439"/>
                  </a:lnTo>
                  <a:lnTo>
                    <a:pt x="923963" y="30859"/>
                  </a:lnTo>
                  <a:lnTo>
                    <a:pt x="975460" y="44691"/>
                  </a:lnTo>
                  <a:lnTo>
                    <a:pt x="1024326" y="60826"/>
                  </a:lnTo>
                  <a:lnTo>
                    <a:pt x="1070284" y="79153"/>
                  </a:lnTo>
                  <a:lnTo>
                    <a:pt x="1113054" y="99563"/>
                  </a:lnTo>
                  <a:lnTo>
                    <a:pt x="1152359" y="121944"/>
                  </a:lnTo>
                  <a:lnTo>
                    <a:pt x="1187921" y="146187"/>
                  </a:lnTo>
                  <a:lnTo>
                    <a:pt x="1219461" y="172180"/>
                  </a:lnTo>
                  <a:lnTo>
                    <a:pt x="1246702" y="199815"/>
                  </a:lnTo>
                  <a:lnTo>
                    <a:pt x="1269364" y="228980"/>
                  </a:lnTo>
                  <a:lnTo>
                    <a:pt x="1123060" y="228980"/>
                  </a:lnTo>
                  <a:lnTo>
                    <a:pt x="1351152" y="345948"/>
                  </a:lnTo>
                  <a:lnTo>
                    <a:pt x="1502282" y="228980"/>
                  </a:lnTo>
                  <a:lnTo>
                    <a:pt x="1355852" y="228980"/>
                  </a:lnTo>
                  <a:lnTo>
                    <a:pt x="1333579" y="200253"/>
                  </a:lnTo>
                  <a:lnTo>
                    <a:pt x="1306891" y="173029"/>
                  </a:lnTo>
                  <a:lnTo>
                    <a:pt x="1276058" y="147408"/>
                  </a:lnTo>
                  <a:lnTo>
                    <a:pt x="1241349" y="123491"/>
                  </a:lnTo>
                  <a:lnTo>
                    <a:pt x="1203033" y="101377"/>
                  </a:lnTo>
                  <a:lnTo>
                    <a:pt x="1161382" y="81167"/>
                  </a:lnTo>
                  <a:lnTo>
                    <a:pt x="1116663" y="62960"/>
                  </a:lnTo>
                  <a:lnTo>
                    <a:pt x="1069147" y="46856"/>
                  </a:lnTo>
                  <a:lnTo>
                    <a:pt x="1019103" y="32955"/>
                  </a:lnTo>
                  <a:lnTo>
                    <a:pt x="966802" y="21358"/>
                  </a:lnTo>
                  <a:lnTo>
                    <a:pt x="912512" y="12163"/>
                  </a:lnTo>
                  <a:lnTo>
                    <a:pt x="856504" y="5472"/>
                  </a:lnTo>
                  <a:lnTo>
                    <a:pt x="799046" y="1384"/>
                  </a:lnTo>
                  <a:lnTo>
                    <a:pt x="740409" y="0"/>
                  </a:lnTo>
                  <a:lnTo>
                    <a:pt x="653923" y="0"/>
                  </a:lnTo>
                  <a:lnTo>
                    <a:pt x="590940" y="1584"/>
                  </a:lnTo>
                  <a:lnTo>
                    <a:pt x="529652" y="6239"/>
                  </a:lnTo>
                  <a:lnTo>
                    <a:pt x="470333" y="13822"/>
                  </a:lnTo>
                  <a:lnTo>
                    <a:pt x="413257" y="24185"/>
                  </a:lnTo>
                  <a:lnTo>
                    <a:pt x="358698" y="37184"/>
                  </a:lnTo>
                  <a:lnTo>
                    <a:pt x="306930" y="52675"/>
                  </a:lnTo>
                  <a:lnTo>
                    <a:pt x="258226" y="70511"/>
                  </a:lnTo>
                  <a:lnTo>
                    <a:pt x="212861" y="90547"/>
                  </a:lnTo>
                  <a:lnTo>
                    <a:pt x="171108" y="112639"/>
                  </a:lnTo>
                  <a:lnTo>
                    <a:pt x="133241" y="136641"/>
                  </a:lnTo>
                  <a:lnTo>
                    <a:pt x="99535" y="162409"/>
                  </a:lnTo>
                  <a:lnTo>
                    <a:pt x="70262" y="189796"/>
                  </a:lnTo>
                  <a:lnTo>
                    <a:pt x="26116" y="248849"/>
                  </a:lnTo>
                  <a:lnTo>
                    <a:pt x="2993" y="312639"/>
                  </a:lnTo>
                  <a:lnTo>
                    <a:pt x="0" y="345948"/>
                  </a:lnTo>
                  <a:lnTo>
                    <a:pt x="86487" y="345948"/>
                  </a:lnTo>
                  <a:lnTo>
                    <a:pt x="89480" y="312639"/>
                  </a:lnTo>
                  <a:lnTo>
                    <a:pt x="98276" y="280224"/>
                  </a:lnTo>
                  <a:lnTo>
                    <a:pt x="132185" y="218657"/>
                  </a:lnTo>
                  <a:lnTo>
                    <a:pt x="186022" y="162409"/>
                  </a:lnTo>
                  <a:lnTo>
                    <a:pt x="219728" y="136641"/>
                  </a:lnTo>
                  <a:lnTo>
                    <a:pt x="257595" y="112639"/>
                  </a:lnTo>
                  <a:lnTo>
                    <a:pt x="299348" y="90547"/>
                  </a:lnTo>
                  <a:lnTo>
                    <a:pt x="344713" y="70511"/>
                  </a:lnTo>
                  <a:lnTo>
                    <a:pt x="393417" y="52675"/>
                  </a:lnTo>
                  <a:lnTo>
                    <a:pt x="445185" y="37184"/>
                  </a:lnTo>
                  <a:lnTo>
                    <a:pt x="499744" y="24185"/>
                  </a:lnTo>
                  <a:lnTo>
                    <a:pt x="556820" y="13822"/>
                  </a:lnTo>
                  <a:lnTo>
                    <a:pt x="616139" y="6239"/>
                  </a:lnTo>
                  <a:lnTo>
                    <a:pt x="677427" y="1584"/>
                  </a:lnTo>
                  <a:lnTo>
                    <a:pt x="740409" y="0"/>
                  </a:lnTo>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g32c6436fdf0_0_171"/>
            <p:cNvSpPr/>
            <p:nvPr/>
          </p:nvSpPr>
          <p:spPr>
            <a:xfrm>
              <a:off x="5723000" y="2156551"/>
              <a:ext cx="805179" cy="346075"/>
            </a:xfrm>
            <a:custGeom>
              <a:avLst/>
              <a:gdLst/>
              <a:ahLst/>
              <a:cxnLst/>
              <a:rect l="l" t="t" r="r" b="b"/>
              <a:pathLst>
                <a:path w="805179" h="346075" extrusionOk="0">
                  <a:moveTo>
                    <a:pt x="747154" y="0"/>
                  </a:moveTo>
                  <a:lnTo>
                    <a:pt x="690117" y="1992"/>
                  </a:lnTo>
                  <a:lnTo>
                    <a:pt x="634204" y="6556"/>
                  </a:lnTo>
                  <a:lnTo>
                    <a:pt x="579678" y="13601"/>
                  </a:lnTo>
                  <a:lnTo>
                    <a:pt x="526800" y="23036"/>
                  </a:lnTo>
                  <a:lnTo>
                    <a:pt x="475834" y="34771"/>
                  </a:lnTo>
                  <a:lnTo>
                    <a:pt x="427041" y="48715"/>
                  </a:lnTo>
                  <a:lnTo>
                    <a:pt x="380685" y="64776"/>
                  </a:lnTo>
                  <a:lnTo>
                    <a:pt x="337026" y="82865"/>
                  </a:lnTo>
                  <a:lnTo>
                    <a:pt x="296328" y="102891"/>
                  </a:lnTo>
                  <a:lnTo>
                    <a:pt x="258853" y="124762"/>
                  </a:lnTo>
                  <a:lnTo>
                    <a:pt x="224864" y="148388"/>
                  </a:lnTo>
                  <a:lnTo>
                    <a:pt x="194622" y="173679"/>
                  </a:lnTo>
                  <a:lnTo>
                    <a:pt x="146431" y="228889"/>
                  </a:lnTo>
                  <a:lnTo>
                    <a:pt x="0" y="228889"/>
                  </a:lnTo>
                  <a:lnTo>
                    <a:pt x="151129" y="345856"/>
                  </a:lnTo>
                  <a:lnTo>
                    <a:pt x="379222" y="228889"/>
                  </a:lnTo>
                  <a:lnTo>
                    <a:pt x="232918" y="228889"/>
                  </a:lnTo>
                  <a:lnTo>
                    <a:pt x="255580" y="199724"/>
                  </a:lnTo>
                  <a:lnTo>
                    <a:pt x="282821" y="172089"/>
                  </a:lnTo>
                  <a:lnTo>
                    <a:pt x="314361" y="146095"/>
                  </a:lnTo>
                  <a:lnTo>
                    <a:pt x="349923" y="121852"/>
                  </a:lnTo>
                  <a:lnTo>
                    <a:pt x="389228" y="99471"/>
                  </a:lnTo>
                  <a:lnTo>
                    <a:pt x="431998" y="79062"/>
                  </a:lnTo>
                  <a:lnTo>
                    <a:pt x="477956" y="60734"/>
                  </a:lnTo>
                  <a:lnTo>
                    <a:pt x="526822" y="44599"/>
                  </a:lnTo>
                  <a:lnTo>
                    <a:pt x="578319" y="30767"/>
                  </a:lnTo>
                  <a:lnTo>
                    <a:pt x="632169" y="19348"/>
                  </a:lnTo>
                  <a:lnTo>
                    <a:pt x="688093" y="10451"/>
                  </a:lnTo>
                  <a:lnTo>
                    <a:pt x="745814" y="4189"/>
                  </a:lnTo>
                  <a:lnTo>
                    <a:pt x="805052" y="670"/>
                  </a:lnTo>
                  <a:lnTo>
                    <a:pt x="747154"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g32c6436fdf0_0_171"/>
            <p:cNvSpPr/>
            <p:nvPr/>
          </p:nvSpPr>
          <p:spPr>
            <a:xfrm>
              <a:off x="6484874" y="2156460"/>
              <a:ext cx="740409" cy="346075"/>
            </a:xfrm>
            <a:custGeom>
              <a:avLst/>
              <a:gdLst/>
              <a:ahLst/>
              <a:cxnLst/>
              <a:rect l="l" t="t" r="r" b="b"/>
              <a:pathLst>
                <a:path w="740409" h="346075" extrusionOk="0">
                  <a:moveTo>
                    <a:pt x="86486" y="0"/>
                  </a:moveTo>
                  <a:lnTo>
                    <a:pt x="0" y="0"/>
                  </a:lnTo>
                  <a:lnTo>
                    <a:pt x="62982" y="1584"/>
                  </a:lnTo>
                  <a:lnTo>
                    <a:pt x="124270" y="6239"/>
                  </a:lnTo>
                  <a:lnTo>
                    <a:pt x="183589" y="13822"/>
                  </a:lnTo>
                  <a:lnTo>
                    <a:pt x="240665" y="24185"/>
                  </a:lnTo>
                  <a:lnTo>
                    <a:pt x="295224" y="37184"/>
                  </a:lnTo>
                  <a:lnTo>
                    <a:pt x="346992" y="52675"/>
                  </a:lnTo>
                  <a:lnTo>
                    <a:pt x="395696" y="70511"/>
                  </a:lnTo>
                  <a:lnTo>
                    <a:pt x="441061" y="90547"/>
                  </a:lnTo>
                  <a:lnTo>
                    <a:pt x="482814" y="112639"/>
                  </a:lnTo>
                  <a:lnTo>
                    <a:pt x="520681" y="136641"/>
                  </a:lnTo>
                  <a:lnTo>
                    <a:pt x="554387" y="162409"/>
                  </a:lnTo>
                  <a:lnTo>
                    <a:pt x="583660" y="189796"/>
                  </a:lnTo>
                  <a:lnTo>
                    <a:pt x="627806" y="248849"/>
                  </a:lnTo>
                  <a:lnTo>
                    <a:pt x="650929" y="312639"/>
                  </a:lnTo>
                  <a:lnTo>
                    <a:pt x="653923" y="345948"/>
                  </a:lnTo>
                  <a:lnTo>
                    <a:pt x="740409" y="345948"/>
                  </a:lnTo>
                  <a:lnTo>
                    <a:pt x="728620" y="280224"/>
                  </a:lnTo>
                  <a:lnTo>
                    <a:pt x="694711" y="218657"/>
                  </a:lnTo>
                  <a:lnTo>
                    <a:pt x="640874" y="162409"/>
                  </a:lnTo>
                  <a:lnTo>
                    <a:pt x="607168" y="136641"/>
                  </a:lnTo>
                  <a:lnTo>
                    <a:pt x="569301" y="112639"/>
                  </a:lnTo>
                  <a:lnTo>
                    <a:pt x="527548" y="90547"/>
                  </a:lnTo>
                  <a:lnTo>
                    <a:pt x="482183" y="70511"/>
                  </a:lnTo>
                  <a:lnTo>
                    <a:pt x="433479" y="52675"/>
                  </a:lnTo>
                  <a:lnTo>
                    <a:pt x="381711" y="37184"/>
                  </a:lnTo>
                  <a:lnTo>
                    <a:pt x="327152" y="24185"/>
                  </a:lnTo>
                  <a:lnTo>
                    <a:pt x="270076" y="13822"/>
                  </a:lnTo>
                  <a:lnTo>
                    <a:pt x="210757" y="6239"/>
                  </a:lnTo>
                  <a:lnTo>
                    <a:pt x="149469" y="1584"/>
                  </a:lnTo>
                  <a:lnTo>
                    <a:pt x="86486" y="0"/>
                  </a:lnTo>
                  <a:close/>
                </a:path>
              </a:pathLst>
            </a:custGeom>
            <a:solidFill>
              <a:srgbClr val="CD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g32c6436fdf0_0_171"/>
            <p:cNvSpPr/>
            <p:nvPr/>
          </p:nvSpPr>
          <p:spPr>
            <a:xfrm>
              <a:off x="5723000" y="2156460"/>
              <a:ext cx="1502409" cy="346075"/>
            </a:xfrm>
            <a:custGeom>
              <a:avLst/>
              <a:gdLst/>
              <a:ahLst/>
              <a:cxnLst/>
              <a:rect l="l" t="t" r="r" b="b"/>
              <a:pathLst>
                <a:path w="1502409" h="346075" extrusionOk="0">
                  <a:moveTo>
                    <a:pt x="805052" y="762"/>
                  </a:moveTo>
                  <a:lnTo>
                    <a:pt x="745814" y="4280"/>
                  </a:lnTo>
                  <a:lnTo>
                    <a:pt x="688093" y="10543"/>
                  </a:lnTo>
                  <a:lnTo>
                    <a:pt x="632169" y="19439"/>
                  </a:lnTo>
                  <a:lnTo>
                    <a:pt x="578319" y="30859"/>
                  </a:lnTo>
                  <a:lnTo>
                    <a:pt x="526822" y="44691"/>
                  </a:lnTo>
                  <a:lnTo>
                    <a:pt x="477956" y="60826"/>
                  </a:lnTo>
                  <a:lnTo>
                    <a:pt x="431998" y="79153"/>
                  </a:lnTo>
                  <a:lnTo>
                    <a:pt x="389228" y="99563"/>
                  </a:lnTo>
                  <a:lnTo>
                    <a:pt x="349923" y="121944"/>
                  </a:lnTo>
                  <a:lnTo>
                    <a:pt x="314361" y="146187"/>
                  </a:lnTo>
                  <a:lnTo>
                    <a:pt x="282821" y="172180"/>
                  </a:lnTo>
                  <a:lnTo>
                    <a:pt x="255580" y="199815"/>
                  </a:lnTo>
                  <a:lnTo>
                    <a:pt x="232918" y="228980"/>
                  </a:lnTo>
                  <a:lnTo>
                    <a:pt x="379222" y="228980"/>
                  </a:lnTo>
                  <a:lnTo>
                    <a:pt x="151129" y="345948"/>
                  </a:lnTo>
                  <a:lnTo>
                    <a:pt x="0" y="228980"/>
                  </a:lnTo>
                  <a:lnTo>
                    <a:pt x="146431" y="228980"/>
                  </a:lnTo>
                  <a:lnTo>
                    <a:pt x="168703" y="200253"/>
                  </a:lnTo>
                  <a:lnTo>
                    <a:pt x="195391" y="173029"/>
                  </a:lnTo>
                  <a:lnTo>
                    <a:pt x="226224" y="147408"/>
                  </a:lnTo>
                  <a:lnTo>
                    <a:pt x="260933" y="123491"/>
                  </a:lnTo>
                  <a:lnTo>
                    <a:pt x="299249" y="101377"/>
                  </a:lnTo>
                  <a:lnTo>
                    <a:pt x="340900" y="81167"/>
                  </a:lnTo>
                  <a:lnTo>
                    <a:pt x="385619" y="62960"/>
                  </a:lnTo>
                  <a:lnTo>
                    <a:pt x="433135" y="46856"/>
                  </a:lnTo>
                  <a:lnTo>
                    <a:pt x="483179" y="32955"/>
                  </a:lnTo>
                  <a:lnTo>
                    <a:pt x="535480" y="21358"/>
                  </a:lnTo>
                  <a:lnTo>
                    <a:pt x="589770" y="12163"/>
                  </a:lnTo>
                  <a:lnTo>
                    <a:pt x="645778" y="5472"/>
                  </a:lnTo>
                  <a:lnTo>
                    <a:pt x="703236" y="1384"/>
                  </a:lnTo>
                  <a:lnTo>
                    <a:pt x="761873" y="0"/>
                  </a:lnTo>
                  <a:lnTo>
                    <a:pt x="848359" y="0"/>
                  </a:lnTo>
                  <a:lnTo>
                    <a:pt x="911342" y="1584"/>
                  </a:lnTo>
                  <a:lnTo>
                    <a:pt x="972630" y="6239"/>
                  </a:lnTo>
                  <a:lnTo>
                    <a:pt x="1031949" y="13822"/>
                  </a:lnTo>
                  <a:lnTo>
                    <a:pt x="1089025" y="24185"/>
                  </a:lnTo>
                  <a:lnTo>
                    <a:pt x="1143584" y="37184"/>
                  </a:lnTo>
                  <a:lnTo>
                    <a:pt x="1195352" y="52675"/>
                  </a:lnTo>
                  <a:lnTo>
                    <a:pt x="1244056" y="70511"/>
                  </a:lnTo>
                  <a:lnTo>
                    <a:pt x="1289421" y="90547"/>
                  </a:lnTo>
                  <a:lnTo>
                    <a:pt x="1331174" y="112639"/>
                  </a:lnTo>
                  <a:lnTo>
                    <a:pt x="1369041" y="136641"/>
                  </a:lnTo>
                  <a:lnTo>
                    <a:pt x="1402747" y="162409"/>
                  </a:lnTo>
                  <a:lnTo>
                    <a:pt x="1432020" y="189796"/>
                  </a:lnTo>
                  <a:lnTo>
                    <a:pt x="1476166" y="248849"/>
                  </a:lnTo>
                  <a:lnTo>
                    <a:pt x="1499289" y="312639"/>
                  </a:lnTo>
                  <a:lnTo>
                    <a:pt x="1502282" y="345948"/>
                  </a:lnTo>
                  <a:lnTo>
                    <a:pt x="1415796" y="345948"/>
                  </a:lnTo>
                  <a:lnTo>
                    <a:pt x="1412802" y="312639"/>
                  </a:lnTo>
                  <a:lnTo>
                    <a:pt x="1404006" y="280224"/>
                  </a:lnTo>
                  <a:lnTo>
                    <a:pt x="1370097" y="218657"/>
                  </a:lnTo>
                  <a:lnTo>
                    <a:pt x="1316260" y="162409"/>
                  </a:lnTo>
                  <a:lnTo>
                    <a:pt x="1282554" y="136641"/>
                  </a:lnTo>
                  <a:lnTo>
                    <a:pt x="1244687" y="112639"/>
                  </a:lnTo>
                  <a:lnTo>
                    <a:pt x="1202934" y="90547"/>
                  </a:lnTo>
                  <a:lnTo>
                    <a:pt x="1157569" y="70511"/>
                  </a:lnTo>
                  <a:lnTo>
                    <a:pt x="1108865" y="52675"/>
                  </a:lnTo>
                  <a:lnTo>
                    <a:pt x="1057097" y="37184"/>
                  </a:lnTo>
                  <a:lnTo>
                    <a:pt x="1002538" y="24185"/>
                  </a:lnTo>
                  <a:lnTo>
                    <a:pt x="945462" y="13822"/>
                  </a:lnTo>
                  <a:lnTo>
                    <a:pt x="886143" y="6239"/>
                  </a:lnTo>
                  <a:lnTo>
                    <a:pt x="824855" y="1584"/>
                  </a:lnTo>
                  <a:lnTo>
                    <a:pt x="761873" y="0"/>
                  </a:lnTo>
                </a:path>
              </a:pathLst>
            </a:custGeom>
            <a:noFill/>
            <a:ln w="12700" cap="flat" cmpd="sng">
              <a:solidFill>
                <a:srgbClr val="FF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8" name="Google Shape;498;g32c6436fdf0_0_171"/>
          <p:cNvSpPr txBox="1"/>
          <p:nvPr/>
        </p:nvSpPr>
        <p:spPr>
          <a:xfrm>
            <a:off x="2206500" y="2832600"/>
            <a:ext cx="2556000" cy="705600"/>
          </a:xfrm>
          <a:prstGeom prst="rect">
            <a:avLst/>
          </a:prstGeom>
          <a:noFill/>
          <a:ln>
            <a:noFill/>
          </a:ln>
        </p:spPr>
        <p:txBody>
          <a:bodyPr spcFirstLastPara="1" wrap="square" lIns="0" tIns="12700" rIns="0" bIns="0" anchor="t" anchorCtr="0">
            <a:spAutoFit/>
          </a:bodyPr>
          <a:lstStyle/>
          <a:p>
            <a:pPr marL="0" marR="508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a:p>
            <a:pPr marL="12700" marR="0" lvl="0" indent="0" algn="l" rtl="0">
              <a:lnSpc>
                <a:spcPct val="100000"/>
              </a:lnSpc>
              <a:spcBef>
                <a:spcPts val="1560"/>
              </a:spcBef>
              <a:spcAft>
                <a:spcPts val="0"/>
              </a:spcAft>
              <a:buNone/>
            </a:pPr>
            <a:r>
              <a:rPr lang="en-US" sz="1400" b="1">
                <a:solidFill>
                  <a:srgbClr val="FFFFFF"/>
                </a:solidFill>
                <a:latin typeface="Calibri"/>
                <a:ea typeface="Calibri"/>
                <a:cs typeface="Calibri"/>
                <a:sym typeface="Calibri"/>
              </a:rPr>
              <a:t>Développement psychomoteur</a:t>
            </a:r>
            <a:endParaRPr sz="1400" b="1">
              <a:solidFill>
                <a:schemeClr val="dk1"/>
              </a:solidFill>
              <a:latin typeface="Calibri"/>
              <a:ea typeface="Calibri"/>
              <a:cs typeface="Calibri"/>
              <a:sym typeface="Calibri"/>
            </a:endParaRPr>
          </a:p>
        </p:txBody>
      </p:sp>
      <p:sp>
        <p:nvSpPr>
          <p:cNvPr id="499" name="Google Shape;499;g32c6436fdf0_0_171"/>
          <p:cNvSpPr txBox="1">
            <a:spLocks noGrp="1"/>
          </p:cNvSpPr>
          <p:nvPr>
            <p:ph type="title"/>
          </p:nvPr>
        </p:nvSpPr>
        <p:spPr>
          <a:xfrm>
            <a:off x="956259" y="993089"/>
            <a:ext cx="101925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Comment l’</a:t>
            </a:r>
            <a:r>
              <a:rPr lang="en-US" sz="3400">
                <a:solidFill>
                  <a:srgbClr val="318E9F"/>
                </a:solidFill>
              </a:rPr>
              <a:t>enfant </a:t>
            </a:r>
            <a:r>
              <a:rPr lang="en-US" sz="3400">
                <a:solidFill>
                  <a:srgbClr val="000000"/>
                </a:solidFill>
              </a:rPr>
              <a:t>devient-il </a:t>
            </a:r>
            <a:r>
              <a:rPr lang="en-US" sz="3400">
                <a:solidFill>
                  <a:srgbClr val="318E9F"/>
                </a:solidFill>
              </a:rPr>
              <a:t>élève </a:t>
            </a:r>
            <a:r>
              <a:rPr lang="en-US" sz="3400">
                <a:solidFill>
                  <a:srgbClr val="000000"/>
                </a:solidFill>
              </a:rPr>
              <a:t>?</a:t>
            </a:r>
            <a:endParaRPr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g32d1d89a863_0_123"/>
          <p:cNvPicPr preferRelativeResize="0"/>
          <p:nvPr/>
        </p:nvPicPr>
        <p:blipFill>
          <a:blip r:embed="rId3">
            <a:alphaModFix/>
          </a:blip>
          <a:stretch>
            <a:fillRect/>
          </a:stretch>
        </p:blipFill>
        <p:spPr>
          <a:xfrm>
            <a:off x="1750500" y="1509274"/>
            <a:ext cx="8567951" cy="4688126"/>
          </a:xfrm>
          <a:prstGeom prst="rect">
            <a:avLst/>
          </a:prstGeom>
          <a:noFill/>
          <a:ln>
            <a:noFill/>
          </a:ln>
        </p:spPr>
      </p:pic>
      <p:sp>
        <p:nvSpPr>
          <p:cNvPr id="513" name="Google Shape;513;g32d1d89a863_0_123"/>
          <p:cNvSpPr txBox="1"/>
          <p:nvPr/>
        </p:nvSpPr>
        <p:spPr>
          <a:xfrm>
            <a:off x="1750500" y="6103800"/>
            <a:ext cx="8568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u="sng">
                <a:solidFill>
                  <a:schemeClr val="hlink"/>
                </a:solidFill>
                <a:hlinkClick r:id="rId4"/>
              </a:rPr>
              <a:t>BSD - Les cahiers de vie</a:t>
            </a:r>
            <a:endParaRPr sz="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pSp>
        <p:nvGrpSpPr>
          <p:cNvPr id="525" name="Google Shape;525;p28"/>
          <p:cNvGrpSpPr/>
          <p:nvPr/>
        </p:nvGrpSpPr>
        <p:grpSpPr>
          <a:xfrm>
            <a:off x="457200" y="1566132"/>
            <a:ext cx="11277600" cy="4631788"/>
            <a:chOff x="0" y="423341"/>
            <a:chExt cx="11277600" cy="4631788"/>
          </a:xfrm>
        </p:grpSpPr>
        <p:sp>
          <p:nvSpPr>
            <p:cNvPr id="526" name="Google Shape;526;p28"/>
            <p:cNvSpPr/>
            <p:nvPr/>
          </p:nvSpPr>
          <p:spPr>
            <a:xfrm>
              <a:off x="0" y="423341"/>
              <a:ext cx="3524250" cy="2114550"/>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txBox="1"/>
            <p:nvPr/>
          </p:nvSpPr>
          <p:spPr>
            <a:xfrm>
              <a:off x="0" y="423341"/>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100000"/>
                </a:lnSpc>
                <a:spcBef>
                  <a:spcPts val="0"/>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Prendre en compte les représentations des élèves</a:t>
              </a:r>
              <a:r>
                <a:rPr lang="en-US" sz="3100">
                  <a:solidFill>
                    <a:schemeClr val="lt1"/>
                  </a:solidFill>
                  <a:latin typeface="Calibri"/>
                  <a:ea typeface="Calibri"/>
                  <a:cs typeface="Calibri"/>
                  <a:sym typeface="Calibri"/>
                </a:rPr>
                <a:t> </a:t>
              </a:r>
              <a:endParaRPr/>
            </a:p>
            <a:p>
              <a:pPr marL="0" marR="0" lvl="0" indent="0" algn="ctr" rtl="0">
                <a:lnSpc>
                  <a:spcPct val="90000"/>
                </a:lnSpc>
                <a:spcBef>
                  <a:spcPts val="0"/>
                </a:spcBef>
                <a:spcAft>
                  <a:spcPts val="0"/>
                </a:spcAft>
                <a:buClr>
                  <a:schemeClr val="dk1"/>
                </a:buClr>
                <a:buSzPts val="3100"/>
                <a:buFont typeface="Calibri"/>
                <a:buNone/>
              </a:pPr>
              <a:endParaRPr sz="3100">
                <a:solidFill>
                  <a:schemeClr val="lt1"/>
                </a:solidFill>
                <a:latin typeface="Calibri"/>
                <a:ea typeface="Calibri"/>
                <a:cs typeface="Calibri"/>
                <a:sym typeface="Calibri"/>
              </a:endParaRPr>
            </a:p>
          </p:txBody>
        </p:sp>
        <p:sp>
          <p:nvSpPr>
            <p:cNvPr id="528" name="Google Shape;528;p28"/>
            <p:cNvSpPr/>
            <p:nvPr/>
          </p:nvSpPr>
          <p:spPr>
            <a:xfrm>
              <a:off x="3809996" y="499528"/>
              <a:ext cx="3524250" cy="211455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txBox="1"/>
            <p:nvPr/>
          </p:nvSpPr>
          <p:spPr>
            <a:xfrm>
              <a:off x="3809996" y="499528"/>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Elaborer des projets</a:t>
              </a:r>
              <a:r>
                <a:rPr lang="en-US" sz="3100">
                  <a:solidFill>
                    <a:schemeClr val="lt1"/>
                  </a:solidFill>
                  <a:latin typeface="Calibri"/>
                  <a:ea typeface="Calibri"/>
                  <a:cs typeface="Calibri"/>
                  <a:sym typeface="Calibri"/>
                </a:rPr>
                <a:t> </a:t>
              </a:r>
              <a:endParaRPr/>
            </a:p>
          </p:txBody>
        </p:sp>
        <p:sp>
          <p:nvSpPr>
            <p:cNvPr id="530" name="Google Shape;530;p28"/>
            <p:cNvSpPr/>
            <p:nvPr/>
          </p:nvSpPr>
          <p:spPr>
            <a:xfrm>
              <a:off x="7753350" y="473604"/>
              <a:ext cx="3524250" cy="211455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txBox="1"/>
            <p:nvPr/>
          </p:nvSpPr>
          <p:spPr>
            <a:xfrm>
              <a:off x="7753350" y="473604"/>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Expliciter les attentes </a:t>
              </a:r>
              <a:endParaRPr sz="3100">
                <a:solidFill>
                  <a:schemeClr val="lt1"/>
                </a:solidFill>
                <a:latin typeface="Calibri"/>
                <a:ea typeface="Calibri"/>
                <a:cs typeface="Calibri"/>
                <a:sym typeface="Calibri"/>
              </a:endParaRPr>
            </a:p>
          </p:txBody>
        </p:sp>
        <p:sp>
          <p:nvSpPr>
            <p:cNvPr id="532" name="Google Shape;532;p28"/>
            <p:cNvSpPr/>
            <p:nvPr/>
          </p:nvSpPr>
          <p:spPr>
            <a:xfrm>
              <a:off x="0" y="2940579"/>
              <a:ext cx="3524250" cy="211455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txBox="1"/>
            <p:nvPr/>
          </p:nvSpPr>
          <p:spPr>
            <a:xfrm>
              <a:off x="0" y="2940579"/>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Recourir à la transversalité</a:t>
              </a:r>
              <a:r>
                <a:rPr lang="en-US" sz="3100">
                  <a:solidFill>
                    <a:schemeClr val="lt1"/>
                  </a:solidFill>
                  <a:latin typeface="Calibri"/>
                  <a:ea typeface="Calibri"/>
                  <a:cs typeface="Calibri"/>
                  <a:sym typeface="Calibri"/>
                </a:rPr>
                <a:t> </a:t>
              </a:r>
              <a:endParaRPr/>
            </a:p>
          </p:txBody>
        </p:sp>
        <p:sp>
          <p:nvSpPr>
            <p:cNvPr id="534" name="Google Shape;534;p28"/>
            <p:cNvSpPr/>
            <p:nvPr/>
          </p:nvSpPr>
          <p:spPr>
            <a:xfrm>
              <a:off x="3876675" y="2940579"/>
              <a:ext cx="3524250" cy="2114550"/>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txBox="1"/>
            <p:nvPr/>
          </p:nvSpPr>
          <p:spPr>
            <a:xfrm>
              <a:off x="3876675" y="2940579"/>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dk1"/>
                </a:buClr>
                <a:buSzPts val="3100"/>
                <a:buFont typeface="Calibri"/>
                <a:buNone/>
              </a:pPr>
              <a:endParaRPr sz="3100" b="1">
                <a:solidFill>
                  <a:schemeClr val="lt1"/>
                </a:solidFill>
                <a:latin typeface="Calibri"/>
                <a:ea typeface="Calibri"/>
                <a:cs typeface="Calibri"/>
                <a:sym typeface="Calibri"/>
              </a:endParaRPr>
            </a:p>
            <a:p>
              <a:pPr marL="0" marR="0" lvl="0" indent="0" algn="ctr" rtl="0">
                <a:lnSpc>
                  <a:spcPct val="90000"/>
                </a:lnSpc>
                <a:spcBef>
                  <a:spcPts val="1085"/>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Installer des temps métacognitifs </a:t>
              </a:r>
              <a:endParaRPr sz="3100">
                <a:solidFill>
                  <a:schemeClr val="lt1"/>
                </a:solidFill>
                <a:latin typeface="Calibri"/>
                <a:ea typeface="Calibri"/>
                <a:cs typeface="Calibri"/>
                <a:sym typeface="Calibri"/>
              </a:endParaRPr>
            </a:p>
          </p:txBody>
        </p:sp>
        <p:sp>
          <p:nvSpPr>
            <p:cNvPr id="536" name="Google Shape;536;p28"/>
            <p:cNvSpPr/>
            <p:nvPr/>
          </p:nvSpPr>
          <p:spPr>
            <a:xfrm>
              <a:off x="7753350" y="2940579"/>
              <a:ext cx="3524250" cy="2114550"/>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txBox="1"/>
            <p:nvPr/>
          </p:nvSpPr>
          <p:spPr>
            <a:xfrm>
              <a:off x="7753350" y="2940579"/>
              <a:ext cx="3524250" cy="21145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1">
                  <a:solidFill>
                    <a:schemeClr val="lt1"/>
                  </a:solidFill>
                  <a:latin typeface="Calibri"/>
                  <a:ea typeface="Calibri"/>
                  <a:cs typeface="Calibri"/>
                  <a:sym typeface="Calibri"/>
                </a:rPr>
                <a:t>Rendre visible les progrès, les limites et les réussites </a:t>
              </a:r>
              <a:endParaRPr sz="3100">
                <a:solidFill>
                  <a:schemeClr val="lt1"/>
                </a:solidFill>
                <a:latin typeface="Calibri"/>
                <a:ea typeface="Calibri"/>
                <a:cs typeface="Calibri"/>
                <a:sym typeface="Calibri"/>
              </a:endParaRPr>
            </a:p>
          </p:txBody>
        </p:sp>
      </p:grpSp>
      <p:pic>
        <p:nvPicPr>
          <p:cNvPr id="538" name="Google Shape;538;p28" descr="Réfléchir - Picto-Dico"/>
          <p:cNvPicPr preferRelativeResize="0"/>
          <p:nvPr/>
        </p:nvPicPr>
        <p:blipFill rotWithShape="1">
          <a:blip r:embed="rId3">
            <a:alphaModFix/>
          </a:blip>
          <a:srcRect/>
          <a:stretch/>
        </p:blipFill>
        <p:spPr>
          <a:xfrm>
            <a:off x="5791200" y="4267200"/>
            <a:ext cx="838200" cy="685800"/>
          </a:xfrm>
          <a:prstGeom prst="rect">
            <a:avLst/>
          </a:prstGeom>
          <a:noFill/>
          <a:ln>
            <a:noFill/>
          </a:ln>
        </p:spPr>
      </p:pic>
      <p:pic>
        <p:nvPicPr>
          <p:cNvPr id="539" name="Google Shape;539;p28" descr="picto-gestion-projet - Weenov Innovation"/>
          <p:cNvPicPr preferRelativeResize="0"/>
          <p:nvPr/>
        </p:nvPicPr>
        <p:blipFill rotWithShape="1">
          <a:blip r:embed="rId4">
            <a:alphaModFix/>
          </a:blip>
          <a:srcRect/>
          <a:stretch/>
        </p:blipFill>
        <p:spPr>
          <a:xfrm>
            <a:off x="4412517" y="1871166"/>
            <a:ext cx="566803" cy="627345"/>
          </a:xfrm>
          <a:prstGeom prst="rect">
            <a:avLst/>
          </a:prstGeom>
          <a:noFill/>
          <a:ln>
            <a:noFill/>
          </a:ln>
        </p:spPr>
      </p:pic>
      <p:pic>
        <p:nvPicPr>
          <p:cNvPr id="540" name="Google Shape;540;p28" descr="Vetores de Ícone De Palavra Em Um Fundo Branco Singleseries e mais imagens  de Ícone de Computador - Ícone de Computador, Falar, Discussão - iStock"/>
          <p:cNvPicPr preferRelativeResize="0"/>
          <p:nvPr/>
        </p:nvPicPr>
        <p:blipFill rotWithShape="1">
          <a:blip r:embed="rId5">
            <a:alphaModFix/>
          </a:blip>
          <a:srcRect/>
          <a:stretch/>
        </p:blipFill>
        <p:spPr>
          <a:xfrm>
            <a:off x="11021750" y="3161257"/>
            <a:ext cx="609600" cy="535485"/>
          </a:xfrm>
          <a:prstGeom prst="rect">
            <a:avLst/>
          </a:prstGeom>
          <a:noFill/>
          <a:ln>
            <a:noFill/>
          </a:ln>
        </p:spPr>
      </p:pic>
      <p:pic>
        <p:nvPicPr>
          <p:cNvPr id="541" name="Google Shape;541;p28" descr="En boutiques"/>
          <p:cNvPicPr preferRelativeResize="0"/>
          <p:nvPr/>
        </p:nvPicPr>
        <p:blipFill rotWithShape="1">
          <a:blip r:embed="rId6">
            <a:alphaModFix/>
          </a:blip>
          <a:srcRect/>
          <a:stretch/>
        </p:blipFill>
        <p:spPr>
          <a:xfrm>
            <a:off x="2057400" y="4267200"/>
            <a:ext cx="533400" cy="533400"/>
          </a:xfrm>
          <a:prstGeom prst="rect">
            <a:avLst/>
          </a:prstGeom>
          <a:noFill/>
          <a:ln>
            <a:noFill/>
          </a:ln>
        </p:spPr>
      </p:pic>
      <p:pic>
        <p:nvPicPr>
          <p:cNvPr id="542" name="Google Shape;542;p28" descr="Graphique - Picto-Dico"/>
          <p:cNvPicPr preferRelativeResize="0"/>
          <p:nvPr/>
        </p:nvPicPr>
        <p:blipFill rotWithShape="1">
          <a:blip r:embed="rId7">
            <a:alphaModFix/>
          </a:blip>
          <a:srcRect/>
          <a:stretch/>
        </p:blipFill>
        <p:spPr>
          <a:xfrm>
            <a:off x="10968930" y="4162422"/>
            <a:ext cx="561975" cy="409575"/>
          </a:xfrm>
          <a:prstGeom prst="rect">
            <a:avLst/>
          </a:prstGeom>
          <a:noFill/>
          <a:ln>
            <a:noFill/>
          </a:ln>
        </p:spPr>
      </p:pic>
      <p:pic>
        <p:nvPicPr>
          <p:cNvPr id="543" name="Google Shape;543;p28" descr="psychology gradient icon - 素材- Canva可画"/>
          <p:cNvPicPr preferRelativeResize="0"/>
          <p:nvPr/>
        </p:nvPicPr>
        <p:blipFill rotWithShape="1">
          <a:blip r:embed="rId8">
            <a:alphaModFix/>
          </a:blip>
          <a:srcRect/>
          <a:stretch/>
        </p:blipFill>
        <p:spPr>
          <a:xfrm>
            <a:off x="3317172" y="2801932"/>
            <a:ext cx="590550" cy="6677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548" name="Google Shape;548;p29"/>
          <p:cNvGrpSpPr/>
          <p:nvPr/>
        </p:nvGrpSpPr>
        <p:grpSpPr>
          <a:xfrm>
            <a:off x="533400" y="1193270"/>
            <a:ext cx="11458650" cy="4581525"/>
            <a:chOff x="0" y="473604"/>
            <a:chExt cx="11458650" cy="4581525"/>
          </a:xfrm>
        </p:grpSpPr>
        <p:sp>
          <p:nvSpPr>
            <p:cNvPr id="549" name="Google Shape;549;p29"/>
            <p:cNvSpPr/>
            <p:nvPr/>
          </p:nvSpPr>
          <p:spPr>
            <a:xfrm>
              <a:off x="0" y="473604"/>
              <a:ext cx="3524250" cy="211455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txBox="1"/>
            <p:nvPr/>
          </p:nvSpPr>
          <p:spPr>
            <a:xfrm>
              <a:off x="0" y="473604"/>
              <a:ext cx="3524250" cy="211455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Distribuer des responsabilités ou des rôles</a:t>
              </a:r>
              <a:r>
                <a:rPr lang="en-US" sz="3300">
                  <a:solidFill>
                    <a:schemeClr val="lt1"/>
                  </a:solidFill>
                  <a:latin typeface="Calibri"/>
                  <a:ea typeface="Calibri"/>
                  <a:cs typeface="Calibri"/>
                  <a:sym typeface="Calibri"/>
                </a:rPr>
                <a:t> </a:t>
              </a:r>
              <a:endParaRPr/>
            </a:p>
          </p:txBody>
        </p:sp>
        <p:sp>
          <p:nvSpPr>
            <p:cNvPr id="551" name="Google Shape;551;p29"/>
            <p:cNvSpPr/>
            <p:nvPr/>
          </p:nvSpPr>
          <p:spPr>
            <a:xfrm>
              <a:off x="3876675" y="473604"/>
              <a:ext cx="3524250" cy="2114550"/>
            </a:xfrm>
            <a:prstGeom prst="rect">
              <a:avLst/>
            </a:prstGeom>
            <a:solidFill>
              <a:srgbClr val="47CF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txBox="1"/>
            <p:nvPr/>
          </p:nvSpPr>
          <p:spPr>
            <a:xfrm>
              <a:off x="3876675" y="473604"/>
              <a:ext cx="3524250" cy="211455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Construire les droits et les devoirs de la classe</a:t>
              </a:r>
              <a:r>
                <a:rPr lang="en-US" sz="3300">
                  <a:solidFill>
                    <a:schemeClr val="lt1"/>
                  </a:solidFill>
                  <a:latin typeface="Calibri"/>
                  <a:ea typeface="Calibri"/>
                  <a:cs typeface="Calibri"/>
                  <a:sym typeface="Calibri"/>
                </a:rPr>
                <a:t> </a:t>
              </a:r>
              <a:endParaRPr/>
            </a:p>
          </p:txBody>
        </p:sp>
        <p:sp>
          <p:nvSpPr>
            <p:cNvPr id="553" name="Google Shape;553;p29"/>
            <p:cNvSpPr/>
            <p:nvPr/>
          </p:nvSpPr>
          <p:spPr>
            <a:xfrm>
              <a:off x="7753350" y="473604"/>
              <a:ext cx="3524250" cy="2114550"/>
            </a:xfrm>
            <a:prstGeom prst="rect">
              <a:avLst/>
            </a:prstGeom>
            <a:solidFill>
              <a:srgbClr val="46D95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txBox="1"/>
            <p:nvPr/>
          </p:nvSpPr>
          <p:spPr>
            <a:xfrm>
              <a:off x="7753350" y="473604"/>
              <a:ext cx="3524250" cy="211455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Organiser des débats </a:t>
              </a:r>
              <a:endParaRPr sz="3300">
                <a:solidFill>
                  <a:schemeClr val="lt1"/>
                </a:solidFill>
                <a:latin typeface="Calibri"/>
                <a:ea typeface="Calibri"/>
                <a:cs typeface="Calibri"/>
                <a:sym typeface="Calibri"/>
              </a:endParaRPr>
            </a:p>
          </p:txBody>
        </p:sp>
        <p:sp>
          <p:nvSpPr>
            <p:cNvPr id="555" name="Google Shape;555;p29"/>
            <p:cNvSpPr/>
            <p:nvPr/>
          </p:nvSpPr>
          <p:spPr>
            <a:xfrm>
              <a:off x="0" y="2940579"/>
              <a:ext cx="3524250" cy="2114550"/>
            </a:xfrm>
            <a:prstGeom prst="rect">
              <a:avLst/>
            </a:prstGeom>
            <a:solidFill>
              <a:srgbClr val="8BE4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txBox="1"/>
            <p:nvPr/>
          </p:nvSpPr>
          <p:spPr>
            <a:xfrm>
              <a:off x="0" y="2940579"/>
              <a:ext cx="3524250" cy="211455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Donner du sens aux activités</a:t>
              </a:r>
              <a:r>
                <a:rPr lang="en-US" sz="3300">
                  <a:solidFill>
                    <a:schemeClr val="lt1"/>
                  </a:solidFill>
                  <a:latin typeface="Calibri"/>
                  <a:ea typeface="Calibri"/>
                  <a:cs typeface="Calibri"/>
                  <a:sym typeface="Calibri"/>
                </a:rPr>
                <a:t> </a:t>
              </a:r>
              <a:endParaRPr/>
            </a:p>
          </p:txBody>
        </p:sp>
        <p:sp>
          <p:nvSpPr>
            <p:cNvPr id="557" name="Google Shape;557;p29"/>
            <p:cNvSpPr/>
            <p:nvPr/>
          </p:nvSpPr>
          <p:spPr>
            <a:xfrm>
              <a:off x="3876675" y="2940579"/>
              <a:ext cx="3524250" cy="2114550"/>
            </a:xfrm>
            <a:prstGeom prst="rect">
              <a:avLst/>
            </a:prstGeom>
            <a:solidFill>
              <a:srgbClr val="EDED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txBox="1"/>
            <p:nvPr/>
          </p:nvSpPr>
          <p:spPr>
            <a:xfrm>
              <a:off x="3876675" y="2940579"/>
              <a:ext cx="3524250" cy="211455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Calibri"/>
                <a:buNone/>
              </a:pPr>
              <a:endParaRPr sz="3300" b="1">
                <a:solidFill>
                  <a:schemeClr val="lt1"/>
                </a:solidFill>
                <a:latin typeface="Calibri"/>
                <a:ea typeface="Calibri"/>
                <a:cs typeface="Calibri"/>
                <a:sym typeface="Calibri"/>
              </a:endParaRPr>
            </a:p>
            <a:p>
              <a:pPr marL="0" marR="0" lvl="0" indent="0" algn="ctr" rtl="0">
                <a:lnSpc>
                  <a:spcPct val="90000"/>
                </a:lnSpc>
                <a:spcBef>
                  <a:spcPts val="1155"/>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Favoriser la coopération </a:t>
              </a:r>
              <a:endParaRPr sz="3300">
                <a:solidFill>
                  <a:schemeClr val="lt1"/>
                </a:solidFill>
                <a:latin typeface="Calibri"/>
                <a:ea typeface="Calibri"/>
                <a:cs typeface="Calibri"/>
                <a:sym typeface="Calibri"/>
              </a:endParaRPr>
            </a:p>
          </p:txBody>
        </p:sp>
        <p:sp>
          <p:nvSpPr>
            <p:cNvPr id="559" name="Google Shape;559;p29"/>
            <p:cNvSpPr/>
            <p:nvPr/>
          </p:nvSpPr>
          <p:spPr>
            <a:xfrm>
              <a:off x="7753350" y="2940579"/>
              <a:ext cx="3524250" cy="2114550"/>
            </a:xfrm>
            <a:prstGeom prst="rect">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txBox="1"/>
            <p:nvPr/>
          </p:nvSpPr>
          <p:spPr>
            <a:xfrm>
              <a:off x="7753350" y="2940584"/>
              <a:ext cx="3705300" cy="2114400"/>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1">
                  <a:solidFill>
                    <a:schemeClr val="lt1"/>
                  </a:solidFill>
                  <a:latin typeface="Calibri"/>
                  <a:ea typeface="Calibri"/>
                  <a:cs typeface="Calibri"/>
                  <a:sym typeface="Calibri"/>
                </a:rPr>
                <a:t>Créer une situation-problème</a:t>
              </a:r>
              <a:r>
                <a:rPr lang="en-US" sz="3300">
                  <a:solidFill>
                    <a:schemeClr val="lt1"/>
                  </a:solidFill>
                  <a:latin typeface="Calibri"/>
                  <a:ea typeface="Calibri"/>
                  <a:cs typeface="Calibri"/>
                  <a:sym typeface="Calibri"/>
                </a:rPr>
                <a:t> </a:t>
              </a:r>
              <a:endParaRPr/>
            </a:p>
          </p:txBody>
        </p:sp>
      </p:grpSp>
      <p:pic>
        <p:nvPicPr>
          <p:cNvPr id="561" name="Google Shape;561;p29" descr="Icône De Point D'interrogation Dans Le Style Comique Discussion Discours  Bulle Vector Cartoon Illustration Pictogramme Question Business Concept  Effet Splash | Vecteur Premium"/>
          <p:cNvPicPr preferRelativeResize="0"/>
          <p:nvPr/>
        </p:nvPicPr>
        <p:blipFill rotWithShape="1">
          <a:blip r:embed="rId3">
            <a:alphaModFix/>
          </a:blip>
          <a:srcRect/>
          <a:stretch/>
        </p:blipFill>
        <p:spPr>
          <a:xfrm>
            <a:off x="8534400" y="3810000"/>
            <a:ext cx="609600" cy="533400"/>
          </a:xfrm>
          <a:prstGeom prst="rect">
            <a:avLst/>
          </a:prstGeom>
          <a:noFill/>
          <a:ln>
            <a:noFill/>
          </a:ln>
        </p:spPr>
      </p:pic>
      <p:pic>
        <p:nvPicPr>
          <p:cNvPr id="562" name="Google Shape;562;p29" descr="icône de style de ligne de pièces de jeu de puzzle 2567170 Art vectoriel  chez Vecteezy"/>
          <p:cNvPicPr preferRelativeResize="0"/>
          <p:nvPr/>
        </p:nvPicPr>
        <p:blipFill rotWithShape="1">
          <a:blip r:embed="rId4">
            <a:alphaModFix/>
          </a:blip>
          <a:srcRect/>
          <a:stretch/>
        </p:blipFill>
        <p:spPr>
          <a:xfrm>
            <a:off x="5867400" y="3754872"/>
            <a:ext cx="685800" cy="588528"/>
          </a:xfrm>
          <a:prstGeom prst="rect">
            <a:avLst/>
          </a:prstGeom>
          <a:noFill/>
          <a:ln>
            <a:noFill/>
          </a:ln>
        </p:spPr>
      </p:pic>
      <p:pic>
        <p:nvPicPr>
          <p:cNvPr id="563" name="Google Shape;563;p29" descr="PRATIQUER LA FACILITATION VISUELLE DE DÉBATS - VISUALBRAIN - Facilitation  Visuelle et Graphique"/>
          <p:cNvPicPr preferRelativeResize="0"/>
          <p:nvPr/>
        </p:nvPicPr>
        <p:blipFill rotWithShape="1">
          <a:blip r:embed="rId5">
            <a:alphaModFix/>
          </a:blip>
          <a:srcRect/>
          <a:stretch/>
        </p:blipFill>
        <p:spPr>
          <a:xfrm>
            <a:off x="9525000" y="1276611"/>
            <a:ext cx="847725" cy="475989"/>
          </a:xfrm>
          <a:prstGeom prst="rect">
            <a:avLst/>
          </a:prstGeom>
          <a:noFill/>
          <a:ln>
            <a:noFill/>
          </a:ln>
        </p:spPr>
      </p:pic>
      <p:pic>
        <p:nvPicPr>
          <p:cNvPr id="564" name="Google Shape;564;p29" descr="Images de Paquet De Biscuit – Téléchargement gratuit sur Freepik"/>
          <p:cNvPicPr preferRelativeResize="0"/>
          <p:nvPr/>
        </p:nvPicPr>
        <p:blipFill rotWithShape="1">
          <a:blip r:embed="rId6">
            <a:alphaModFix/>
          </a:blip>
          <a:srcRect/>
          <a:stretch/>
        </p:blipFill>
        <p:spPr>
          <a:xfrm>
            <a:off x="3402904" y="4847051"/>
            <a:ext cx="628650" cy="838200"/>
          </a:xfrm>
          <a:prstGeom prst="rect">
            <a:avLst/>
          </a:prstGeom>
          <a:noFill/>
          <a:ln>
            <a:noFill/>
          </a:ln>
        </p:spPr>
      </p:pic>
      <p:pic>
        <p:nvPicPr>
          <p:cNvPr id="565" name="Google Shape;565;p29" descr="Icon droits et devoirs - UDAF 08 - Union départementale des associations  familiales des Ardennes - UDAF des Ardennes"/>
          <p:cNvPicPr preferRelativeResize="0"/>
          <p:nvPr/>
        </p:nvPicPr>
        <p:blipFill rotWithShape="1">
          <a:blip r:embed="rId7">
            <a:alphaModFix/>
          </a:blip>
          <a:srcRect/>
          <a:stretch/>
        </p:blipFill>
        <p:spPr>
          <a:xfrm>
            <a:off x="6934200" y="2629422"/>
            <a:ext cx="666750" cy="590550"/>
          </a:xfrm>
          <a:prstGeom prst="rect">
            <a:avLst/>
          </a:prstGeom>
          <a:noFill/>
          <a:ln>
            <a:noFill/>
          </a:ln>
        </p:spPr>
      </p:pic>
      <p:pic>
        <p:nvPicPr>
          <p:cNvPr id="566" name="Google Shape;566;p29" descr="Icône Pion dans Game Icons"/>
          <p:cNvPicPr preferRelativeResize="0"/>
          <p:nvPr/>
        </p:nvPicPr>
        <p:blipFill rotWithShape="1">
          <a:blip r:embed="rId8">
            <a:alphaModFix/>
          </a:blip>
          <a:srcRect/>
          <a:stretch/>
        </p:blipFill>
        <p:spPr>
          <a:xfrm>
            <a:off x="3402904" y="2677046"/>
            <a:ext cx="438150" cy="4471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579"/>
        <p:cNvGrpSpPr/>
        <p:nvPr/>
      </p:nvGrpSpPr>
      <p:grpSpPr>
        <a:xfrm>
          <a:off x="0" y="0"/>
          <a:ext cx="0" cy="0"/>
          <a:chOff x="0" y="0"/>
          <a:chExt cx="0" cy="0"/>
        </a:xfrm>
      </p:grpSpPr>
      <p:sp>
        <p:nvSpPr>
          <p:cNvPr id="580" name="Google Shape;580;g32d1d89a863_0_158"/>
          <p:cNvSpPr txBox="1">
            <a:spLocks noGrp="1"/>
          </p:cNvSpPr>
          <p:nvPr>
            <p:ph type="title"/>
          </p:nvPr>
        </p:nvSpPr>
        <p:spPr>
          <a:xfrm>
            <a:off x="653667" y="600200"/>
            <a:ext cx="8490300" cy="5454300"/>
          </a:xfrm>
          <a:prstGeom prst="rect">
            <a:avLst/>
          </a:prstGeom>
          <a:solidFill>
            <a:schemeClr val="accent5"/>
          </a:solidFill>
        </p:spPr>
        <p:txBody>
          <a:bodyPr spcFirstLastPara="1" wrap="square" lIns="121900" tIns="121900" rIns="121900" bIns="121900" anchor="ctr" anchorCtr="0">
            <a:normAutofit/>
          </a:bodyPr>
          <a:lstStyle/>
          <a:p>
            <a:pPr marL="457200" lvl="0" indent="0" algn="l" rtl="0">
              <a:spcBef>
                <a:spcPts val="0"/>
              </a:spcBef>
              <a:spcAft>
                <a:spcPts val="0"/>
              </a:spcAft>
              <a:buClr>
                <a:schemeClr val="dk1"/>
              </a:buClr>
              <a:buSzPts val="1100"/>
              <a:buFont typeface="Arial"/>
              <a:buNone/>
            </a:pPr>
            <a:r>
              <a:rPr lang="en-US" sz="4000">
                <a:solidFill>
                  <a:srgbClr val="FFFFFF"/>
                </a:solidFill>
                <a:latin typeface="Calibri"/>
                <a:ea typeface="Calibri"/>
                <a:cs typeface="Calibri"/>
                <a:sym typeface="Calibri"/>
              </a:rPr>
              <a:t>Organiser l'espace pédagogique :</a:t>
            </a:r>
            <a:endParaRPr sz="4000">
              <a:solidFill>
                <a:srgbClr val="FFFFFF"/>
              </a:solidFill>
              <a:latin typeface="Calibri"/>
              <a:ea typeface="Calibri"/>
              <a:cs typeface="Calibri"/>
              <a:sym typeface="Calibri"/>
            </a:endParaRPr>
          </a:p>
          <a:p>
            <a:pPr marL="457200" lvl="0" indent="0" algn="l" rtl="0">
              <a:spcBef>
                <a:spcPts val="0"/>
              </a:spcBef>
              <a:spcAft>
                <a:spcPts val="0"/>
              </a:spcAft>
              <a:buNone/>
            </a:pPr>
            <a:r>
              <a:rPr lang="en-US" sz="4000">
                <a:solidFill>
                  <a:srgbClr val="FFFFFF"/>
                </a:solidFill>
                <a:latin typeface="Calibri"/>
                <a:ea typeface="Calibri"/>
                <a:cs typeface="Calibri"/>
                <a:sym typeface="Calibri"/>
              </a:rPr>
              <a:t>le cadre spatio-temporel</a:t>
            </a:r>
            <a:endParaRPr sz="3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Shape 584"/>
        <p:cNvGrpSpPr/>
        <p:nvPr/>
      </p:nvGrpSpPr>
      <p:grpSpPr>
        <a:xfrm>
          <a:off x="0" y="0"/>
          <a:ext cx="0" cy="0"/>
          <a:chOff x="0" y="0"/>
          <a:chExt cx="0" cy="0"/>
        </a:xfrm>
      </p:grpSpPr>
      <p:sp>
        <p:nvSpPr>
          <p:cNvPr id="585" name="Google Shape;585;p32"/>
          <p:cNvSpPr txBox="1"/>
          <p:nvPr/>
        </p:nvSpPr>
        <p:spPr>
          <a:xfrm>
            <a:off x="738325" y="2288225"/>
            <a:ext cx="10901400" cy="20409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2400">
                <a:solidFill>
                  <a:srgbClr val="50B4C7"/>
                </a:solidFill>
                <a:latin typeface="Calibri"/>
                <a:ea typeface="Calibri"/>
                <a:cs typeface="Calibri"/>
                <a:sym typeface="Calibri"/>
              </a:rPr>
              <a:t>Sécurité affective</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Le sentiment de sécurité interne est en partie lié à l’ambiance qui règne dans la classe ainsi qu'à la qualité des relations </a:t>
            </a:r>
            <a:r>
              <a:rPr lang="en-US" sz="1800">
                <a:solidFill>
                  <a:srgbClr val="252525"/>
                </a:solidFill>
                <a:latin typeface="Calibri"/>
                <a:ea typeface="Calibri"/>
                <a:cs typeface="Calibri"/>
                <a:sym typeface="Calibri"/>
              </a:rPr>
              <a:t>affectives stables et satisfaisantes </a:t>
            </a:r>
            <a:r>
              <a:rPr lang="en-US" sz="1800">
                <a:solidFill>
                  <a:schemeClr val="dk1"/>
                </a:solidFill>
                <a:latin typeface="Calibri"/>
                <a:ea typeface="Calibri"/>
                <a:cs typeface="Calibri"/>
                <a:sym typeface="Calibri"/>
              </a:rPr>
              <a:t>que l'élève a avec son enseignant, les adultes de l'école et ses pairs.</a:t>
            </a:r>
            <a:endParaRPr sz="18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75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r>
              <a:rPr lang="en-US" sz="1800">
                <a:solidFill>
                  <a:schemeClr val="dk1"/>
                </a:solidFill>
                <a:latin typeface="Calibri"/>
                <a:ea typeface="Calibri"/>
                <a:cs typeface="Calibri"/>
                <a:sym typeface="Calibri"/>
              </a:rPr>
              <a:t>Le sentiment d’être compris, d’être important pour les personnes qui prennent soin de nous,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offre la sécurité nécessaire à l'élève pour </a:t>
            </a:r>
            <a:r>
              <a:rPr lang="en-US" sz="1800">
                <a:solidFill>
                  <a:srgbClr val="252525"/>
                </a:solidFill>
                <a:latin typeface="Calibri"/>
                <a:ea typeface="Calibri"/>
                <a:cs typeface="Calibri"/>
                <a:sym typeface="Calibri"/>
              </a:rPr>
              <a:t>explorer son environnement </a:t>
            </a:r>
            <a:r>
              <a:rPr lang="en-US" sz="1800">
                <a:solidFill>
                  <a:schemeClr val="dk1"/>
                </a:solidFill>
                <a:latin typeface="Calibri"/>
                <a:ea typeface="Calibri"/>
                <a:cs typeface="Calibri"/>
                <a:sym typeface="Calibri"/>
              </a:rPr>
              <a:t>et être disponible pour les apprentissages.</a:t>
            </a:r>
            <a:endParaRPr sz="1800">
              <a:solidFill>
                <a:schemeClr val="dk1"/>
              </a:solidFill>
              <a:latin typeface="Calibri"/>
              <a:ea typeface="Calibri"/>
              <a:cs typeface="Calibri"/>
              <a:sym typeface="Calibri"/>
            </a:endParaRPr>
          </a:p>
        </p:txBody>
      </p:sp>
      <p:sp>
        <p:nvSpPr>
          <p:cNvPr id="586" name="Google Shape;586;p32"/>
          <p:cNvSpPr txBox="1">
            <a:spLocks noGrp="1"/>
          </p:cNvSpPr>
          <p:nvPr>
            <p:ph type="title"/>
          </p:nvPr>
        </p:nvSpPr>
        <p:spPr>
          <a:xfrm>
            <a:off x="415600" y="593367"/>
            <a:ext cx="113607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t>Rappel cours 1  </a:t>
            </a:r>
            <a:r>
              <a:rPr lang="en-US" sz="3400">
                <a:solidFill>
                  <a:srgbClr val="50B4C7"/>
                </a:solidFill>
                <a:latin typeface="Calibri"/>
                <a:ea typeface="Calibri"/>
                <a:cs typeface="Calibri"/>
                <a:sym typeface="Calibri"/>
              </a:rPr>
              <a:t>« Qu’est-ce qu’apprendre »</a:t>
            </a:r>
            <a:endParaRPr sz="3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90"/>
        <p:cNvGrpSpPr/>
        <p:nvPr/>
      </p:nvGrpSpPr>
      <p:grpSpPr>
        <a:xfrm>
          <a:off x="0" y="0"/>
          <a:ext cx="0" cy="0"/>
          <a:chOff x="0" y="0"/>
          <a:chExt cx="0" cy="0"/>
        </a:xfrm>
      </p:grpSpPr>
      <p:grpSp>
        <p:nvGrpSpPr>
          <p:cNvPr id="591" name="Google Shape;591;p33"/>
          <p:cNvGrpSpPr/>
          <p:nvPr/>
        </p:nvGrpSpPr>
        <p:grpSpPr>
          <a:xfrm>
            <a:off x="405384" y="1786127"/>
            <a:ext cx="7397496" cy="3275584"/>
            <a:chOff x="405384" y="1786127"/>
            <a:chExt cx="7397496" cy="3275584"/>
          </a:xfrm>
        </p:grpSpPr>
        <p:sp>
          <p:nvSpPr>
            <p:cNvPr id="592" name="Google Shape;592;p33"/>
            <p:cNvSpPr/>
            <p:nvPr/>
          </p:nvSpPr>
          <p:spPr>
            <a:xfrm>
              <a:off x="3200400" y="1787651"/>
              <a:ext cx="4602480" cy="3274060"/>
            </a:xfrm>
            <a:custGeom>
              <a:avLst/>
              <a:gdLst/>
              <a:ahLst/>
              <a:cxnLst/>
              <a:rect l="l" t="t" r="r" b="b"/>
              <a:pathLst>
                <a:path w="4602480" h="3274060" extrusionOk="0">
                  <a:moveTo>
                    <a:pt x="4602480" y="0"/>
                  </a:moveTo>
                  <a:lnTo>
                    <a:pt x="581533" y="0"/>
                  </a:lnTo>
                  <a:lnTo>
                    <a:pt x="533836" y="1927"/>
                  </a:lnTo>
                  <a:lnTo>
                    <a:pt x="487202" y="7610"/>
                  </a:lnTo>
                  <a:lnTo>
                    <a:pt x="441780" y="16900"/>
                  </a:lnTo>
                  <a:lnTo>
                    <a:pt x="397719" y="29645"/>
                  </a:lnTo>
                  <a:lnTo>
                    <a:pt x="355169" y="45698"/>
                  </a:lnTo>
                  <a:lnTo>
                    <a:pt x="314280" y="64907"/>
                  </a:lnTo>
                  <a:lnTo>
                    <a:pt x="275201" y="87124"/>
                  </a:lnTo>
                  <a:lnTo>
                    <a:pt x="238082" y="112198"/>
                  </a:lnTo>
                  <a:lnTo>
                    <a:pt x="203072" y="139981"/>
                  </a:lnTo>
                  <a:lnTo>
                    <a:pt x="170322" y="170322"/>
                  </a:lnTo>
                  <a:lnTo>
                    <a:pt x="139981" y="203072"/>
                  </a:lnTo>
                  <a:lnTo>
                    <a:pt x="112198" y="238082"/>
                  </a:lnTo>
                  <a:lnTo>
                    <a:pt x="87124" y="275201"/>
                  </a:lnTo>
                  <a:lnTo>
                    <a:pt x="64907" y="314280"/>
                  </a:lnTo>
                  <a:lnTo>
                    <a:pt x="45698" y="355169"/>
                  </a:lnTo>
                  <a:lnTo>
                    <a:pt x="29645" y="397719"/>
                  </a:lnTo>
                  <a:lnTo>
                    <a:pt x="16900" y="441780"/>
                  </a:lnTo>
                  <a:lnTo>
                    <a:pt x="7610" y="487202"/>
                  </a:lnTo>
                  <a:lnTo>
                    <a:pt x="1927" y="533836"/>
                  </a:lnTo>
                  <a:lnTo>
                    <a:pt x="0" y="581533"/>
                  </a:lnTo>
                  <a:lnTo>
                    <a:pt x="0" y="3273552"/>
                  </a:lnTo>
                  <a:lnTo>
                    <a:pt x="4020947" y="3273552"/>
                  </a:lnTo>
                  <a:lnTo>
                    <a:pt x="4068643" y="3271624"/>
                  </a:lnTo>
                  <a:lnTo>
                    <a:pt x="4115277" y="3265941"/>
                  </a:lnTo>
                  <a:lnTo>
                    <a:pt x="4160699" y="3256651"/>
                  </a:lnTo>
                  <a:lnTo>
                    <a:pt x="4204760" y="3243906"/>
                  </a:lnTo>
                  <a:lnTo>
                    <a:pt x="4247310" y="3227853"/>
                  </a:lnTo>
                  <a:lnTo>
                    <a:pt x="4288199" y="3208644"/>
                  </a:lnTo>
                  <a:lnTo>
                    <a:pt x="4327278" y="3186427"/>
                  </a:lnTo>
                  <a:lnTo>
                    <a:pt x="4364397" y="3161353"/>
                  </a:lnTo>
                  <a:lnTo>
                    <a:pt x="4399407" y="3133570"/>
                  </a:lnTo>
                  <a:lnTo>
                    <a:pt x="4432157" y="3103229"/>
                  </a:lnTo>
                  <a:lnTo>
                    <a:pt x="4462498" y="3070479"/>
                  </a:lnTo>
                  <a:lnTo>
                    <a:pt x="4490281" y="3035469"/>
                  </a:lnTo>
                  <a:lnTo>
                    <a:pt x="4515355" y="2998350"/>
                  </a:lnTo>
                  <a:lnTo>
                    <a:pt x="4537572" y="2959271"/>
                  </a:lnTo>
                  <a:lnTo>
                    <a:pt x="4556781" y="2918382"/>
                  </a:lnTo>
                  <a:lnTo>
                    <a:pt x="4572834" y="2875832"/>
                  </a:lnTo>
                  <a:lnTo>
                    <a:pt x="4585579" y="2831771"/>
                  </a:lnTo>
                  <a:lnTo>
                    <a:pt x="4594869" y="2786349"/>
                  </a:lnTo>
                  <a:lnTo>
                    <a:pt x="4600552" y="2739715"/>
                  </a:lnTo>
                  <a:lnTo>
                    <a:pt x="4602480" y="2692019"/>
                  </a:lnTo>
                  <a:lnTo>
                    <a:pt x="4602480" y="0"/>
                  </a:lnTo>
                  <a:close/>
                </a:path>
              </a:pathLst>
            </a:custGeom>
            <a:solidFill>
              <a:srgbClr val="318E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33"/>
            <p:cNvSpPr/>
            <p:nvPr/>
          </p:nvSpPr>
          <p:spPr>
            <a:xfrm>
              <a:off x="405384" y="1786127"/>
              <a:ext cx="2795270" cy="3274060"/>
            </a:xfrm>
            <a:custGeom>
              <a:avLst/>
              <a:gdLst/>
              <a:ahLst/>
              <a:cxnLst/>
              <a:rect l="l" t="t" r="r" b="b"/>
              <a:pathLst>
                <a:path w="2795270" h="3274060" extrusionOk="0">
                  <a:moveTo>
                    <a:pt x="2298446" y="0"/>
                  </a:moveTo>
                  <a:lnTo>
                    <a:pt x="0" y="0"/>
                  </a:lnTo>
                  <a:lnTo>
                    <a:pt x="0" y="2776982"/>
                  </a:lnTo>
                  <a:lnTo>
                    <a:pt x="2272" y="2824816"/>
                  </a:lnTo>
                  <a:lnTo>
                    <a:pt x="8952" y="2871361"/>
                  </a:lnTo>
                  <a:lnTo>
                    <a:pt x="19831" y="2916410"/>
                  </a:lnTo>
                  <a:lnTo>
                    <a:pt x="34700" y="2959754"/>
                  </a:lnTo>
                  <a:lnTo>
                    <a:pt x="53352" y="3001186"/>
                  </a:lnTo>
                  <a:lnTo>
                    <a:pt x="75579" y="3040497"/>
                  </a:lnTo>
                  <a:lnTo>
                    <a:pt x="101173" y="3077481"/>
                  </a:lnTo>
                  <a:lnTo>
                    <a:pt x="129925" y="3111929"/>
                  </a:lnTo>
                  <a:lnTo>
                    <a:pt x="161628" y="3143633"/>
                  </a:lnTo>
                  <a:lnTo>
                    <a:pt x="196073" y="3172385"/>
                  </a:lnTo>
                  <a:lnTo>
                    <a:pt x="233053" y="3197978"/>
                  </a:lnTo>
                  <a:lnTo>
                    <a:pt x="272360" y="3220204"/>
                  </a:lnTo>
                  <a:lnTo>
                    <a:pt x="313784" y="3238855"/>
                  </a:lnTo>
                  <a:lnTo>
                    <a:pt x="357119" y="3253723"/>
                  </a:lnTo>
                  <a:lnTo>
                    <a:pt x="402157" y="3264600"/>
                  </a:lnTo>
                  <a:lnTo>
                    <a:pt x="448688" y="3271279"/>
                  </a:lnTo>
                  <a:lnTo>
                    <a:pt x="496506" y="3273552"/>
                  </a:lnTo>
                  <a:lnTo>
                    <a:pt x="2795016" y="3273552"/>
                  </a:lnTo>
                  <a:lnTo>
                    <a:pt x="2795016" y="496443"/>
                  </a:lnTo>
                  <a:lnTo>
                    <a:pt x="2792743" y="448629"/>
                  </a:lnTo>
                  <a:lnTo>
                    <a:pt x="2786064" y="402103"/>
                  </a:lnTo>
                  <a:lnTo>
                    <a:pt x="2775187" y="357070"/>
                  </a:lnTo>
                  <a:lnTo>
                    <a:pt x="2760319" y="313740"/>
                  </a:lnTo>
                  <a:lnTo>
                    <a:pt x="2741668" y="272321"/>
                  </a:lnTo>
                  <a:lnTo>
                    <a:pt x="2719442" y="233019"/>
                  </a:lnTo>
                  <a:lnTo>
                    <a:pt x="2693849" y="196044"/>
                  </a:lnTo>
                  <a:lnTo>
                    <a:pt x="2665097" y="161604"/>
                  </a:lnTo>
                  <a:lnTo>
                    <a:pt x="2633393" y="129905"/>
                  </a:lnTo>
                  <a:lnTo>
                    <a:pt x="2598945" y="101157"/>
                  </a:lnTo>
                  <a:lnTo>
                    <a:pt x="2561961" y="75567"/>
                  </a:lnTo>
                  <a:lnTo>
                    <a:pt x="2522650" y="53344"/>
                  </a:lnTo>
                  <a:lnTo>
                    <a:pt x="2481218" y="34694"/>
                  </a:lnTo>
                  <a:lnTo>
                    <a:pt x="2437874" y="19827"/>
                  </a:lnTo>
                  <a:lnTo>
                    <a:pt x="2392825" y="8951"/>
                  </a:lnTo>
                  <a:lnTo>
                    <a:pt x="2346280" y="2272"/>
                  </a:lnTo>
                  <a:lnTo>
                    <a:pt x="2298446"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4" name="Google Shape;594;p33"/>
          <p:cNvSpPr txBox="1"/>
          <p:nvPr/>
        </p:nvSpPr>
        <p:spPr>
          <a:xfrm>
            <a:off x="1019352" y="4446270"/>
            <a:ext cx="812165" cy="3308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L'élève</a:t>
            </a:r>
            <a:endParaRPr sz="2000">
              <a:solidFill>
                <a:schemeClr val="dk1"/>
              </a:solidFill>
              <a:latin typeface="Roboto"/>
              <a:ea typeface="Roboto"/>
              <a:cs typeface="Roboto"/>
              <a:sym typeface="Roboto"/>
            </a:endParaRPr>
          </a:p>
        </p:txBody>
      </p:sp>
      <p:sp>
        <p:nvSpPr>
          <p:cNvPr id="595" name="Google Shape;595;p33"/>
          <p:cNvSpPr/>
          <p:nvPr/>
        </p:nvSpPr>
        <p:spPr>
          <a:xfrm>
            <a:off x="7799831" y="1784604"/>
            <a:ext cx="3985260" cy="3289300"/>
          </a:xfrm>
          <a:custGeom>
            <a:avLst/>
            <a:gdLst/>
            <a:ahLst/>
            <a:cxnLst/>
            <a:rect l="l" t="t" r="r" b="b"/>
            <a:pathLst>
              <a:path w="3985259" h="3289300" extrusionOk="0">
                <a:moveTo>
                  <a:pt x="3401060" y="0"/>
                </a:moveTo>
                <a:lnTo>
                  <a:pt x="0" y="0"/>
                </a:lnTo>
                <a:lnTo>
                  <a:pt x="0" y="2704592"/>
                </a:lnTo>
                <a:lnTo>
                  <a:pt x="1937" y="2752496"/>
                </a:lnTo>
                <a:lnTo>
                  <a:pt x="7647" y="2799336"/>
                </a:lnTo>
                <a:lnTo>
                  <a:pt x="16982" y="2844960"/>
                </a:lnTo>
                <a:lnTo>
                  <a:pt x="29789" y="2889219"/>
                </a:lnTo>
                <a:lnTo>
                  <a:pt x="45918" y="2931961"/>
                </a:lnTo>
                <a:lnTo>
                  <a:pt x="65219" y="2973036"/>
                </a:lnTo>
                <a:lnTo>
                  <a:pt x="87542" y="3012294"/>
                </a:lnTo>
                <a:lnTo>
                  <a:pt x="112735" y="3049584"/>
                </a:lnTo>
                <a:lnTo>
                  <a:pt x="140649" y="3084756"/>
                </a:lnTo>
                <a:lnTo>
                  <a:pt x="171132" y="3117659"/>
                </a:lnTo>
                <a:lnTo>
                  <a:pt x="204035" y="3148142"/>
                </a:lnTo>
                <a:lnTo>
                  <a:pt x="239207" y="3176056"/>
                </a:lnTo>
                <a:lnTo>
                  <a:pt x="276497" y="3201249"/>
                </a:lnTo>
                <a:lnTo>
                  <a:pt x="315755" y="3223572"/>
                </a:lnTo>
                <a:lnTo>
                  <a:pt x="356830" y="3242873"/>
                </a:lnTo>
                <a:lnTo>
                  <a:pt x="399572" y="3259002"/>
                </a:lnTo>
                <a:lnTo>
                  <a:pt x="443831" y="3271809"/>
                </a:lnTo>
                <a:lnTo>
                  <a:pt x="489455" y="3281144"/>
                </a:lnTo>
                <a:lnTo>
                  <a:pt x="536295" y="3286854"/>
                </a:lnTo>
                <a:lnTo>
                  <a:pt x="584200" y="3288792"/>
                </a:lnTo>
                <a:lnTo>
                  <a:pt x="3985260" y="3288792"/>
                </a:lnTo>
                <a:lnTo>
                  <a:pt x="3985260" y="584200"/>
                </a:lnTo>
                <a:lnTo>
                  <a:pt x="3983322" y="536295"/>
                </a:lnTo>
                <a:lnTo>
                  <a:pt x="3977612" y="489455"/>
                </a:lnTo>
                <a:lnTo>
                  <a:pt x="3968277" y="443831"/>
                </a:lnTo>
                <a:lnTo>
                  <a:pt x="3955470" y="399572"/>
                </a:lnTo>
                <a:lnTo>
                  <a:pt x="3939341" y="356830"/>
                </a:lnTo>
                <a:lnTo>
                  <a:pt x="3920040" y="315755"/>
                </a:lnTo>
                <a:lnTo>
                  <a:pt x="3897717" y="276497"/>
                </a:lnTo>
                <a:lnTo>
                  <a:pt x="3872524" y="239207"/>
                </a:lnTo>
                <a:lnTo>
                  <a:pt x="3844610" y="204035"/>
                </a:lnTo>
                <a:lnTo>
                  <a:pt x="3814127" y="171132"/>
                </a:lnTo>
                <a:lnTo>
                  <a:pt x="3781224" y="140649"/>
                </a:lnTo>
                <a:lnTo>
                  <a:pt x="3746052" y="112735"/>
                </a:lnTo>
                <a:lnTo>
                  <a:pt x="3708762" y="87542"/>
                </a:lnTo>
                <a:lnTo>
                  <a:pt x="3669504" y="65219"/>
                </a:lnTo>
                <a:lnTo>
                  <a:pt x="3628429" y="45918"/>
                </a:lnTo>
                <a:lnTo>
                  <a:pt x="3585687" y="29789"/>
                </a:lnTo>
                <a:lnTo>
                  <a:pt x="3541428" y="16982"/>
                </a:lnTo>
                <a:lnTo>
                  <a:pt x="3495804" y="7647"/>
                </a:lnTo>
                <a:lnTo>
                  <a:pt x="3448964" y="1937"/>
                </a:lnTo>
                <a:lnTo>
                  <a:pt x="3401060" y="0"/>
                </a:lnTo>
                <a:close/>
              </a:path>
            </a:pathLst>
          </a:custGeom>
          <a:solidFill>
            <a:srgbClr val="205E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33"/>
          <p:cNvSpPr txBox="1"/>
          <p:nvPr/>
        </p:nvSpPr>
        <p:spPr>
          <a:xfrm>
            <a:off x="8980678" y="2372690"/>
            <a:ext cx="2628300" cy="9369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être disponible,</a:t>
            </a:r>
            <a:endParaRPr sz="2000">
              <a:solidFill>
                <a:schemeClr val="dk1"/>
              </a:solidFill>
              <a:latin typeface="Roboto"/>
              <a:ea typeface="Roboto"/>
              <a:cs typeface="Roboto"/>
              <a:sym typeface="Roboto"/>
            </a:endParaRPr>
          </a:p>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être motivé,</a:t>
            </a:r>
            <a:endParaRPr sz="2000">
              <a:solidFill>
                <a:schemeClr val="dk1"/>
              </a:solidFill>
              <a:latin typeface="Roboto"/>
              <a:ea typeface="Roboto"/>
              <a:cs typeface="Roboto"/>
              <a:sym typeface="Roboto"/>
            </a:endParaRPr>
          </a:p>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être capable d'explorer</a:t>
            </a:r>
            <a:endParaRPr sz="2000">
              <a:solidFill>
                <a:schemeClr val="dk1"/>
              </a:solidFill>
              <a:latin typeface="Roboto"/>
              <a:ea typeface="Roboto"/>
              <a:cs typeface="Roboto"/>
              <a:sym typeface="Roboto"/>
            </a:endParaRPr>
          </a:p>
        </p:txBody>
      </p:sp>
      <p:sp>
        <p:nvSpPr>
          <p:cNvPr id="597" name="Google Shape;597;p33"/>
          <p:cNvSpPr/>
          <p:nvPr/>
        </p:nvSpPr>
        <p:spPr>
          <a:xfrm>
            <a:off x="2263139" y="2394204"/>
            <a:ext cx="1905000" cy="1811020"/>
          </a:xfrm>
          <a:custGeom>
            <a:avLst/>
            <a:gdLst/>
            <a:ahLst/>
            <a:cxnLst/>
            <a:rect l="l" t="t" r="r" b="b"/>
            <a:pathLst>
              <a:path w="1905000" h="1811020" extrusionOk="0">
                <a:moveTo>
                  <a:pt x="952500" y="0"/>
                </a:moveTo>
                <a:lnTo>
                  <a:pt x="903485" y="1177"/>
                </a:lnTo>
                <a:lnTo>
                  <a:pt x="855115" y="4673"/>
                </a:lnTo>
                <a:lnTo>
                  <a:pt x="807447" y="10429"/>
                </a:lnTo>
                <a:lnTo>
                  <a:pt x="760542" y="18389"/>
                </a:lnTo>
                <a:lnTo>
                  <a:pt x="714461" y="28497"/>
                </a:lnTo>
                <a:lnTo>
                  <a:pt x="669262" y="40695"/>
                </a:lnTo>
                <a:lnTo>
                  <a:pt x="625005" y="54926"/>
                </a:lnTo>
                <a:lnTo>
                  <a:pt x="581751" y="71133"/>
                </a:lnTo>
                <a:lnTo>
                  <a:pt x="539559" y="89261"/>
                </a:lnTo>
                <a:lnTo>
                  <a:pt x="498489" y="109251"/>
                </a:lnTo>
                <a:lnTo>
                  <a:pt x="458601" y="131047"/>
                </a:lnTo>
                <a:lnTo>
                  <a:pt x="419955" y="154592"/>
                </a:lnTo>
                <a:lnTo>
                  <a:pt x="382611" y="179830"/>
                </a:lnTo>
                <a:lnTo>
                  <a:pt x="346628" y="206703"/>
                </a:lnTo>
                <a:lnTo>
                  <a:pt x="312067" y="235155"/>
                </a:lnTo>
                <a:lnTo>
                  <a:pt x="278987" y="265128"/>
                </a:lnTo>
                <a:lnTo>
                  <a:pt x="247448" y="296566"/>
                </a:lnTo>
                <a:lnTo>
                  <a:pt x="217510" y="329412"/>
                </a:lnTo>
                <a:lnTo>
                  <a:pt x="189233" y="363609"/>
                </a:lnTo>
                <a:lnTo>
                  <a:pt x="162676" y="399101"/>
                </a:lnTo>
                <a:lnTo>
                  <a:pt x="137900" y="435830"/>
                </a:lnTo>
                <a:lnTo>
                  <a:pt x="114965" y="473739"/>
                </a:lnTo>
                <a:lnTo>
                  <a:pt x="93929" y="512772"/>
                </a:lnTo>
                <a:lnTo>
                  <a:pt x="74854" y="552872"/>
                </a:lnTo>
                <a:lnTo>
                  <a:pt x="57799" y="593982"/>
                </a:lnTo>
                <a:lnTo>
                  <a:pt x="42823" y="636045"/>
                </a:lnTo>
                <a:lnTo>
                  <a:pt x="29988" y="679005"/>
                </a:lnTo>
                <a:lnTo>
                  <a:pt x="19352" y="722803"/>
                </a:lnTo>
                <a:lnTo>
                  <a:pt x="10975" y="767385"/>
                </a:lnTo>
                <a:lnTo>
                  <a:pt x="4917" y="812692"/>
                </a:lnTo>
                <a:lnTo>
                  <a:pt x="1239" y="858668"/>
                </a:lnTo>
                <a:lnTo>
                  <a:pt x="0" y="905256"/>
                </a:lnTo>
                <a:lnTo>
                  <a:pt x="1239" y="951843"/>
                </a:lnTo>
                <a:lnTo>
                  <a:pt x="4917" y="997819"/>
                </a:lnTo>
                <a:lnTo>
                  <a:pt x="10975" y="1043126"/>
                </a:lnTo>
                <a:lnTo>
                  <a:pt x="19352" y="1087708"/>
                </a:lnTo>
                <a:lnTo>
                  <a:pt x="29988" y="1131506"/>
                </a:lnTo>
                <a:lnTo>
                  <a:pt x="42823" y="1174466"/>
                </a:lnTo>
                <a:lnTo>
                  <a:pt x="57799" y="1216529"/>
                </a:lnTo>
                <a:lnTo>
                  <a:pt x="74854" y="1257639"/>
                </a:lnTo>
                <a:lnTo>
                  <a:pt x="93929" y="1297739"/>
                </a:lnTo>
                <a:lnTo>
                  <a:pt x="114965" y="1336772"/>
                </a:lnTo>
                <a:lnTo>
                  <a:pt x="137900" y="1374681"/>
                </a:lnTo>
                <a:lnTo>
                  <a:pt x="162676" y="1411410"/>
                </a:lnTo>
                <a:lnTo>
                  <a:pt x="189233" y="1446902"/>
                </a:lnTo>
                <a:lnTo>
                  <a:pt x="217510" y="1481099"/>
                </a:lnTo>
                <a:lnTo>
                  <a:pt x="247448" y="1513945"/>
                </a:lnTo>
                <a:lnTo>
                  <a:pt x="278987" y="1545383"/>
                </a:lnTo>
                <a:lnTo>
                  <a:pt x="312067" y="1575356"/>
                </a:lnTo>
                <a:lnTo>
                  <a:pt x="346628" y="1603808"/>
                </a:lnTo>
                <a:lnTo>
                  <a:pt x="382611" y="1630681"/>
                </a:lnTo>
                <a:lnTo>
                  <a:pt x="419955" y="1655919"/>
                </a:lnTo>
                <a:lnTo>
                  <a:pt x="458601" y="1679464"/>
                </a:lnTo>
                <a:lnTo>
                  <a:pt x="498489" y="1701260"/>
                </a:lnTo>
                <a:lnTo>
                  <a:pt x="539559" y="1721250"/>
                </a:lnTo>
                <a:lnTo>
                  <a:pt x="581751" y="1739378"/>
                </a:lnTo>
                <a:lnTo>
                  <a:pt x="625005" y="1755585"/>
                </a:lnTo>
                <a:lnTo>
                  <a:pt x="669262" y="1769816"/>
                </a:lnTo>
                <a:lnTo>
                  <a:pt x="714461" y="1782014"/>
                </a:lnTo>
                <a:lnTo>
                  <a:pt x="760542" y="1792122"/>
                </a:lnTo>
                <a:lnTo>
                  <a:pt x="807447" y="1800082"/>
                </a:lnTo>
                <a:lnTo>
                  <a:pt x="855115" y="1805838"/>
                </a:lnTo>
                <a:lnTo>
                  <a:pt x="903485" y="1809334"/>
                </a:lnTo>
                <a:lnTo>
                  <a:pt x="952500" y="1810512"/>
                </a:lnTo>
                <a:lnTo>
                  <a:pt x="1001514" y="1809334"/>
                </a:lnTo>
                <a:lnTo>
                  <a:pt x="1049884" y="1805838"/>
                </a:lnTo>
                <a:lnTo>
                  <a:pt x="1097552" y="1800082"/>
                </a:lnTo>
                <a:lnTo>
                  <a:pt x="1144457" y="1792122"/>
                </a:lnTo>
                <a:lnTo>
                  <a:pt x="1190538" y="1782014"/>
                </a:lnTo>
                <a:lnTo>
                  <a:pt x="1235737" y="1769816"/>
                </a:lnTo>
                <a:lnTo>
                  <a:pt x="1279994" y="1755585"/>
                </a:lnTo>
                <a:lnTo>
                  <a:pt x="1323248" y="1739378"/>
                </a:lnTo>
                <a:lnTo>
                  <a:pt x="1365440" y="1721250"/>
                </a:lnTo>
                <a:lnTo>
                  <a:pt x="1406510" y="1701260"/>
                </a:lnTo>
                <a:lnTo>
                  <a:pt x="1446398" y="1679464"/>
                </a:lnTo>
                <a:lnTo>
                  <a:pt x="1485044" y="1655919"/>
                </a:lnTo>
                <a:lnTo>
                  <a:pt x="1522388" y="1630681"/>
                </a:lnTo>
                <a:lnTo>
                  <a:pt x="1558371" y="1603808"/>
                </a:lnTo>
                <a:lnTo>
                  <a:pt x="1592932" y="1575356"/>
                </a:lnTo>
                <a:lnTo>
                  <a:pt x="1626012" y="1545383"/>
                </a:lnTo>
                <a:lnTo>
                  <a:pt x="1657551" y="1513945"/>
                </a:lnTo>
                <a:lnTo>
                  <a:pt x="1687489" y="1481099"/>
                </a:lnTo>
                <a:lnTo>
                  <a:pt x="1715766" y="1446902"/>
                </a:lnTo>
                <a:lnTo>
                  <a:pt x="1742323" y="1411410"/>
                </a:lnTo>
                <a:lnTo>
                  <a:pt x="1767099" y="1374681"/>
                </a:lnTo>
                <a:lnTo>
                  <a:pt x="1790034" y="1336772"/>
                </a:lnTo>
                <a:lnTo>
                  <a:pt x="1811070" y="1297739"/>
                </a:lnTo>
                <a:lnTo>
                  <a:pt x="1830145" y="1257639"/>
                </a:lnTo>
                <a:lnTo>
                  <a:pt x="1847200" y="1216529"/>
                </a:lnTo>
                <a:lnTo>
                  <a:pt x="1862176" y="1174466"/>
                </a:lnTo>
                <a:lnTo>
                  <a:pt x="1875011" y="1131506"/>
                </a:lnTo>
                <a:lnTo>
                  <a:pt x="1885647" y="1087708"/>
                </a:lnTo>
                <a:lnTo>
                  <a:pt x="1894024" y="1043126"/>
                </a:lnTo>
                <a:lnTo>
                  <a:pt x="1900082" y="997819"/>
                </a:lnTo>
                <a:lnTo>
                  <a:pt x="1903760" y="951843"/>
                </a:lnTo>
                <a:lnTo>
                  <a:pt x="1905000" y="905256"/>
                </a:lnTo>
                <a:lnTo>
                  <a:pt x="1903760" y="858668"/>
                </a:lnTo>
                <a:lnTo>
                  <a:pt x="1900082" y="812692"/>
                </a:lnTo>
                <a:lnTo>
                  <a:pt x="1894024" y="767385"/>
                </a:lnTo>
                <a:lnTo>
                  <a:pt x="1885647" y="722803"/>
                </a:lnTo>
                <a:lnTo>
                  <a:pt x="1875011" y="679005"/>
                </a:lnTo>
                <a:lnTo>
                  <a:pt x="1862176" y="636045"/>
                </a:lnTo>
                <a:lnTo>
                  <a:pt x="1847200" y="593982"/>
                </a:lnTo>
                <a:lnTo>
                  <a:pt x="1830145" y="552872"/>
                </a:lnTo>
                <a:lnTo>
                  <a:pt x="1811070" y="512772"/>
                </a:lnTo>
                <a:lnTo>
                  <a:pt x="1790034" y="473739"/>
                </a:lnTo>
                <a:lnTo>
                  <a:pt x="1767099" y="435830"/>
                </a:lnTo>
                <a:lnTo>
                  <a:pt x="1742323" y="399101"/>
                </a:lnTo>
                <a:lnTo>
                  <a:pt x="1715766" y="363609"/>
                </a:lnTo>
                <a:lnTo>
                  <a:pt x="1687489" y="329412"/>
                </a:lnTo>
                <a:lnTo>
                  <a:pt x="1657551" y="296566"/>
                </a:lnTo>
                <a:lnTo>
                  <a:pt x="1626012" y="265128"/>
                </a:lnTo>
                <a:lnTo>
                  <a:pt x="1592932" y="235155"/>
                </a:lnTo>
                <a:lnTo>
                  <a:pt x="1558371" y="206703"/>
                </a:lnTo>
                <a:lnTo>
                  <a:pt x="1522388" y="179830"/>
                </a:lnTo>
                <a:lnTo>
                  <a:pt x="1485044" y="154592"/>
                </a:lnTo>
                <a:lnTo>
                  <a:pt x="1446398" y="131047"/>
                </a:lnTo>
                <a:lnTo>
                  <a:pt x="1406510" y="109251"/>
                </a:lnTo>
                <a:lnTo>
                  <a:pt x="1365440" y="89261"/>
                </a:lnTo>
                <a:lnTo>
                  <a:pt x="1323248" y="71133"/>
                </a:lnTo>
                <a:lnTo>
                  <a:pt x="1279994" y="54926"/>
                </a:lnTo>
                <a:lnTo>
                  <a:pt x="1235737" y="40695"/>
                </a:lnTo>
                <a:lnTo>
                  <a:pt x="1190538" y="28497"/>
                </a:lnTo>
                <a:lnTo>
                  <a:pt x="1144457" y="18389"/>
                </a:lnTo>
                <a:lnTo>
                  <a:pt x="1097552" y="10429"/>
                </a:lnTo>
                <a:lnTo>
                  <a:pt x="1049884" y="4673"/>
                </a:lnTo>
                <a:lnTo>
                  <a:pt x="1001514" y="1177"/>
                </a:lnTo>
                <a:lnTo>
                  <a:pt x="9525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33"/>
          <p:cNvSpPr txBox="1"/>
          <p:nvPr/>
        </p:nvSpPr>
        <p:spPr>
          <a:xfrm>
            <a:off x="2658872" y="3121532"/>
            <a:ext cx="991235" cy="33083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000" b="1">
                <a:solidFill>
                  <a:srgbClr val="666666"/>
                </a:solidFill>
                <a:latin typeface="Roboto"/>
                <a:ea typeface="Roboto"/>
                <a:cs typeface="Roboto"/>
                <a:sym typeface="Roboto"/>
              </a:rPr>
              <a:t>a besoin</a:t>
            </a:r>
            <a:endParaRPr sz="2000">
              <a:solidFill>
                <a:schemeClr val="dk1"/>
              </a:solidFill>
              <a:latin typeface="Roboto"/>
              <a:ea typeface="Roboto"/>
              <a:cs typeface="Roboto"/>
              <a:sym typeface="Roboto"/>
            </a:endParaRPr>
          </a:p>
        </p:txBody>
      </p:sp>
      <p:sp>
        <p:nvSpPr>
          <p:cNvPr id="599" name="Google Shape;599;p33"/>
          <p:cNvSpPr txBox="1"/>
          <p:nvPr/>
        </p:nvSpPr>
        <p:spPr>
          <a:xfrm>
            <a:off x="4825995" y="2523339"/>
            <a:ext cx="1359000" cy="6291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de se sentir  en sécurité</a:t>
            </a:r>
            <a:endParaRPr sz="2000">
              <a:solidFill>
                <a:schemeClr val="dk1"/>
              </a:solidFill>
              <a:latin typeface="Roboto"/>
              <a:ea typeface="Roboto"/>
              <a:cs typeface="Roboto"/>
              <a:sym typeface="Roboto"/>
            </a:endParaRPr>
          </a:p>
        </p:txBody>
      </p:sp>
      <p:sp>
        <p:nvSpPr>
          <p:cNvPr id="600" name="Google Shape;600;p33"/>
          <p:cNvSpPr txBox="1"/>
          <p:nvPr/>
        </p:nvSpPr>
        <p:spPr>
          <a:xfrm>
            <a:off x="9365106" y="4471161"/>
            <a:ext cx="1194300" cy="320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apprendre</a:t>
            </a:r>
            <a:endParaRPr sz="2000">
              <a:solidFill>
                <a:schemeClr val="dk1"/>
              </a:solidFill>
              <a:latin typeface="Roboto"/>
              <a:ea typeface="Roboto"/>
              <a:cs typeface="Roboto"/>
              <a:sym typeface="Roboto"/>
            </a:endParaRPr>
          </a:p>
        </p:txBody>
      </p:sp>
      <p:sp>
        <p:nvSpPr>
          <p:cNvPr id="601" name="Google Shape;601;p33"/>
          <p:cNvSpPr/>
          <p:nvPr/>
        </p:nvSpPr>
        <p:spPr>
          <a:xfrm>
            <a:off x="6842759" y="2394204"/>
            <a:ext cx="1905000" cy="1811020"/>
          </a:xfrm>
          <a:custGeom>
            <a:avLst/>
            <a:gdLst/>
            <a:ahLst/>
            <a:cxnLst/>
            <a:rect l="l" t="t" r="r" b="b"/>
            <a:pathLst>
              <a:path w="1905000" h="1811020" extrusionOk="0">
                <a:moveTo>
                  <a:pt x="952500" y="0"/>
                </a:moveTo>
                <a:lnTo>
                  <a:pt x="903485" y="1177"/>
                </a:lnTo>
                <a:lnTo>
                  <a:pt x="855115" y="4673"/>
                </a:lnTo>
                <a:lnTo>
                  <a:pt x="807447" y="10429"/>
                </a:lnTo>
                <a:lnTo>
                  <a:pt x="760542" y="18389"/>
                </a:lnTo>
                <a:lnTo>
                  <a:pt x="714461" y="28497"/>
                </a:lnTo>
                <a:lnTo>
                  <a:pt x="669262" y="40695"/>
                </a:lnTo>
                <a:lnTo>
                  <a:pt x="625005" y="54926"/>
                </a:lnTo>
                <a:lnTo>
                  <a:pt x="581751" y="71133"/>
                </a:lnTo>
                <a:lnTo>
                  <a:pt x="539559" y="89261"/>
                </a:lnTo>
                <a:lnTo>
                  <a:pt x="498489" y="109251"/>
                </a:lnTo>
                <a:lnTo>
                  <a:pt x="458601" y="131047"/>
                </a:lnTo>
                <a:lnTo>
                  <a:pt x="419955" y="154592"/>
                </a:lnTo>
                <a:lnTo>
                  <a:pt x="382611" y="179830"/>
                </a:lnTo>
                <a:lnTo>
                  <a:pt x="346628" y="206703"/>
                </a:lnTo>
                <a:lnTo>
                  <a:pt x="312067" y="235155"/>
                </a:lnTo>
                <a:lnTo>
                  <a:pt x="278987" y="265128"/>
                </a:lnTo>
                <a:lnTo>
                  <a:pt x="247448" y="296566"/>
                </a:lnTo>
                <a:lnTo>
                  <a:pt x="217510" y="329412"/>
                </a:lnTo>
                <a:lnTo>
                  <a:pt x="189233" y="363609"/>
                </a:lnTo>
                <a:lnTo>
                  <a:pt x="162676" y="399101"/>
                </a:lnTo>
                <a:lnTo>
                  <a:pt x="137900" y="435830"/>
                </a:lnTo>
                <a:lnTo>
                  <a:pt x="114965" y="473739"/>
                </a:lnTo>
                <a:lnTo>
                  <a:pt x="93929" y="512772"/>
                </a:lnTo>
                <a:lnTo>
                  <a:pt x="74854" y="552872"/>
                </a:lnTo>
                <a:lnTo>
                  <a:pt x="57799" y="593982"/>
                </a:lnTo>
                <a:lnTo>
                  <a:pt x="42823" y="636045"/>
                </a:lnTo>
                <a:lnTo>
                  <a:pt x="29988" y="679005"/>
                </a:lnTo>
                <a:lnTo>
                  <a:pt x="19352" y="722803"/>
                </a:lnTo>
                <a:lnTo>
                  <a:pt x="10975" y="767385"/>
                </a:lnTo>
                <a:lnTo>
                  <a:pt x="4917" y="812692"/>
                </a:lnTo>
                <a:lnTo>
                  <a:pt x="1239" y="858668"/>
                </a:lnTo>
                <a:lnTo>
                  <a:pt x="0" y="905256"/>
                </a:lnTo>
                <a:lnTo>
                  <a:pt x="1239" y="951843"/>
                </a:lnTo>
                <a:lnTo>
                  <a:pt x="4917" y="997819"/>
                </a:lnTo>
                <a:lnTo>
                  <a:pt x="10975" y="1043126"/>
                </a:lnTo>
                <a:lnTo>
                  <a:pt x="19352" y="1087708"/>
                </a:lnTo>
                <a:lnTo>
                  <a:pt x="29988" y="1131506"/>
                </a:lnTo>
                <a:lnTo>
                  <a:pt x="42823" y="1174466"/>
                </a:lnTo>
                <a:lnTo>
                  <a:pt x="57799" y="1216529"/>
                </a:lnTo>
                <a:lnTo>
                  <a:pt x="74854" y="1257639"/>
                </a:lnTo>
                <a:lnTo>
                  <a:pt x="93929" y="1297739"/>
                </a:lnTo>
                <a:lnTo>
                  <a:pt x="114965" y="1336772"/>
                </a:lnTo>
                <a:lnTo>
                  <a:pt x="137900" y="1374681"/>
                </a:lnTo>
                <a:lnTo>
                  <a:pt x="162676" y="1411410"/>
                </a:lnTo>
                <a:lnTo>
                  <a:pt x="189233" y="1446902"/>
                </a:lnTo>
                <a:lnTo>
                  <a:pt x="217510" y="1481099"/>
                </a:lnTo>
                <a:lnTo>
                  <a:pt x="247448" y="1513945"/>
                </a:lnTo>
                <a:lnTo>
                  <a:pt x="278987" y="1545383"/>
                </a:lnTo>
                <a:lnTo>
                  <a:pt x="312067" y="1575356"/>
                </a:lnTo>
                <a:lnTo>
                  <a:pt x="346628" y="1603808"/>
                </a:lnTo>
                <a:lnTo>
                  <a:pt x="382611" y="1630681"/>
                </a:lnTo>
                <a:lnTo>
                  <a:pt x="419955" y="1655919"/>
                </a:lnTo>
                <a:lnTo>
                  <a:pt x="458601" y="1679464"/>
                </a:lnTo>
                <a:lnTo>
                  <a:pt x="498489" y="1701260"/>
                </a:lnTo>
                <a:lnTo>
                  <a:pt x="539559" y="1721250"/>
                </a:lnTo>
                <a:lnTo>
                  <a:pt x="581751" y="1739378"/>
                </a:lnTo>
                <a:lnTo>
                  <a:pt x="625005" y="1755585"/>
                </a:lnTo>
                <a:lnTo>
                  <a:pt x="669262" y="1769816"/>
                </a:lnTo>
                <a:lnTo>
                  <a:pt x="714461" y="1782014"/>
                </a:lnTo>
                <a:lnTo>
                  <a:pt x="760542" y="1792122"/>
                </a:lnTo>
                <a:lnTo>
                  <a:pt x="807447" y="1800082"/>
                </a:lnTo>
                <a:lnTo>
                  <a:pt x="855115" y="1805838"/>
                </a:lnTo>
                <a:lnTo>
                  <a:pt x="903485" y="1809334"/>
                </a:lnTo>
                <a:lnTo>
                  <a:pt x="952500" y="1810512"/>
                </a:lnTo>
                <a:lnTo>
                  <a:pt x="1001514" y="1809334"/>
                </a:lnTo>
                <a:lnTo>
                  <a:pt x="1049884" y="1805838"/>
                </a:lnTo>
                <a:lnTo>
                  <a:pt x="1097552" y="1800082"/>
                </a:lnTo>
                <a:lnTo>
                  <a:pt x="1144457" y="1792122"/>
                </a:lnTo>
                <a:lnTo>
                  <a:pt x="1190538" y="1782014"/>
                </a:lnTo>
                <a:lnTo>
                  <a:pt x="1235737" y="1769816"/>
                </a:lnTo>
                <a:lnTo>
                  <a:pt x="1279994" y="1755585"/>
                </a:lnTo>
                <a:lnTo>
                  <a:pt x="1323248" y="1739378"/>
                </a:lnTo>
                <a:lnTo>
                  <a:pt x="1365440" y="1721250"/>
                </a:lnTo>
                <a:lnTo>
                  <a:pt x="1406510" y="1701260"/>
                </a:lnTo>
                <a:lnTo>
                  <a:pt x="1446398" y="1679464"/>
                </a:lnTo>
                <a:lnTo>
                  <a:pt x="1485044" y="1655919"/>
                </a:lnTo>
                <a:lnTo>
                  <a:pt x="1522388" y="1630681"/>
                </a:lnTo>
                <a:lnTo>
                  <a:pt x="1558371" y="1603808"/>
                </a:lnTo>
                <a:lnTo>
                  <a:pt x="1592932" y="1575356"/>
                </a:lnTo>
                <a:lnTo>
                  <a:pt x="1626012" y="1545383"/>
                </a:lnTo>
                <a:lnTo>
                  <a:pt x="1657551" y="1513945"/>
                </a:lnTo>
                <a:lnTo>
                  <a:pt x="1687489" y="1481099"/>
                </a:lnTo>
                <a:lnTo>
                  <a:pt x="1715766" y="1446902"/>
                </a:lnTo>
                <a:lnTo>
                  <a:pt x="1742323" y="1411410"/>
                </a:lnTo>
                <a:lnTo>
                  <a:pt x="1767099" y="1374681"/>
                </a:lnTo>
                <a:lnTo>
                  <a:pt x="1790034" y="1336772"/>
                </a:lnTo>
                <a:lnTo>
                  <a:pt x="1811070" y="1297739"/>
                </a:lnTo>
                <a:lnTo>
                  <a:pt x="1830145" y="1257639"/>
                </a:lnTo>
                <a:lnTo>
                  <a:pt x="1847200" y="1216529"/>
                </a:lnTo>
                <a:lnTo>
                  <a:pt x="1862176" y="1174466"/>
                </a:lnTo>
                <a:lnTo>
                  <a:pt x="1875011" y="1131506"/>
                </a:lnTo>
                <a:lnTo>
                  <a:pt x="1885647" y="1087708"/>
                </a:lnTo>
                <a:lnTo>
                  <a:pt x="1894024" y="1043126"/>
                </a:lnTo>
                <a:lnTo>
                  <a:pt x="1900082" y="997819"/>
                </a:lnTo>
                <a:lnTo>
                  <a:pt x="1903760" y="951843"/>
                </a:lnTo>
                <a:lnTo>
                  <a:pt x="1905000" y="905256"/>
                </a:lnTo>
                <a:lnTo>
                  <a:pt x="1903760" y="858668"/>
                </a:lnTo>
                <a:lnTo>
                  <a:pt x="1900082" y="812692"/>
                </a:lnTo>
                <a:lnTo>
                  <a:pt x="1894024" y="767385"/>
                </a:lnTo>
                <a:lnTo>
                  <a:pt x="1885647" y="722803"/>
                </a:lnTo>
                <a:lnTo>
                  <a:pt x="1875011" y="679005"/>
                </a:lnTo>
                <a:lnTo>
                  <a:pt x="1862176" y="636045"/>
                </a:lnTo>
                <a:lnTo>
                  <a:pt x="1847200" y="593982"/>
                </a:lnTo>
                <a:lnTo>
                  <a:pt x="1830145" y="552872"/>
                </a:lnTo>
                <a:lnTo>
                  <a:pt x="1811070" y="512772"/>
                </a:lnTo>
                <a:lnTo>
                  <a:pt x="1790034" y="473739"/>
                </a:lnTo>
                <a:lnTo>
                  <a:pt x="1767099" y="435830"/>
                </a:lnTo>
                <a:lnTo>
                  <a:pt x="1742323" y="399101"/>
                </a:lnTo>
                <a:lnTo>
                  <a:pt x="1715766" y="363609"/>
                </a:lnTo>
                <a:lnTo>
                  <a:pt x="1687489" y="329412"/>
                </a:lnTo>
                <a:lnTo>
                  <a:pt x="1657551" y="296566"/>
                </a:lnTo>
                <a:lnTo>
                  <a:pt x="1626012" y="265128"/>
                </a:lnTo>
                <a:lnTo>
                  <a:pt x="1592932" y="235155"/>
                </a:lnTo>
                <a:lnTo>
                  <a:pt x="1558371" y="206703"/>
                </a:lnTo>
                <a:lnTo>
                  <a:pt x="1522388" y="179830"/>
                </a:lnTo>
                <a:lnTo>
                  <a:pt x="1485044" y="154592"/>
                </a:lnTo>
                <a:lnTo>
                  <a:pt x="1446398" y="131047"/>
                </a:lnTo>
                <a:lnTo>
                  <a:pt x="1406510" y="109251"/>
                </a:lnTo>
                <a:lnTo>
                  <a:pt x="1365440" y="89261"/>
                </a:lnTo>
                <a:lnTo>
                  <a:pt x="1323248" y="71133"/>
                </a:lnTo>
                <a:lnTo>
                  <a:pt x="1279994" y="54926"/>
                </a:lnTo>
                <a:lnTo>
                  <a:pt x="1235737" y="40695"/>
                </a:lnTo>
                <a:lnTo>
                  <a:pt x="1190538" y="28497"/>
                </a:lnTo>
                <a:lnTo>
                  <a:pt x="1144457" y="18389"/>
                </a:lnTo>
                <a:lnTo>
                  <a:pt x="1097552" y="10429"/>
                </a:lnTo>
                <a:lnTo>
                  <a:pt x="1049884" y="4673"/>
                </a:lnTo>
                <a:lnTo>
                  <a:pt x="1001514" y="1177"/>
                </a:lnTo>
                <a:lnTo>
                  <a:pt x="9525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33"/>
          <p:cNvSpPr txBox="1"/>
          <p:nvPr/>
        </p:nvSpPr>
        <p:spPr>
          <a:xfrm>
            <a:off x="7505827" y="3121532"/>
            <a:ext cx="548700" cy="321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000" b="1">
                <a:solidFill>
                  <a:srgbClr val="666666"/>
                </a:solidFill>
                <a:latin typeface="Roboto"/>
                <a:ea typeface="Roboto"/>
                <a:cs typeface="Roboto"/>
                <a:sym typeface="Roboto"/>
              </a:rPr>
              <a:t>pour</a:t>
            </a:r>
            <a:endParaRPr sz="2000">
              <a:solidFill>
                <a:schemeClr val="dk1"/>
              </a:solidFill>
              <a:latin typeface="Roboto"/>
              <a:ea typeface="Roboto"/>
              <a:cs typeface="Roboto"/>
              <a:sym typeface="Roboto"/>
            </a:endParaRPr>
          </a:p>
        </p:txBody>
      </p:sp>
      <p:sp>
        <p:nvSpPr>
          <p:cNvPr id="603" name="Google Shape;603;p33"/>
          <p:cNvSpPr/>
          <p:nvPr/>
        </p:nvSpPr>
        <p:spPr>
          <a:xfrm>
            <a:off x="1133856" y="3675888"/>
            <a:ext cx="9013190" cy="673735"/>
          </a:xfrm>
          <a:custGeom>
            <a:avLst/>
            <a:gdLst/>
            <a:ahLst/>
            <a:cxnLst/>
            <a:rect l="l" t="t" r="r" b="b"/>
            <a:pathLst>
              <a:path w="9013190" h="673735" extrusionOk="0">
                <a:moveTo>
                  <a:pt x="583692" y="381762"/>
                </a:moveTo>
                <a:lnTo>
                  <a:pt x="437769" y="381762"/>
                </a:lnTo>
                <a:lnTo>
                  <a:pt x="437769" y="0"/>
                </a:lnTo>
                <a:lnTo>
                  <a:pt x="145923" y="0"/>
                </a:lnTo>
                <a:lnTo>
                  <a:pt x="145923" y="381762"/>
                </a:lnTo>
                <a:lnTo>
                  <a:pt x="0" y="381762"/>
                </a:lnTo>
                <a:lnTo>
                  <a:pt x="291846" y="673608"/>
                </a:lnTo>
                <a:lnTo>
                  <a:pt x="583692" y="381762"/>
                </a:lnTo>
                <a:close/>
              </a:path>
              <a:path w="9013190" h="673735" extrusionOk="0">
                <a:moveTo>
                  <a:pt x="4593336" y="381762"/>
                </a:moveTo>
                <a:lnTo>
                  <a:pt x="4447413" y="381762"/>
                </a:lnTo>
                <a:lnTo>
                  <a:pt x="4447413" y="0"/>
                </a:lnTo>
                <a:lnTo>
                  <a:pt x="4155567" y="0"/>
                </a:lnTo>
                <a:lnTo>
                  <a:pt x="4155567" y="381762"/>
                </a:lnTo>
                <a:lnTo>
                  <a:pt x="4009644" y="381762"/>
                </a:lnTo>
                <a:lnTo>
                  <a:pt x="4301490" y="673608"/>
                </a:lnTo>
                <a:lnTo>
                  <a:pt x="4593336" y="381762"/>
                </a:lnTo>
                <a:close/>
              </a:path>
              <a:path w="9013190" h="673735" extrusionOk="0">
                <a:moveTo>
                  <a:pt x="9012936" y="381762"/>
                </a:moveTo>
                <a:lnTo>
                  <a:pt x="8867013" y="381762"/>
                </a:lnTo>
                <a:lnTo>
                  <a:pt x="8867013" y="0"/>
                </a:lnTo>
                <a:lnTo>
                  <a:pt x="8575167" y="0"/>
                </a:lnTo>
                <a:lnTo>
                  <a:pt x="8575167" y="381762"/>
                </a:lnTo>
                <a:lnTo>
                  <a:pt x="8429244" y="381762"/>
                </a:lnTo>
                <a:lnTo>
                  <a:pt x="8721090" y="673608"/>
                </a:lnTo>
                <a:lnTo>
                  <a:pt x="9012936" y="3817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3"/>
          <p:cNvSpPr txBox="1"/>
          <p:nvPr/>
        </p:nvSpPr>
        <p:spPr>
          <a:xfrm>
            <a:off x="4256278" y="4439488"/>
            <a:ext cx="2463900" cy="321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d'un cadre sécurisant</a:t>
            </a:r>
            <a:endParaRPr sz="2000">
              <a:solidFill>
                <a:schemeClr val="dk1"/>
              </a:solidFill>
              <a:latin typeface="Roboto"/>
              <a:ea typeface="Roboto"/>
              <a:cs typeface="Roboto"/>
              <a:sym typeface="Roboto"/>
            </a:endParaRPr>
          </a:p>
        </p:txBody>
      </p:sp>
      <p:sp>
        <p:nvSpPr>
          <p:cNvPr id="605" name="Google Shape;605;p33"/>
          <p:cNvSpPr txBox="1"/>
          <p:nvPr/>
        </p:nvSpPr>
        <p:spPr>
          <a:xfrm>
            <a:off x="954430" y="3004820"/>
            <a:ext cx="940435" cy="33083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Roboto"/>
                <a:ea typeface="Roboto"/>
                <a:cs typeface="Roboto"/>
                <a:sym typeface="Roboto"/>
              </a:rPr>
              <a:t>L'enfant</a:t>
            </a:r>
            <a:endParaRPr sz="2000">
              <a:solidFill>
                <a:schemeClr val="dk1"/>
              </a:solidFill>
              <a:latin typeface="Roboto"/>
              <a:ea typeface="Roboto"/>
              <a:cs typeface="Roboto"/>
              <a:sym typeface="Roboto"/>
            </a:endParaRPr>
          </a:p>
        </p:txBody>
      </p:sp>
      <p:sp>
        <p:nvSpPr>
          <p:cNvPr id="606" name="Google Shape;606;p33"/>
          <p:cNvSpPr txBox="1">
            <a:spLocks noGrp="1"/>
          </p:cNvSpPr>
          <p:nvPr>
            <p:ph type="title"/>
          </p:nvPr>
        </p:nvSpPr>
        <p:spPr>
          <a:xfrm>
            <a:off x="415600" y="593367"/>
            <a:ext cx="113607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t>Conditions pour les apprentissages</a:t>
            </a:r>
            <a:endParaRPr sz="3400"/>
          </a:p>
        </p:txBody>
      </p:sp>
      <p:grpSp>
        <p:nvGrpSpPr>
          <p:cNvPr id="607" name="Google Shape;607;p33"/>
          <p:cNvGrpSpPr/>
          <p:nvPr/>
        </p:nvGrpSpPr>
        <p:grpSpPr>
          <a:xfrm>
            <a:off x="2409444" y="5753100"/>
            <a:ext cx="1287780" cy="429895"/>
            <a:chOff x="2409444" y="5753100"/>
            <a:chExt cx="1287780" cy="429895"/>
          </a:xfrm>
        </p:grpSpPr>
        <p:sp>
          <p:nvSpPr>
            <p:cNvPr id="608" name="Google Shape;608;p33"/>
            <p:cNvSpPr/>
            <p:nvPr/>
          </p:nvSpPr>
          <p:spPr>
            <a:xfrm>
              <a:off x="2409444" y="5753100"/>
              <a:ext cx="1287780" cy="429895"/>
            </a:xfrm>
            <a:custGeom>
              <a:avLst/>
              <a:gdLst/>
              <a:ahLst/>
              <a:cxnLst/>
              <a:rect l="l" t="t" r="r" b="b"/>
              <a:pathLst>
                <a:path w="1287779" h="429895" extrusionOk="0">
                  <a:moveTo>
                    <a:pt x="1072895" y="0"/>
                  </a:moveTo>
                  <a:lnTo>
                    <a:pt x="1072895" y="107441"/>
                  </a:lnTo>
                  <a:lnTo>
                    <a:pt x="0" y="107441"/>
                  </a:lnTo>
                  <a:lnTo>
                    <a:pt x="0" y="322326"/>
                  </a:lnTo>
                  <a:lnTo>
                    <a:pt x="1072895" y="322326"/>
                  </a:lnTo>
                  <a:lnTo>
                    <a:pt x="1072895" y="429768"/>
                  </a:lnTo>
                  <a:lnTo>
                    <a:pt x="1287780" y="214884"/>
                  </a:lnTo>
                  <a:lnTo>
                    <a:pt x="10728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3"/>
            <p:cNvSpPr/>
            <p:nvPr/>
          </p:nvSpPr>
          <p:spPr>
            <a:xfrm>
              <a:off x="2409444" y="5753100"/>
              <a:ext cx="1287780" cy="429895"/>
            </a:xfrm>
            <a:custGeom>
              <a:avLst/>
              <a:gdLst/>
              <a:ahLst/>
              <a:cxnLst/>
              <a:rect l="l" t="t" r="r" b="b"/>
              <a:pathLst>
                <a:path w="1287779" h="429895" extrusionOk="0">
                  <a:moveTo>
                    <a:pt x="0" y="107441"/>
                  </a:moveTo>
                  <a:lnTo>
                    <a:pt x="1072895" y="107441"/>
                  </a:lnTo>
                  <a:lnTo>
                    <a:pt x="1072895" y="0"/>
                  </a:lnTo>
                  <a:lnTo>
                    <a:pt x="1287780" y="214884"/>
                  </a:lnTo>
                  <a:lnTo>
                    <a:pt x="1072895" y="429768"/>
                  </a:lnTo>
                  <a:lnTo>
                    <a:pt x="1072895" y="322326"/>
                  </a:lnTo>
                  <a:lnTo>
                    <a:pt x="0" y="322326"/>
                  </a:lnTo>
                  <a:lnTo>
                    <a:pt x="0" y="107441"/>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10" name="Google Shape;610;p33"/>
          <p:cNvSpPr txBox="1"/>
          <p:nvPr/>
        </p:nvSpPr>
        <p:spPr>
          <a:xfrm>
            <a:off x="3887229" y="5750775"/>
            <a:ext cx="7889100" cy="382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50B4C7"/>
                </a:solidFill>
                <a:latin typeface="Calibri"/>
                <a:ea typeface="Calibri"/>
                <a:cs typeface="Calibri"/>
                <a:sym typeface="Calibri"/>
              </a:rPr>
              <a:t>Réfléchir l’organisation de l’espace pédagogique</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9"/>
        <p:cNvGrpSpPr/>
        <p:nvPr/>
      </p:nvGrpSpPr>
      <p:grpSpPr>
        <a:xfrm>
          <a:off x="0" y="0"/>
          <a:ext cx="0" cy="0"/>
          <a:chOff x="0" y="0"/>
          <a:chExt cx="0" cy="0"/>
        </a:xfrm>
      </p:grpSpPr>
      <p:sp>
        <p:nvSpPr>
          <p:cNvPr id="100" name="Google Shape;100;g33837ff4b35_0_0"/>
          <p:cNvSpPr txBox="1">
            <a:spLocks noGrp="1"/>
          </p:cNvSpPr>
          <p:nvPr>
            <p:ph type="title"/>
          </p:nvPr>
        </p:nvSpPr>
        <p:spPr>
          <a:xfrm>
            <a:off x="415600" y="14315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Enfant</a:t>
            </a:r>
            <a:endParaRPr/>
          </a:p>
        </p:txBody>
      </p:sp>
      <p:sp>
        <p:nvSpPr>
          <p:cNvPr id="101" name="Google Shape;101;g33837ff4b35_0_0"/>
          <p:cNvSpPr txBox="1">
            <a:spLocks noGrp="1"/>
          </p:cNvSpPr>
          <p:nvPr>
            <p:ph type="title"/>
          </p:nvPr>
        </p:nvSpPr>
        <p:spPr>
          <a:xfrm>
            <a:off x="415600" y="40985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Elève</a:t>
            </a:r>
            <a:endParaRPr/>
          </a:p>
        </p:txBody>
      </p:sp>
      <p:pic>
        <p:nvPicPr>
          <p:cNvPr id="102" name="Google Shape;102;g33837ff4b35_0_0"/>
          <p:cNvPicPr preferRelativeResize="0"/>
          <p:nvPr/>
        </p:nvPicPr>
        <p:blipFill>
          <a:blip r:embed="rId3">
            <a:alphaModFix/>
          </a:blip>
          <a:stretch>
            <a:fillRect/>
          </a:stretch>
        </p:blipFill>
        <p:spPr>
          <a:xfrm>
            <a:off x="152400" y="2042667"/>
            <a:ext cx="11887200" cy="1661652"/>
          </a:xfrm>
          <a:prstGeom prst="rect">
            <a:avLst/>
          </a:prstGeom>
          <a:noFill/>
          <a:ln>
            <a:noFill/>
          </a:ln>
        </p:spPr>
      </p:pic>
      <p:pic>
        <p:nvPicPr>
          <p:cNvPr id="103" name="Google Shape;103;g33837ff4b35_0_0"/>
          <p:cNvPicPr preferRelativeResize="0"/>
          <p:nvPr/>
        </p:nvPicPr>
        <p:blipFill>
          <a:blip r:embed="rId4">
            <a:alphaModFix/>
          </a:blip>
          <a:stretch>
            <a:fillRect/>
          </a:stretch>
        </p:blipFill>
        <p:spPr>
          <a:xfrm>
            <a:off x="152400" y="4862067"/>
            <a:ext cx="11887199" cy="1908590"/>
          </a:xfrm>
          <a:prstGeom prst="rect">
            <a:avLst/>
          </a:prstGeom>
          <a:noFill/>
          <a:ln>
            <a:noFill/>
          </a:ln>
        </p:spPr>
      </p:pic>
      <p:sp>
        <p:nvSpPr>
          <p:cNvPr id="104" name="Google Shape;104;g33837ff4b35_0_0"/>
          <p:cNvSpPr txBox="1"/>
          <p:nvPr/>
        </p:nvSpPr>
        <p:spPr>
          <a:xfrm>
            <a:off x="415600" y="347400"/>
            <a:ext cx="49152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2"/>
                </a:solidFill>
              </a:rPr>
              <a:t>Mardi 4 février 2025</a:t>
            </a:r>
            <a:endParaRPr sz="2400" b="1">
              <a:solidFill>
                <a:schemeClr val="dk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614"/>
        <p:cNvGrpSpPr/>
        <p:nvPr/>
      </p:nvGrpSpPr>
      <p:grpSpPr>
        <a:xfrm>
          <a:off x="0" y="0"/>
          <a:ext cx="0" cy="0"/>
          <a:chOff x="0" y="0"/>
          <a:chExt cx="0" cy="0"/>
        </a:xfrm>
      </p:grpSpPr>
      <p:sp>
        <p:nvSpPr>
          <p:cNvPr id="615" name="Google Shape;615;p34"/>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Penser le cadre</a:t>
            </a:r>
            <a:endParaRPr sz="5400"/>
          </a:p>
        </p:txBody>
      </p:sp>
      <p:sp>
        <p:nvSpPr>
          <p:cNvPr id="616" name="Google Shape;616;p34"/>
          <p:cNvSpPr txBox="1"/>
          <p:nvPr/>
        </p:nvSpPr>
        <p:spPr>
          <a:xfrm>
            <a:off x="415600" y="2101200"/>
            <a:ext cx="11360700" cy="3528900"/>
          </a:xfrm>
          <a:prstGeom prst="rect">
            <a:avLst/>
          </a:prstGeom>
          <a:noFill/>
          <a:ln>
            <a:noFill/>
          </a:ln>
        </p:spPr>
        <p:txBody>
          <a:bodyPr spcFirstLastPara="1" wrap="square" lIns="0" tIns="53325" rIns="0" bIns="0" anchor="t" anchorCtr="0">
            <a:spAutoFit/>
          </a:bodyPr>
          <a:lstStyle/>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Il existe une corrélation entre l’aménagement des espaces et la réussite des élèves, notamment du fait de l’importance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du sentiment d’appropriation qu’en a l’élève.</a:t>
            </a:r>
            <a:endParaRPr sz="1800">
              <a:solidFill>
                <a:schemeClr val="dk1"/>
              </a:solidFill>
              <a:latin typeface="Calibri"/>
              <a:ea typeface="Calibri"/>
              <a:cs typeface="Calibri"/>
              <a:sym typeface="Calibri"/>
            </a:endParaRPr>
          </a:p>
          <a:p>
            <a:pPr marL="0" marR="0" lvl="0" indent="0" algn="l" rtl="0">
              <a:lnSpc>
                <a:spcPct val="100000"/>
              </a:lnSpc>
              <a:spcBef>
                <a:spcPts val="35"/>
              </a:spcBef>
              <a:spcAft>
                <a:spcPts val="0"/>
              </a:spcAft>
              <a:buNone/>
            </a:pPr>
            <a:endParaRPr sz="13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Un aménagement de la classe en espaces d’apprentissages flexibles améliore la réussite des élèves, notamment les plus jeunes.</a:t>
            </a:r>
            <a:endParaRPr sz="1800">
              <a:solidFill>
                <a:schemeClr val="dk1"/>
              </a:solidFill>
              <a:latin typeface="Calibri"/>
              <a:ea typeface="Calibri"/>
              <a:cs typeface="Calibri"/>
              <a:sym typeface="Calibri"/>
            </a:endParaRPr>
          </a:p>
          <a:p>
            <a:pPr marL="0" marR="0" lvl="0" indent="0" algn="l" rtl="0">
              <a:lnSpc>
                <a:spcPct val="100000"/>
              </a:lnSpc>
              <a:spcBef>
                <a:spcPts val="1620"/>
              </a:spcBef>
              <a:spcAft>
                <a:spcPts val="0"/>
              </a:spcAft>
              <a:buNone/>
            </a:pPr>
            <a:r>
              <a:rPr lang="en-US" sz="1800">
                <a:solidFill>
                  <a:schemeClr val="dk1"/>
                </a:solidFill>
                <a:latin typeface="Calibri"/>
                <a:ea typeface="Calibri"/>
                <a:cs typeface="Calibri"/>
                <a:sym typeface="Calibri"/>
              </a:rPr>
              <a:t>Des affichages produits par les élèves développent un sentiment d’appropriation de l’espace qui influence positivement l’apprentissage.</a:t>
            </a:r>
            <a:endParaRPr sz="1800">
              <a:solidFill>
                <a:schemeClr val="dk1"/>
              </a:solidFill>
              <a:latin typeface="Calibri"/>
              <a:ea typeface="Calibri"/>
              <a:cs typeface="Calibri"/>
              <a:sym typeface="Calibri"/>
            </a:endParaRPr>
          </a:p>
          <a:p>
            <a:pPr marL="0" marR="0" lvl="0" indent="0" algn="l" rtl="0">
              <a:lnSpc>
                <a:spcPct val="114999"/>
              </a:lnSpc>
              <a:spcBef>
                <a:spcPts val="1305"/>
              </a:spcBef>
              <a:spcAft>
                <a:spcPts val="0"/>
              </a:spcAft>
              <a:buNone/>
            </a:pPr>
            <a:r>
              <a:rPr lang="en-US" sz="1800">
                <a:solidFill>
                  <a:schemeClr val="dk1"/>
                </a:solidFill>
                <a:latin typeface="Calibri"/>
                <a:ea typeface="Calibri"/>
                <a:cs typeface="Calibri"/>
                <a:sym typeface="Calibri"/>
              </a:rPr>
              <a:t>« Tout un imaginaire de l’enseignement et de l’autorité est engagé dans la reformulation théorique et pratique de  l’espace scolaire. Il s’agit en effet de remettre en discussion, à partir de l’agencement de la salle de classe, le  modèle traditionnel de l’enseignement frontal. Il faut désormais dessiner des espaces « flexibles et modulaires »,  en adéquation avec les évolutions des environnements numériques… »</a:t>
            </a:r>
            <a:endParaRPr sz="1800">
              <a:solidFill>
                <a:schemeClr val="dk1"/>
              </a:solidFill>
              <a:latin typeface="Calibri"/>
              <a:ea typeface="Calibri"/>
              <a:cs typeface="Calibri"/>
              <a:sym typeface="Calibri"/>
            </a:endParaRPr>
          </a:p>
        </p:txBody>
      </p:sp>
      <p:sp>
        <p:nvSpPr>
          <p:cNvPr id="617" name="Google Shape;617;p34"/>
          <p:cNvSpPr txBox="1"/>
          <p:nvPr/>
        </p:nvSpPr>
        <p:spPr>
          <a:xfrm>
            <a:off x="415600" y="6364925"/>
            <a:ext cx="112743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50B4C7"/>
                </a:solidFill>
                <a:latin typeface="Calibri"/>
                <a:ea typeface="Calibri"/>
                <a:cs typeface="Calibri"/>
                <a:sym typeface="Calibri"/>
              </a:rPr>
              <a:t>* Enquête Anglo-Saxonne « The impact of classroom design on pupils’ learning » 2015</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Penser le cadre</a:t>
            </a:r>
            <a:endParaRPr sz="5400"/>
          </a:p>
        </p:txBody>
      </p:sp>
      <p:sp>
        <p:nvSpPr>
          <p:cNvPr id="623" name="Google Shape;623;p35"/>
          <p:cNvSpPr txBox="1"/>
          <p:nvPr/>
        </p:nvSpPr>
        <p:spPr>
          <a:xfrm>
            <a:off x="947724" y="1905720"/>
            <a:ext cx="6629400" cy="3225800"/>
          </a:xfrm>
          <a:prstGeom prst="rect">
            <a:avLst/>
          </a:prstGeom>
          <a:noFill/>
          <a:ln>
            <a:noFill/>
          </a:ln>
        </p:spPr>
        <p:txBody>
          <a:bodyPr spcFirstLastPara="1" wrap="square" lIns="0" tIns="252725" rIns="0" bIns="0" anchor="t" anchorCtr="0">
            <a:spAutoFit/>
          </a:bodyPr>
          <a:lstStyle/>
          <a:p>
            <a:pPr marL="12700" marR="0" lvl="0" indent="0" algn="l" rtl="0">
              <a:lnSpc>
                <a:spcPct val="100000"/>
              </a:lnSpc>
              <a:spcBef>
                <a:spcPts val="0"/>
              </a:spcBef>
              <a:spcAft>
                <a:spcPts val="0"/>
              </a:spcAft>
              <a:buNone/>
            </a:pPr>
            <a:r>
              <a:rPr lang="en-US" sz="2800">
                <a:solidFill>
                  <a:schemeClr val="dk1"/>
                </a:solidFill>
                <a:latin typeface="Calibri"/>
                <a:ea typeface="Calibri"/>
                <a:cs typeface="Calibri"/>
                <a:sym typeface="Calibri"/>
              </a:rPr>
              <a:t>Rendre le cadre lisible aux élèves</a:t>
            </a:r>
            <a:endParaRPr sz="2800">
              <a:solidFill>
                <a:schemeClr val="dk1"/>
              </a:solidFill>
              <a:latin typeface="Calibri"/>
              <a:ea typeface="Calibri"/>
              <a:cs typeface="Calibri"/>
              <a:sym typeface="Calibri"/>
            </a:endParaRPr>
          </a:p>
          <a:p>
            <a:pPr marL="12700" marR="0" lvl="0" indent="0" algn="l" rtl="0">
              <a:lnSpc>
                <a:spcPct val="100000"/>
              </a:lnSpc>
              <a:spcBef>
                <a:spcPts val="1820"/>
              </a:spcBef>
              <a:spcAft>
                <a:spcPts val="0"/>
              </a:spcAft>
              <a:buNone/>
            </a:pPr>
            <a:r>
              <a:rPr lang="en-US" sz="2650">
                <a:solidFill>
                  <a:srgbClr val="585858"/>
                </a:solidFill>
                <a:latin typeface="Calibri"/>
                <a:ea typeface="Calibri"/>
                <a:cs typeface="Calibri"/>
                <a:sym typeface="Calibri"/>
              </a:rPr>
              <a:t>--&gt; Expliciter les attentes</a:t>
            </a:r>
            <a:endParaRPr sz="2650">
              <a:solidFill>
                <a:schemeClr val="dk1"/>
              </a:solidFill>
              <a:latin typeface="Calibri"/>
              <a:ea typeface="Calibri"/>
              <a:cs typeface="Calibri"/>
              <a:sym typeface="Calibri"/>
            </a:endParaRPr>
          </a:p>
          <a:p>
            <a:pPr marL="12700" marR="0" lvl="0" indent="0" algn="l" rtl="0">
              <a:lnSpc>
                <a:spcPct val="100000"/>
              </a:lnSpc>
              <a:spcBef>
                <a:spcPts val="1800"/>
              </a:spcBef>
              <a:spcAft>
                <a:spcPts val="0"/>
              </a:spcAft>
              <a:buNone/>
            </a:pPr>
            <a:r>
              <a:rPr lang="en-US" sz="2650">
                <a:solidFill>
                  <a:srgbClr val="585858"/>
                </a:solidFill>
                <a:latin typeface="Calibri"/>
                <a:ea typeface="Calibri"/>
                <a:cs typeface="Calibri"/>
                <a:sym typeface="Calibri"/>
              </a:rPr>
              <a:t>--&gt; Permettre l’anticipation</a:t>
            </a:r>
            <a:endParaRPr sz="2650">
              <a:solidFill>
                <a:schemeClr val="dk1"/>
              </a:solidFill>
              <a:latin typeface="Calibri"/>
              <a:ea typeface="Calibri"/>
              <a:cs typeface="Calibri"/>
              <a:sym typeface="Calibri"/>
            </a:endParaRPr>
          </a:p>
          <a:p>
            <a:pPr marL="12700" marR="0" lvl="0" indent="0" algn="l" rtl="0">
              <a:lnSpc>
                <a:spcPct val="100000"/>
              </a:lnSpc>
              <a:spcBef>
                <a:spcPts val="1805"/>
              </a:spcBef>
              <a:spcAft>
                <a:spcPts val="0"/>
              </a:spcAft>
              <a:buNone/>
            </a:pPr>
            <a:r>
              <a:rPr lang="en-US" sz="2650">
                <a:solidFill>
                  <a:srgbClr val="585858"/>
                </a:solidFill>
                <a:latin typeface="Calibri"/>
                <a:ea typeface="Calibri"/>
                <a:cs typeface="Calibri"/>
                <a:sym typeface="Calibri"/>
              </a:rPr>
              <a:t>--&gt; Soutenir la participation</a:t>
            </a:r>
            <a:endParaRPr sz="2650">
              <a:solidFill>
                <a:schemeClr val="dk1"/>
              </a:solidFill>
              <a:latin typeface="Calibri"/>
              <a:ea typeface="Calibri"/>
              <a:cs typeface="Calibri"/>
              <a:sym typeface="Calibri"/>
            </a:endParaRPr>
          </a:p>
          <a:p>
            <a:pPr marL="12700" marR="0" lvl="0" indent="0" algn="l" rtl="0">
              <a:lnSpc>
                <a:spcPct val="100000"/>
              </a:lnSpc>
              <a:spcBef>
                <a:spcPts val="1800"/>
              </a:spcBef>
              <a:spcAft>
                <a:spcPts val="0"/>
              </a:spcAft>
              <a:buNone/>
            </a:pPr>
            <a:r>
              <a:rPr lang="en-US" sz="2650">
                <a:solidFill>
                  <a:srgbClr val="585858"/>
                </a:solidFill>
                <a:latin typeface="Calibri"/>
                <a:ea typeface="Calibri"/>
                <a:cs typeface="Calibri"/>
                <a:sym typeface="Calibri"/>
              </a:rPr>
              <a:t>--&gt; Améliorer la disponibilité aux apprentissages</a:t>
            </a:r>
            <a:endParaRPr sz="265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grpSp>
        <p:nvGrpSpPr>
          <p:cNvPr id="628" name="Google Shape;628;p36"/>
          <p:cNvGrpSpPr/>
          <p:nvPr/>
        </p:nvGrpSpPr>
        <p:grpSpPr>
          <a:xfrm>
            <a:off x="9839197" y="4138929"/>
            <a:ext cx="520065" cy="1134745"/>
            <a:chOff x="9839197" y="4138929"/>
            <a:chExt cx="520065" cy="1134745"/>
          </a:xfrm>
        </p:grpSpPr>
        <p:sp>
          <p:nvSpPr>
            <p:cNvPr id="629" name="Google Shape;629;p36"/>
            <p:cNvSpPr/>
            <p:nvPr/>
          </p:nvSpPr>
          <p:spPr>
            <a:xfrm>
              <a:off x="9839197" y="4138929"/>
              <a:ext cx="520065" cy="1134745"/>
            </a:xfrm>
            <a:custGeom>
              <a:avLst/>
              <a:gdLst/>
              <a:ahLst/>
              <a:cxnLst/>
              <a:rect l="l" t="t" r="r" b="b"/>
              <a:pathLst>
                <a:path w="520065" h="1134745" extrusionOk="0">
                  <a:moveTo>
                    <a:pt x="92075" y="0"/>
                  </a:moveTo>
                  <a:lnTo>
                    <a:pt x="63246" y="63246"/>
                  </a:lnTo>
                  <a:lnTo>
                    <a:pt x="0" y="34290"/>
                  </a:lnTo>
                  <a:lnTo>
                    <a:pt x="381634" y="1059688"/>
                  </a:lnTo>
                  <a:lnTo>
                    <a:pt x="335533" y="1076833"/>
                  </a:lnTo>
                  <a:lnTo>
                    <a:pt x="462025" y="1134745"/>
                  </a:lnTo>
                  <a:lnTo>
                    <a:pt x="519937" y="1008253"/>
                  </a:lnTo>
                  <a:lnTo>
                    <a:pt x="473836" y="1025398"/>
                  </a:lnTo>
                  <a:lnTo>
                    <a:pt x="92075" y="0"/>
                  </a:lnTo>
                  <a:close/>
                </a:path>
              </a:pathLst>
            </a:custGeom>
            <a:solidFill>
              <a:srgbClr val="0A52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36"/>
            <p:cNvSpPr/>
            <p:nvPr/>
          </p:nvSpPr>
          <p:spPr>
            <a:xfrm>
              <a:off x="9839197" y="4138929"/>
              <a:ext cx="520065" cy="1134745"/>
            </a:xfrm>
            <a:custGeom>
              <a:avLst/>
              <a:gdLst/>
              <a:ahLst/>
              <a:cxnLst/>
              <a:rect l="l" t="t" r="r" b="b"/>
              <a:pathLst>
                <a:path w="520065" h="1134745" extrusionOk="0">
                  <a:moveTo>
                    <a:pt x="0" y="34290"/>
                  </a:moveTo>
                  <a:lnTo>
                    <a:pt x="381634" y="1059688"/>
                  </a:lnTo>
                  <a:lnTo>
                    <a:pt x="335533" y="1076833"/>
                  </a:lnTo>
                  <a:lnTo>
                    <a:pt x="462025" y="1134745"/>
                  </a:lnTo>
                  <a:lnTo>
                    <a:pt x="519937" y="1008253"/>
                  </a:lnTo>
                  <a:lnTo>
                    <a:pt x="473836" y="1025398"/>
                  </a:lnTo>
                  <a:lnTo>
                    <a:pt x="92075" y="0"/>
                  </a:lnTo>
                  <a:lnTo>
                    <a:pt x="63246" y="63246"/>
                  </a:lnTo>
                  <a:lnTo>
                    <a:pt x="0" y="34290"/>
                  </a:lnTo>
                  <a:close/>
                </a:path>
              </a:pathLst>
            </a:custGeom>
            <a:noFill/>
            <a:ln w="9525" cap="flat" cmpd="sng">
              <a:solidFill>
                <a:srgbClr val="162E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1" name="Google Shape;631;p36"/>
          <p:cNvGrpSpPr/>
          <p:nvPr/>
        </p:nvGrpSpPr>
        <p:grpSpPr>
          <a:xfrm>
            <a:off x="8411971" y="4126738"/>
            <a:ext cx="431165" cy="1163320"/>
            <a:chOff x="8411971" y="4126738"/>
            <a:chExt cx="431165" cy="1163320"/>
          </a:xfrm>
        </p:grpSpPr>
        <p:sp>
          <p:nvSpPr>
            <p:cNvPr id="632" name="Google Shape;632;p36"/>
            <p:cNvSpPr/>
            <p:nvPr/>
          </p:nvSpPr>
          <p:spPr>
            <a:xfrm>
              <a:off x="8411971" y="4126738"/>
              <a:ext cx="431165" cy="1163320"/>
            </a:xfrm>
            <a:custGeom>
              <a:avLst/>
              <a:gdLst/>
              <a:ahLst/>
              <a:cxnLst/>
              <a:rect l="l" t="t" r="r" b="b"/>
              <a:pathLst>
                <a:path w="431165" h="1163320" extrusionOk="0">
                  <a:moveTo>
                    <a:pt x="335914" y="0"/>
                  </a:moveTo>
                  <a:lnTo>
                    <a:pt x="47371" y="1055497"/>
                  </a:lnTo>
                  <a:lnTo>
                    <a:pt x="0" y="1042543"/>
                  </a:lnTo>
                  <a:lnTo>
                    <a:pt x="68960" y="1163320"/>
                  </a:lnTo>
                  <a:lnTo>
                    <a:pt x="189610" y="1094359"/>
                  </a:lnTo>
                  <a:lnTo>
                    <a:pt x="142239" y="1081405"/>
                  </a:lnTo>
                  <a:lnTo>
                    <a:pt x="430656" y="25907"/>
                  </a:lnTo>
                  <a:lnTo>
                    <a:pt x="370331" y="60325"/>
                  </a:lnTo>
                  <a:lnTo>
                    <a:pt x="335914" y="0"/>
                  </a:lnTo>
                  <a:close/>
                </a:path>
              </a:pathLst>
            </a:custGeom>
            <a:solidFill>
              <a:srgbClr val="0A52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36"/>
            <p:cNvSpPr/>
            <p:nvPr/>
          </p:nvSpPr>
          <p:spPr>
            <a:xfrm>
              <a:off x="8411971" y="4126738"/>
              <a:ext cx="431165" cy="1163320"/>
            </a:xfrm>
            <a:custGeom>
              <a:avLst/>
              <a:gdLst/>
              <a:ahLst/>
              <a:cxnLst/>
              <a:rect l="l" t="t" r="r" b="b"/>
              <a:pathLst>
                <a:path w="431165" h="1163320" extrusionOk="0">
                  <a:moveTo>
                    <a:pt x="335914" y="0"/>
                  </a:moveTo>
                  <a:lnTo>
                    <a:pt x="47371" y="1055497"/>
                  </a:lnTo>
                  <a:lnTo>
                    <a:pt x="0" y="1042543"/>
                  </a:lnTo>
                  <a:lnTo>
                    <a:pt x="68960" y="1163320"/>
                  </a:lnTo>
                  <a:lnTo>
                    <a:pt x="189610" y="1094359"/>
                  </a:lnTo>
                  <a:lnTo>
                    <a:pt x="142239" y="1081405"/>
                  </a:lnTo>
                  <a:lnTo>
                    <a:pt x="430656" y="25907"/>
                  </a:lnTo>
                  <a:lnTo>
                    <a:pt x="370331" y="60325"/>
                  </a:lnTo>
                  <a:lnTo>
                    <a:pt x="335914" y="0"/>
                  </a:lnTo>
                  <a:close/>
                </a:path>
              </a:pathLst>
            </a:custGeom>
            <a:noFill/>
            <a:ln w="9525" cap="flat" cmpd="sng">
              <a:solidFill>
                <a:srgbClr val="162E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4" name="Google Shape;634;p36"/>
          <p:cNvGrpSpPr/>
          <p:nvPr/>
        </p:nvGrpSpPr>
        <p:grpSpPr>
          <a:xfrm>
            <a:off x="983741" y="2222754"/>
            <a:ext cx="4742815" cy="4157979"/>
            <a:chOff x="983741" y="2222754"/>
            <a:chExt cx="4742815" cy="4157979"/>
          </a:xfrm>
        </p:grpSpPr>
        <p:sp>
          <p:nvSpPr>
            <p:cNvPr id="635" name="Google Shape;635;p36"/>
            <p:cNvSpPr/>
            <p:nvPr/>
          </p:nvSpPr>
          <p:spPr>
            <a:xfrm>
              <a:off x="983741" y="2222754"/>
              <a:ext cx="4742815" cy="4157979"/>
            </a:xfrm>
            <a:custGeom>
              <a:avLst/>
              <a:gdLst/>
              <a:ahLst/>
              <a:cxnLst/>
              <a:rect l="l" t="t" r="r" b="b"/>
              <a:pathLst>
                <a:path w="4742815" h="4157979" extrusionOk="0">
                  <a:moveTo>
                    <a:pt x="0" y="4157472"/>
                  </a:moveTo>
                  <a:lnTo>
                    <a:pt x="4742688" y="4157472"/>
                  </a:lnTo>
                  <a:lnTo>
                    <a:pt x="4742688" y="0"/>
                  </a:lnTo>
                  <a:lnTo>
                    <a:pt x="0" y="0"/>
                  </a:lnTo>
                  <a:lnTo>
                    <a:pt x="0" y="4157472"/>
                  </a:lnTo>
                  <a:close/>
                </a:path>
              </a:pathLst>
            </a:custGeom>
            <a:noFill/>
            <a:ln w="38100" cap="flat" cmpd="sng">
              <a:solidFill>
                <a:srgbClr val="76A4A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36"/>
            <p:cNvSpPr/>
            <p:nvPr/>
          </p:nvSpPr>
          <p:spPr>
            <a:xfrm>
              <a:off x="1898141" y="3149346"/>
              <a:ext cx="2898775" cy="2854960"/>
            </a:xfrm>
            <a:custGeom>
              <a:avLst/>
              <a:gdLst/>
              <a:ahLst/>
              <a:cxnLst/>
              <a:rect l="l" t="t" r="r" b="b"/>
              <a:pathLst>
                <a:path w="2898775" h="2854960" extrusionOk="0">
                  <a:moveTo>
                    <a:pt x="0" y="1427226"/>
                  </a:moveTo>
                  <a:lnTo>
                    <a:pt x="806" y="1379154"/>
                  </a:lnTo>
                  <a:lnTo>
                    <a:pt x="3209" y="1331480"/>
                  </a:lnTo>
                  <a:lnTo>
                    <a:pt x="7182" y="1284230"/>
                  </a:lnTo>
                  <a:lnTo>
                    <a:pt x="12700" y="1237427"/>
                  </a:lnTo>
                  <a:lnTo>
                    <a:pt x="19739" y="1191098"/>
                  </a:lnTo>
                  <a:lnTo>
                    <a:pt x="28272" y="1145267"/>
                  </a:lnTo>
                  <a:lnTo>
                    <a:pt x="38275" y="1099959"/>
                  </a:lnTo>
                  <a:lnTo>
                    <a:pt x="49722" y="1055199"/>
                  </a:lnTo>
                  <a:lnTo>
                    <a:pt x="62587" y="1011011"/>
                  </a:lnTo>
                  <a:lnTo>
                    <a:pt x="76845" y="967422"/>
                  </a:lnTo>
                  <a:lnTo>
                    <a:pt x="92471" y="924456"/>
                  </a:lnTo>
                  <a:lnTo>
                    <a:pt x="109440" y="882137"/>
                  </a:lnTo>
                  <a:lnTo>
                    <a:pt x="127726" y="840492"/>
                  </a:lnTo>
                  <a:lnTo>
                    <a:pt x="147303" y="799544"/>
                  </a:lnTo>
                  <a:lnTo>
                    <a:pt x="168147" y="759319"/>
                  </a:lnTo>
                  <a:lnTo>
                    <a:pt x="190232" y="719842"/>
                  </a:lnTo>
                  <a:lnTo>
                    <a:pt x="213533" y="681137"/>
                  </a:lnTo>
                  <a:lnTo>
                    <a:pt x="238024" y="643231"/>
                  </a:lnTo>
                  <a:lnTo>
                    <a:pt x="263681" y="606146"/>
                  </a:lnTo>
                  <a:lnTo>
                    <a:pt x="290476" y="569910"/>
                  </a:lnTo>
                  <a:lnTo>
                    <a:pt x="318387" y="534546"/>
                  </a:lnTo>
                  <a:lnTo>
                    <a:pt x="347386" y="500079"/>
                  </a:lnTo>
                  <a:lnTo>
                    <a:pt x="377448" y="466536"/>
                  </a:lnTo>
                  <a:lnTo>
                    <a:pt x="408549" y="433939"/>
                  </a:lnTo>
                  <a:lnTo>
                    <a:pt x="440663" y="402315"/>
                  </a:lnTo>
                  <a:lnTo>
                    <a:pt x="473764" y="371689"/>
                  </a:lnTo>
                  <a:lnTo>
                    <a:pt x="507828" y="342085"/>
                  </a:lnTo>
                  <a:lnTo>
                    <a:pt x="542828" y="313528"/>
                  </a:lnTo>
                  <a:lnTo>
                    <a:pt x="578739" y="286044"/>
                  </a:lnTo>
                  <a:lnTo>
                    <a:pt x="615537" y="259657"/>
                  </a:lnTo>
                  <a:lnTo>
                    <a:pt x="653196" y="234392"/>
                  </a:lnTo>
                  <a:lnTo>
                    <a:pt x="691689" y="210274"/>
                  </a:lnTo>
                  <a:lnTo>
                    <a:pt x="730993" y="187329"/>
                  </a:lnTo>
                  <a:lnTo>
                    <a:pt x="771082" y="165581"/>
                  </a:lnTo>
                  <a:lnTo>
                    <a:pt x="811929" y="145055"/>
                  </a:lnTo>
                  <a:lnTo>
                    <a:pt x="853511" y="125776"/>
                  </a:lnTo>
                  <a:lnTo>
                    <a:pt x="895801" y="107769"/>
                  </a:lnTo>
                  <a:lnTo>
                    <a:pt x="938775" y="91060"/>
                  </a:lnTo>
                  <a:lnTo>
                    <a:pt x="982406" y="75672"/>
                  </a:lnTo>
                  <a:lnTo>
                    <a:pt x="1026670" y="61631"/>
                  </a:lnTo>
                  <a:lnTo>
                    <a:pt x="1071541" y="48963"/>
                  </a:lnTo>
                  <a:lnTo>
                    <a:pt x="1116994" y="37691"/>
                  </a:lnTo>
                  <a:lnTo>
                    <a:pt x="1163003" y="27841"/>
                  </a:lnTo>
                  <a:lnTo>
                    <a:pt x="1209543" y="19438"/>
                  </a:lnTo>
                  <a:lnTo>
                    <a:pt x="1256589" y="12507"/>
                  </a:lnTo>
                  <a:lnTo>
                    <a:pt x="1304116" y="7072"/>
                  </a:lnTo>
                  <a:lnTo>
                    <a:pt x="1352097" y="3160"/>
                  </a:lnTo>
                  <a:lnTo>
                    <a:pt x="1400508" y="794"/>
                  </a:lnTo>
                  <a:lnTo>
                    <a:pt x="1449323" y="0"/>
                  </a:lnTo>
                  <a:lnTo>
                    <a:pt x="1498139" y="794"/>
                  </a:lnTo>
                  <a:lnTo>
                    <a:pt x="1546550" y="3160"/>
                  </a:lnTo>
                  <a:lnTo>
                    <a:pt x="1594531" y="7072"/>
                  </a:lnTo>
                  <a:lnTo>
                    <a:pt x="1642058" y="12507"/>
                  </a:lnTo>
                  <a:lnTo>
                    <a:pt x="1689104" y="19438"/>
                  </a:lnTo>
                  <a:lnTo>
                    <a:pt x="1735644" y="27841"/>
                  </a:lnTo>
                  <a:lnTo>
                    <a:pt x="1781653" y="37691"/>
                  </a:lnTo>
                  <a:lnTo>
                    <a:pt x="1827106" y="48963"/>
                  </a:lnTo>
                  <a:lnTo>
                    <a:pt x="1871977" y="61631"/>
                  </a:lnTo>
                  <a:lnTo>
                    <a:pt x="1916241" y="75672"/>
                  </a:lnTo>
                  <a:lnTo>
                    <a:pt x="1959872" y="91060"/>
                  </a:lnTo>
                  <a:lnTo>
                    <a:pt x="2002846" y="107769"/>
                  </a:lnTo>
                  <a:lnTo>
                    <a:pt x="2045136" y="125776"/>
                  </a:lnTo>
                  <a:lnTo>
                    <a:pt x="2086718" y="145055"/>
                  </a:lnTo>
                  <a:lnTo>
                    <a:pt x="2127565" y="165581"/>
                  </a:lnTo>
                  <a:lnTo>
                    <a:pt x="2167654" y="187329"/>
                  </a:lnTo>
                  <a:lnTo>
                    <a:pt x="2206958" y="210274"/>
                  </a:lnTo>
                  <a:lnTo>
                    <a:pt x="2245451" y="234392"/>
                  </a:lnTo>
                  <a:lnTo>
                    <a:pt x="2283110" y="259657"/>
                  </a:lnTo>
                  <a:lnTo>
                    <a:pt x="2319908" y="286044"/>
                  </a:lnTo>
                  <a:lnTo>
                    <a:pt x="2355819" y="313528"/>
                  </a:lnTo>
                  <a:lnTo>
                    <a:pt x="2390819" y="342085"/>
                  </a:lnTo>
                  <a:lnTo>
                    <a:pt x="2424883" y="371689"/>
                  </a:lnTo>
                  <a:lnTo>
                    <a:pt x="2457984" y="402315"/>
                  </a:lnTo>
                  <a:lnTo>
                    <a:pt x="2490098" y="433939"/>
                  </a:lnTo>
                  <a:lnTo>
                    <a:pt x="2521199" y="466536"/>
                  </a:lnTo>
                  <a:lnTo>
                    <a:pt x="2551261" y="500079"/>
                  </a:lnTo>
                  <a:lnTo>
                    <a:pt x="2580260" y="534546"/>
                  </a:lnTo>
                  <a:lnTo>
                    <a:pt x="2608171" y="569910"/>
                  </a:lnTo>
                  <a:lnTo>
                    <a:pt x="2634966" y="606146"/>
                  </a:lnTo>
                  <a:lnTo>
                    <a:pt x="2660623" y="643231"/>
                  </a:lnTo>
                  <a:lnTo>
                    <a:pt x="2685114" y="681137"/>
                  </a:lnTo>
                  <a:lnTo>
                    <a:pt x="2708415" y="719842"/>
                  </a:lnTo>
                  <a:lnTo>
                    <a:pt x="2730500" y="759319"/>
                  </a:lnTo>
                  <a:lnTo>
                    <a:pt x="2751344" y="799544"/>
                  </a:lnTo>
                  <a:lnTo>
                    <a:pt x="2770921" y="840492"/>
                  </a:lnTo>
                  <a:lnTo>
                    <a:pt x="2789207" y="882137"/>
                  </a:lnTo>
                  <a:lnTo>
                    <a:pt x="2806176" y="924456"/>
                  </a:lnTo>
                  <a:lnTo>
                    <a:pt x="2821802" y="967422"/>
                  </a:lnTo>
                  <a:lnTo>
                    <a:pt x="2836060" y="1011011"/>
                  </a:lnTo>
                  <a:lnTo>
                    <a:pt x="2848925" y="1055199"/>
                  </a:lnTo>
                  <a:lnTo>
                    <a:pt x="2860372" y="1099959"/>
                  </a:lnTo>
                  <a:lnTo>
                    <a:pt x="2870375" y="1145267"/>
                  </a:lnTo>
                  <a:lnTo>
                    <a:pt x="2878908" y="1191098"/>
                  </a:lnTo>
                  <a:lnTo>
                    <a:pt x="2885947" y="1237427"/>
                  </a:lnTo>
                  <a:lnTo>
                    <a:pt x="2891465" y="1284230"/>
                  </a:lnTo>
                  <a:lnTo>
                    <a:pt x="2895438" y="1331480"/>
                  </a:lnTo>
                  <a:lnTo>
                    <a:pt x="2897841" y="1379154"/>
                  </a:lnTo>
                  <a:lnTo>
                    <a:pt x="2898647" y="1427226"/>
                  </a:lnTo>
                  <a:lnTo>
                    <a:pt x="2897841" y="1475297"/>
                  </a:lnTo>
                  <a:lnTo>
                    <a:pt x="2895438" y="1522971"/>
                  </a:lnTo>
                  <a:lnTo>
                    <a:pt x="2891465" y="1570221"/>
                  </a:lnTo>
                  <a:lnTo>
                    <a:pt x="2885947" y="1617024"/>
                  </a:lnTo>
                  <a:lnTo>
                    <a:pt x="2878908" y="1663353"/>
                  </a:lnTo>
                  <a:lnTo>
                    <a:pt x="2870375" y="1709184"/>
                  </a:lnTo>
                  <a:lnTo>
                    <a:pt x="2860372" y="1754492"/>
                  </a:lnTo>
                  <a:lnTo>
                    <a:pt x="2848925" y="1799252"/>
                  </a:lnTo>
                  <a:lnTo>
                    <a:pt x="2836060" y="1843440"/>
                  </a:lnTo>
                  <a:lnTo>
                    <a:pt x="2821802" y="1887029"/>
                  </a:lnTo>
                  <a:lnTo>
                    <a:pt x="2806176" y="1929995"/>
                  </a:lnTo>
                  <a:lnTo>
                    <a:pt x="2789207" y="1972314"/>
                  </a:lnTo>
                  <a:lnTo>
                    <a:pt x="2770921" y="2013959"/>
                  </a:lnTo>
                  <a:lnTo>
                    <a:pt x="2751344" y="2054907"/>
                  </a:lnTo>
                  <a:lnTo>
                    <a:pt x="2730500" y="2095132"/>
                  </a:lnTo>
                  <a:lnTo>
                    <a:pt x="2708415" y="2134609"/>
                  </a:lnTo>
                  <a:lnTo>
                    <a:pt x="2685114" y="2173314"/>
                  </a:lnTo>
                  <a:lnTo>
                    <a:pt x="2660623" y="2211220"/>
                  </a:lnTo>
                  <a:lnTo>
                    <a:pt x="2634966" y="2248305"/>
                  </a:lnTo>
                  <a:lnTo>
                    <a:pt x="2608171" y="2284541"/>
                  </a:lnTo>
                  <a:lnTo>
                    <a:pt x="2580260" y="2319905"/>
                  </a:lnTo>
                  <a:lnTo>
                    <a:pt x="2551261" y="2354372"/>
                  </a:lnTo>
                  <a:lnTo>
                    <a:pt x="2521199" y="2387915"/>
                  </a:lnTo>
                  <a:lnTo>
                    <a:pt x="2490098" y="2420512"/>
                  </a:lnTo>
                  <a:lnTo>
                    <a:pt x="2457984" y="2452136"/>
                  </a:lnTo>
                  <a:lnTo>
                    <a:pt x="2424883" y="2482762"/>
                  </a:lnTo>
                  <a:lnTo>
                    <a:pt x="2390819" y="2512366"/>
                  </a:lnTo>
                  <a:lnTo>
                    <a:pt x="2355819" y="2540923"/>
                  </a:lnTo>
                  <a:lnTo>
                    <a:pt x="2319908" y="2568407"/>
                  </a:lnTo>
                  <a:lnTo>
                    <a:pt x="2283110" y="2594794"/>
                  </a:lnTo>
                  <a:lnTo>
                    <a:pt x="2245451" y="2620059"/>
                  </a:lnTo>
                  <a:lnTo>
                    <a:pt x="2206958" y="2644177"/>
                  </a:lnTo>
                  <a:lnTo>
                    <a:pt x="2167654" y="2667122"/>
                  </a:lnTo>
                  <a:lnTo>
                    <a:pt x="2127565" y="2688870"/>
                  </a:lnTo>
                  <a:lnTo>
                    <a:pt x="2086718" y="2709396"/>
                  </a:lnTo>
                  <a:lnTo>
                    <a:pt x="2045136" y="2728675"/>
                  </a:lnTo>
                  <a:lnTo>
                    <a:pt x="2002846" y="2746682"/>
                  </a:lnTo>
                  <a:lnTo>
                    <a:pt x="1959872" y="2763391"/>
                  </a:lnTo>
                  <a:lnTo>
                    <a:pt x="1916241" y="2778779"/>
                  </a:lnTo>
                  <a:lnTo>
                    <a:pt x="1871977" y="2792820"/>
                  </a:lnTo>
                  <a:lnTo>
                    <a:pt x="1827106" y="2805488"/>
                  </a:lnTo>
                  <a:lnTo>
                    <a:pt x="1781653" y="2816760"/>
                  </a:lnTo>
                  <a:lnTo>
                    <a:pt x="1735644" y="2826610"/>
                  </a:lnTo>
                  <a:lnTo>
                    <a:pt x="1689104" y="2835013"/>
                  </a:lnTo>
                  <a:lnTo>
                    <a:pt x="1642058" y="2841944"/>
                  </a:lnTo>
                  <a:lnTo>
                    <a:pt x="1594531" y="2847379"/>
                  </a:lnTo>
                  <a:lnTo>
                    <a:pt x="1546550" y="2851291"/>
                  </a:lnTo>
                  <a:lnTo>
                    <a:pt x="1498139" y="2853657"/>
                  </a:lnTo>
                  <a:lnTo>
                    <a:pt x="1449323" y="2854452"/>
                  </a:lnTo>
                  <a:lnTo>
                    <a:pt x="1400508" y="2853657"/>
                  </a:lnTo>
                  <a:lnTo>
                    <a:pt x="1352097" y="2851291"/>
                  </a:lnTo>
                  <a:lnTo>
                    <a:pt x="1304116" y="2847379"/>
                  </a:lnTo>
                  <a:lnTo>
                    <a:pt x="1256589" y="2841944"/>
                  </a:lnTo>
                  <a:lnTo>
                    <a:pt x="1209543" y="2835013"/>
                  </a:lnTo>
                  <a:lnTo>
                    <a:pt x="1163003" y="2826610"/>
                  </a:lnTo>
                  <a:lnTo>
                    <a:pt x="1116994" y="2816760"/>
                  </a:lnTo>
                  <a:lnTo>
                    <a:pt x="1071541" y="2805488"/>
                  </a:lnTo>
                  <a:lnTo>
                    <a:pt x="1026670" y="2792820"/>
                  </a:lnTo>
                  <a:lnTo>
                    <a:pt x="982406" y="2778779"/>
                  </a:lnTo>
                  <a:lnTo>
                    <a:pt x="938775" y="2763391"/>
                  </a:lnTo>
                  <a:lnTo>
                    <a:pt x="895801" y="2746682"/>
                  </a:lnTo>
                  <a:lnTo>
                    <a:pt x="853511" y="2728675"/>
                  </a:lnTo>
                  <a:lnTo>
                    <a:pt x="811929" y="2709396"/>
                  </a:lnTo>
                  <a:lnTo>
                    <a:pt x="771082" y="2688870"/>
                  </a:lnTo>
                  <a:lnTo>
                    <a:pt x="730993" y="2667122"/>
                  </a:lnTo>
                  <a:lnTo>
                    <a:pt x="691689" y="2644177"/>
                  </a:lnTo>
                  <a:lnTo>
                    <a:pt x="653196" y="2620059"/>
                  </a:lnTo>
                  <a:lnTo>
                    <a:pt x="615537" y="2594794"/>
                  </a:lnTo>
                  <a:lnTo>
                    <a:pt x="578739" y="2568407"/>
                  </a:lnTo>
                  <a:lnTo>
                    <a:pt x="542828" y="2540923"/>
                  </a:lnTo>
                  <a:lnTo>
                    <a:pt x="507828" y="2512366"/>
                  </a:lnTo>
                  <a:lnTo>
                    <a:pt x="473764" y="2482762"/>
                  </a:lnTo>
                  <a:lnTo>
                    <a:pt x="440663" y="2452136"/>
                  </a:lnTo>
                  <a:lnTo>
                    <a:pt x="408549" y="2420512"/>
                  </a:lnTo>
                  <a:lnTo>
                    <a:pt x="377448" y="2387915"/>
                  </a:lnTo>
                  <a:lnTo>
                    <a:pt x="347386" y="2354372"/>
                  </a:lnTo>
                  <a:lnTo>
                    <a:pt x="318387" y="2319905"/>
                  </a:lnTo>
                  <a:lnTo>
                    <a:pt x="290476" y="2284541"/>
                  </a:lnTo>
                  <a:lnTo>
                    <a:pt x="263681" y="2248305"/>
                  </a:lnTo>
                  <a:lnTo>
                    <a:pt x="238024" y="2211220"/>
                  </a:lnTo>
                  <a:lnTo>
                    <a:pt x="213533" y="2173314"/>
                  </a:lnTo>
                  <a:lnTo>
                    <a:pt x="190232" y="2134609"/>
                  </a:lnTo>
                  <a:lnTo>
                    <a:pt x="168147" y="2095132"/>
                  </a:lnTo>
                  <a:lnTo>
                    <a:pt x="147303" y="2054907"/>
                  </a:lnTo>
                  <a:lnTo>
                    <a:pt x="127726" y="2013959"/>
                  </a:lnTo>
                  <a:lnTo>
                    <a:pt x="109440" y="1972314"/>
                  </a:lnTo>
                  <a:lnTo>
                    <a:pt x="92471" y="1929995"/>
                  </a:lnTo>
                  <a:lnTo>
                    <a:pt x="76845" y="1887029"/>
                  </a:lnTo>
                  <a:lnTo>
                    <a:pt x="62587" y="1843440"/>
                  </a:lnTo>
                  <a:lnTo>
                    <a:pt x="49722" y="1799252"/>
                  </a:lnTo>
                  <a:lnTo>
                    <a:pt x="38275" y="1754492"/>
                  </a:lnTo>
                  <a:lnTo>
                    <a:pt x="28272" y="1709184"/>
                  </a:lnTo>
                  <a:lnTo>
                    <a:pt x="19739" y="1663353"/>
                  </a:lnTo>
                  <a:lnTo>
                    <a:pt x="12700" y="1617024"/>
                  </a:lnTo>
                  <a:lnTo>
                    <a:pt x="7182" y="1570221"/>
                  </a:lnTo>
                  <a:lnTo>
                    <a:pt x="3209" y="1522971"/>
                  </a:lnTo>
                  <a:lnTo>
                    <a:pt x="806" y="1475297"/>
                  </a:lnTo>
                  <a:lnTo>
                    <a:pt x="0" y="1427226"/>
                  </a:lnTo>
                  <a:close/>
                </a:path>
              </a:pathLst>
            </a:custGeom>
            <a:noFill/>
            <a:ln w="1143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36"/>
            <p:cNvSpPr/>
            <p:nvPr/>
          </p:nvSpPr>
          <p:spPr>
            <a:xfrm>
              <a:off x="2465069" y="2702814"/>
              <a:ext cx="1765300" cy="1062355"/>
            </a:xfrm>
            <a:custGeom>
              <a:avLst/>
              <a:gdLst/>
              <a:ahLst/>
              <a:cxnLst/>
              <a:rect l="l" t="t" r="r" b="b"/>
              <a:pathLst>
                <a:path w="1765300" h="1062354" extrusionOk="0">
                  <a:moveTo>
                    <a:pt x="1587754" y="0"/>
                  </a:moveTo>
                  <a:lnTo>
                    <a:pt x="177037" y="0"/>
                  </a:lnTo>
                  <a:lnTo>
                    <a:pt x="129969" y="6322"/>
                  </a:lnTo>
                  <a:lnTo>
                    <a:pt x="87677" y="24167"/>
                  </a:lnTo>
                  <a:lnTo>
                    <a:pt x="51847" y="51847"/>
                  </a:lnTo>
                  <a:lnTo>
                    <a:pt x="24167" y="87677"/>
                  </a:lnTo>
                  <a:lnTo>
                    <a:pt x="6322" y="129969"/>
                  </a:lnTo>
                  <a:lnTo>
                    <a:pt x="0" y="177037"/>
                  </a:lnTo>
                  <a:lnTo>
                    <a:pt x="0" y="885189"/>
                  </a:lnTo>
                  <a:lnTo>
                    <a:pt x="6322" y="932258"/>
                  </a:lnTo>
                  <a:lnTo>
                    <a:pt x="24167" y="974550"/>
                  </a:lnTo>
                  <a:lnTo>
                    <a:pt x="51847" y="1010380"/>
                  </a:lnTo>
                  <a:lnTo>
                    <a:pt x="87677" y="1038060"/>
                  </a:lnTo>
                  <a:lnTo>
                    <a:pt x="129969" y="1055905"/>
                  </a:lnTo>
                  <a:lnTo>
                    <a:pt x="177037" y="1062228"/>
                  </a:lnTo>
                  <a:lnTo>
                    <a:pt x="1587754" y="1062228"/>
                  </a:lnTo>
                  <a:lnTo>
                    <a:pt x="1634822" y="1055905"/>
                  </a:lnTo>
                  <a:lnTo>
                    <a:pt x="1677114" y="1038060"/>
                  </a:lnTo>
                  <a:lnTo>
                    <a:pt x="1712944" y="1010380"/>
                  </a:lnTo>
                  <a:lnTo>
                    <a:pt x="1740624" y="974550"/>
                  </a:lnTo>
                  <a:lnTo>
                    <a:pt x="1758469" y="932258"/>
                  </a:lnTo>
                  <a:lnTo>
                    <a:pt x="1764792" y="885189"/>
                  </a:lnTo>
                  <a:lnTo>
                    <a:pt x="1764792" y="177037"/>
                  </a:lnTo>
                  <a:lnTo>
                    <a:pt x="1758469" y="129969"/>
                  </a:lnTo>
                  <a:lnTo>
                    <a:pt x="1740624" y="87677"/>
                  </a:lnTo>
                  <a:lnTo>
                    <a:pt x="1712944" y="51847"/>
                  </a:lnTo>
                  <a:lnTo>
                    <a:pt x="1677114" y="24167"/>
                  </a:lnTo>
                  <a:lnTo>
                    <a:pt x="1634822" y="6322"/>
                  </a:lnTo>
                  <a:lnTo>
                    <a:pt x="15877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36"/>
            <p:cNvSpPr/>
            <p:nvPr/>
          </p:nvSpPr>
          <p:spPr>
            <a:xfrm>
              <a:off x="2465075" y="2805750"/>
              <a:ext cx="1765300" cy="1035795"/>
            </a:xfrm>
            <a:custGeom>
              <a:avLst/>
              <a:gdLst/>
              <a:ahLst/>
              <a:cxnLst/>
              <a:rect l="l" t="t" r="r" b="b"/>
              <a:pathLst>
                <a:path w="1765300" h="1062354" extrusionOk="0">
                  <a:moveTo>
                    <a:pt x="0" y="177037"/>
                  </a:moveTo>
                  <a:lnTo>
                    <a:pt x="6322" y="129969"/>
                  </a:lnTo>
                  <a:lnTo>
                    <a:pt x="24167" y="87677"/>
                  </a:lnTo>
                  <a:lnTo>
                    <a:pt x="51847" y="51847"/>
                  </a:lnTo>
                  <a:lnTo>
                    <a:pt x="87677" y="24167"/>
                  </a:lnTo>
                  <a:lnTo>
                    <a:pt x="129969" y="6322"/>
                  </a:lnTo>
                  <a:lnTo>
                    <a:pt x="177037" y="0"/>
                  </a:lnTo>
                  <a:lnTo>
                    <a:pt x="1587754" y="0"/>
                  </a:lnTo>
                  <a:lnTo>
                    <a:pt x="1634822" y="6322"/>
                  </a:lnTo>
                  <a:lnTo>
                    <a:pt x="1677114" y="24167"/>
                  </a:lnTo>
                  <a:lnTo>
                    <a:pt x="1712944" y="51847"/>
                  </a:lnTo>
                  <a:lnTo>
                    <a:pt x="1740624" y="87677"/>
                  </a:lnTo>
                  <a:lnTo>
                    <a:pt x="1758469" y="129969"/>
                  </a:lnTo>
                  <a:lnTo>
                    <a:pt x="1764792" y="177037"/>
                  </a:lnTo>
                  <a:lnTo>
                    <a:pt x="1764792" y="885189"/>
                  </a:lnTo>
                  <a:lnTo>
                    <a:pt x="1758469" y="932258"/>
                  </a:lnTo>
                  <a:lnTo>
                    <a:pt x="1740624" y="974550"/>
                  </a:lnTo>
                  <a:lnTo>
                    <a:pt x="1712944" y="1010380"/>
                  </a:lnTo>
                  <a:lnTo>
                    <a:pt x="1677114" y="1038060"/>
                  </a:lnTo>
                  <a:lnTo>
                    <a:pt x="1634822" y="1055905"/>
                  </a:lnTo>
                  <a:lnTo>
                    <a:pt x="1587754" y="1062228"/>
                  </a:lnTo>
                  <a:lnTo>
                    <a:pt x="177037" y="1062228"/>
                  </a:lnTo>
                  <a:lnTo>
                    <a:pt x="129969" y="1055905"/>
                  </a:lnTo>
                  <a:lnTo>
                    <a:pt x="87677" y="1038060"/>
                  </a:lnTo>
                  <a:lnTo>
                    <a:pt x="51847" y="1010380"/>
                  </a:lnTo>
                  <a:lnTo>
                    <a:pt x="24167" y="974550"/>
                  </a:lnTo>
                  <a:lnTo>
                    <a:pt x="6322" y="932258"/>
                  </a:lnTo>
                  <a:lnTo>
                    <a:pt x="0" y="885189"/>
                  </a:lnTo>
                  <a:lnTo>
                    <a:pt x="0" y="177037"/>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9523"/>
                </a:lnSpc>
                <a:spcBef>
                  <a:spcPts val="1310"/>
                </a:spcBef>
                <a:spcAft>
                  <a:spcPts val="0"/>
                </a:spcAft>
                <a:buClr>
                  <a:schemeClr val="dk1"/>
                </a:buClr>
                <a:buFont typeface="Arial"/>
                <a:buNone/>
              </a:pPr>
              <a:r>
                <a:rPr lang="en-US" sz="1000" b="1">
                  <a:solidFill>
                    <a:schemeClr val="dk1"/>
                  </a:solidFill>
                  <a:latin typeface="Calibri"/>
                  <a:ea typeface="Calibri"/>
                  <a:cs typeface="Calibri"/>
                  <a:sym typeface="Calibri"/>
                </a:rPr>
                <a:t/>
              </a:r>
              <a:br>
                <a:rPr lang="en-US" sz="1000" b="1">
                  <a:solidFill>
                    <a:schemeClr val="dk1"/>
                  </a:solidFill>
                  <a:latin typeface="Calibri"/>
                  <a:ea typeface="Calibri"/>
                  <a:cs typeface="Calibri"/>
                  <a:sym typeface="Calibri"/>
                </a:rPr>
              </a:br>
              <a:r>
                <a:rPr lang="en-US" sz="2100" b="1">
                  <a:solidFill>
                    <a:schemeClr val="dk1"/>
                  </a:solidFill>
                  <a:latin typeface="Calibri"/>
                  <a:ea typeface="Calibri"/>
                  <a:cs typeface="Calibri"/>
                  <a:sym typeface="Calibri"/>
                </a:rPr>
                <a:t>Organisation spatiale</a:t>
              </a:r>
              <a:endParaRPr sz="2100" b="1">
                <a:solidFill>
                  <a:schemeClr val="dk1"/>
                </a:solidFill>
                <a:latin typeface="Calibri"/>
                <a:ea typeface="Calibri"/>
                <a:cs typeface="Calibri"/>
                <a:sym typeface="Calibri"/>
              </a:endParaRPr>
            </a:p>
          </p:txBody>
        </p:sp>
        <p:sp>
          <p:nvSpPr>
            <p:cNvPr id="639" name="Google Shape;639;p36"/>
            <p:cNvSpPr/>
            <p:nvPr/>
          </p:nvSpPr>
          <p:spPr>
            <a:xfrm>
              <a:off x="3701034" y="4525518"/>
              <a:ext cx="1763395" cy="1062355"/>
            </a:xfrm>
            <a:custGeom>
              <a:avLst/>
              <a:gdLst/>
              <a:ahLst/>
              <a:cxnLst/>
              <a:rect l="l" t="t" r="r" b="b"/>
              <a:pathLst>
                <a:path w="1763395" h="1062354" extrusionOk="0">
                  <a:moveTo>
                    <a:pt x="1586229" y="0"/>
                  </a:moveTo>
                  <a:lnTo>
                    <a:pt x="177037" y="0"/>
                  </a:lnTo>
                  <a:lnTo>
                    <a:pt x="129969" y="6322"/>
                  </a:lnTo>
                  <a:lnTo>
                    <a:pt x="87677" y="24167"/>
                  </a:lnTo>
                  <a:lnTo>
                    <a:pt x="51847" y="51847"/>
                  </a:lnTo>
                  <a:lnTo>
                    <a:pt x="24167" y="87677"/>
                  </a:lnTo>
                  <a:lnTo>
                    <a:pt x="6322" y="129969"/>
                  </a:lnTo>
                  <a:lnTo>
                    <a:pt x="0" y="177037"/>
                  </a:lnTo>
                  <a:lnTo>
                    <a:pt x="0" y="885189"/>
                  </a:lnTo>
                  <a:lnTo>
                    <a:pt x="6322" y="932258"/>
                  </a:lnTo>
                  <a:lnTo>
                    <a:pt x="24167" y="974550"/>
                  </a:lnTo>
                  <a:lnTo>
                    <a:pt x="51847" y="1010380"/>
                  </a:lnTo>
                  <a:lnTo>
                    <a:pt x="87677" y="1038060"/>
                  </a:lnTo>
                  <a:lnTo>
                    <a:pt x="129969" y="1055905"/>
                  </a:lnTo>
                  <a:lnTo>
                    <a:pt x="177037" y="1062227"/>
                  </a:lnTo>
                  <a:lnTo>
                    <a:pt x="1586229" y="1062227"/>
                  </a:lnTo>
                  <a:lnTo>
                    <a:pt x="1633298" y="1055905"/>
                  </a:lnTo>
                  <a:lnTo>
                    <a:pt x="1675590" y="1038060"/>
                  </a:lnTo>
                  <a:lnTo>
                    <a:pt x="1711420" y="1010380"/>
                  </a:lnTo>
                  <a:lnTo>
                    <a:pt x="1739100" y="974550"/>
                  </a:lnTo>
                  <a:lnTo>
                    <a:pt x="1756945" y="932258"/>
                  </a:lnTo>
                  <a:lnTo>
                    <a:pt x="1763267" y="885189"/>
                  </a:lnTo>
                  <a:lnTo>
                    <a:pt x="1763267" y="177037"/>
                  </a:lnTo>
                  <a:lnTo>
                    <a:pt x="1756945" y="129969"/>
                  </a:lnTo>
                  <a:lnTo>
                    <a:pt x="1739100" y="87677"/>
                  </a:lnTo>
                  <a:lnTo>
                    <a:pt x="1711420" y="51847"/>
                  </a:lnTo>
                  <a:lnTo>
                    <a:pt x="1675590" y="24167"/>
                  </a:lnTo>
                  <a:lnTo>
                    <a:pt x="1633298" y="6322"/>
                  </a:lnTo>
                  <a:lnTo>
                    <a:pt x="158622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36"/>
            <p:cNvSpPr/>
            <p:nvPr/>
          </p:nvSpPr>
          <p:spPr>
            <a:xfrm>
              <a:off x="3701034" y="4525518"/>
              <a:ext cx="1763395" cy="1062355"/>
            </a:xfrm>
            <a:custGeom>
              <a:avLst/>
              <a:gdLst/>
              <a:ahLst/>
              <a:cxnLst/>
              <a:rect l="l" t="t" r="r" b="b"/>
              <a:pathLst>
                <a:path w="1763395" h="1062354" extrusionOk="0">
                  <a:moveTo>
                    <a:pt x="0" y="177037"/>
                  </a:moveTo>
                  <a:lnTo>
                    <a:pt x="6322" y="129969"/>
                  </a:lnTo>
                  <a:lnTo>
                    <a:pt x="24167" y="87677"/>
                  </a:lnTo>
                  <a:lnTo>
                    <a:pt x="51847" y="51847"/>
                  </a:lnTo>
                  <a:lnTo>
                    <a:pt x="87677" y="24167"/>
                  </a:lnTo>
                  <a:lnTo>
                    <a:pt x="129969" y="6322"/>
                  </a:lnTo>
                  <a:lnTo>
                    <a:pt x="177037" y="0"/>
                  </a:lnTo>
                  <a:lnTo>
                    <a:pt x="1586229" y="0"/>
                  </a:lnTo>
                  <a:lnTo>
                    <a:pt x="1633298" y="6322"/>
                  </a:lnTo>
                  <a:lnTo>
                    <a:pt x="1675590" y="24167"/>
                  </a:lnTo>
                  <a:lnTo>
                    <a:pt x="1711420" y="51847"/>
                  </a:lnTo>
                  <a:lnTo>
                    <a:pt x="1739100" y="87677"/>
                  </a:lnTo>
                  <a:lnTo>
                    <a:pt x="1756945" y="129969"/>
                  </a:lnTo>
                  <a:lnTo>
                    <a:pt x="1763267" y="177037"/>
                  </a:lnTo>
                  <a:lnTo>
                    <a:pt x="1763267" y="885189"/>
                  </a:lnTo>
                  <a:lnTo>
                    <a:pt x="1756945" y="932258"/>
                  </a:lnTo>
                  <a:lnTo>
                    <a:pt x="1739100" y="974550"/>
                  </a:lnTo>
                  <a:lnTo>
                    <a:pt x="1711420" y="1010380"/>
                  </a:lnTo>
                  <a:lnTo>
                    <a:pt x="1675590" y="1038060"/>
                  </a:lnTo>
                  <a:lnTo>
                    <a:pt x="1633298" y="1055905"/>
                  </a:lnTo>
                  <a:lnTo>
                    <a:pt x="1586229" y="1062227"/>
                  </a:lnTo>
                  <a:lnTo>
                    <a:pt x="177037" y="1062227"/>
                  </a:lnTo>
                  <a:lnTo>
                    <a:pt x="129969" y="1055905"/>
                  </a:lnTo>
                  <a:lnTo>
                    <a:pt x="87677" y="1038060"/>
                  </a:lnTo>
                  <a:lnTo>
                    <a:pt x="51847" y="1010380"/>
                  </a:lnTo>
                  <a:lnTo>
                    <a:pt x="24167" y="974550"/>
                  </a:lnTo>
                  <a:lnTo>
                    <a:pt x="6322" y="932258"/>
                  </a:lnTo>
                  <a:lnTo>
                    <a:pt x="0" y="885189"/>
                  </a:lnTo>
                  <a:lnTo>
                    <a:pt x="0" y="177037"/>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1" name="Google Shape;641;p36"/>
          <p:cNvSpPr txBox="1">
            <a:spLocks noGrp="1"/>
          </p:cNvSpPr>
          <p:nvPr>
            <p:ph type="title"/>
          </p:nvPr>
        </p:nvSpPr>
        <p:spPr>
          <a:xfrm>
            <a:off x="415600" y="593367"/>
            <a:ext cx="11360700" cy="15207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4900"/>
              <a:t>Penser le cadre, c'est penser les organisations</a:t>
            </a:r>
            <a:endParaRPr sz="4900"/>
          </a:p>
        </p:txBody>
      </p:sp>
      <p:grpSp>
        <p:nvGrpSpPr>
          <p:cNvPr id="642" name="Google Shape;642;p36"/>
          <p:cNvGrpSpPr/>
          <p:nvPr/>
        </p:nvGrpSpPr>
        <p:grpSpPr>
          <a:xfrm>
            <a:off x="8198357" y="3765041"/>
            <a:ext cx="2499360" cy="1064260"/>
            <a:chOff x="8198357" y="3765041"/>
            <a:chExt cx="2499360" cy="1064260"/>
          </a:xfrm>
        </p:grpSpPr>
        <p:sp>
          <p:nvSpPr>
            <p:cNvPr id="643" name="Google Shape;643;p36"/>
            <p:cNvSpPr/>
            <p:nvPr/>
          </p:nvSpPr>
          <p:spPr>
            <a:xfrm>
              <a:off x="8198357" y="3765041"/>
              <a:ext cx="2499360" cy="1064260"/>
            </a:xfrm>
            <a:custGeom>
              <a:avLst/>
              <a:gdLst/>
              <a:ahLst/>
              <a:cxnLst/>
              <a:rect l="l" t="t" r="r" b="b"/>
              <a:pathLst>
                <a:path w="2499359" h="1064260" extrusionOk="0">
                  <a:moveTo>
                    <a:pt x="2322068" y="0"/>
                  </a:moveTo>
                  <a:lnTo>
                    <a:pt x="177292" y="0"/>
                  </a:lnTo>
                  <a:lnTo>
                    <a:pt x="130160" y="6332"/>
                  </a:lnTo>
                  <a:lnTo>
                    <a:pt x="87808" y="24205"/>
                  </a:lnTo>
                  <a:lnTo>
                    <a:pt x="51927" y="51927"/>
                  </a:lnTo>
                  <a:lnTo>
                    <a:pt x="24205" y="87808"/>
                  </a:lnTo>
                  <a:lnTo>
                    <a:pt x="6332" y="130160"/>
                  </a:lnTo>
                  <a:lnTo>
                    <a:pt x="0" y="177291"/>
                  </a:lnTo>
                  <a:lnTo>
                    <a:pt x="0" y="886459"/>
                  </a:lnTo>
                  <a:lnTo>
                    <a:pt x="6332" y="933591"/>
                  </a:lnTo>
                  <a:lnTo>
                    <a:pt x="24205" y="975943"/>
                  </a:lnTo>
                  <a:lnTo>
                    <a:pt x="51927" y="1011824"/>
                  </a:lnTo>
                  <a:lnTo>
                    <a:pt x="87808" y="1039546"/>
                  </a:lnTo>
                  <a:lnTo>
                    <a:pt x="130160" y="1057419"/>
                  </a:lnTo>
                  <a:lnTo>
                    <a:pt x="177292" y="1063751"/>
                  </a:lnTo>
                  <a:lnTo>
                    <a:pt x="2322068" y="1063751"/>
                  </a:lnTo>
                  <a:lnTo>
                    <a:pt x="2369199" y="1057419"/>
                  </a:lnTo>
                  <a:lnTo>
                    <a:pt x="2411551" y="1039546"/>
                  </a:lnTo>
                  <a:lnTo>
                    <a:pt x="2447432" y="1011824"/>
                  </a:lnTo>
                  <a:lnTo>
                    <a:pt x="2475154" y="975943"/>
                  </a:lnTo>
                  <a:lnTo>
                    <a:pt x="2493027" y="933591"/>
                  </a:lnTo>
                  <a:lnTo>
                    <a:pt x="2499360" y="886459"/>
                  </a:lnTo>
                  <a:lnTo>
                    <a:pt x="2499360" y="177291"/>
                  </a:lnTo>
                  <a:lnTo>
                    <a:pt x="2493027" y="130160"/>
                  </a:lnTo>
                  <a:lnTo>
                    <a:pt x="2475154" y="87808"/>
                  </a:lnTo>
                  <a:lnTo>
                    <a:pt x="2447432" y="51927"/>
                  </a:lnTo>
                  <a:lnTo>
                    <a:pt x="2411551" y="24205"/>
                  </a:lnTo>
                  <a:lnTo>
                    <a:pt x="2369199" y="6332"/>
                  </a:lnTo>
                  <a:lnTo>
                    <a:pt x="232206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6"/>
            <p:cNvSpPr/>
            <p:nvPr/>
          </p:nvSpPr>
          <p:spPr>
            <a:xfrm>
              <a:off x="8198357" y="3765041"/>
              <a:ext cx="2499360" cy="1064260"/>
            </a:xfrm>
            <a:custGeom>
              <a:avLst/>
              <a:gdLst/>
              <a:ahLst/>
              <a:cxnLst/>
              <a:rect l="l" t="t" r="r" b="b"/>
              <a:pathLst>
                <a:path w="2499359" h="1064260" extrusionOk="0">
                  <a:moveTo>
                    <a:pt x="0" y="177291"/>
                  </a:moveTo>
                  <a:lnTo>
                    <a:pt x="6332" y="130160"/>
                  </a:lnTo>
                  <a:lnTo>
                    <a:pt x="24205" y="87808"/>
                  </a:lnTo>
                  <a:lnTo>
                    <a:pt x="51927" y="51927"/>
                  </a:lnTo>
                  <a:lnTo>
                    <a:pt x="87808" y="24205"/>
                  </a:lnTo>
                  <a:lnTo>
                    <a:pt x="130160" y="6332"/>
                  </a:lnTo>
                  <a:lnTo>
                    <a:pt x="177292" y="0"/>
                  </a:lnTo>
                  <a:lnTo>
                    <a:pt x="2322068" y="0"/>
                  </a:lnTo>
                  <a:lnTo>
                    <a:pt x="2369199" y="6332"/>
                  </a:lnTo>
                  <a:lnTo>
                    <a:pt x="2411551" y="24205"/>
                  </a:lnTo>
                  <a:lnTo>
                    <a:pt x="2447432" y="51927"/>
                  </a:lnTo>
                  <a:lnTo>
                    <a:pt x="2475154" y="87808"/>
                  </a:lnTo>
                  <a:lnTo>
                    <a:pt x="2493027" y="130160"/>
                  </a:lnTo>
                  <a:lnTo>
                    <a:pt x="2499360" y="177291"/>
                  </a:lnTo>
                  <a:lnTo>
                    <a:pt x="2499360" y="886459"/>
                  </a:lnTo>
                  <a:lnTo>
                    <a:pt x="2493027" y="933591"/>
                  </a:lnTo>
                  <a:lnTo>
                    <a:pt x="2475154" y="975943"/>
                  </a:lnTo>
                  <a:lnTo>
                    <a:pt x="2447432" y="1011824"/>
                  </a:lnTo>
                  <a:lnTo>
                    <a:pt x="2411551" y="1039546"/>
                  </a:lnTo>
                  <a:lnTo>
                    <a:pt x="2369199" y="1057419"/>
                  </a:lnTo>
                  <a:lnTo>
                    <a:pt x="2322068" y="1063751"/>
                  </a:lnTo>
                  <a:lnTo>
                    <a:pt x="177292" y="1063751"/>
                  </a:lnTo>
                  <a:lnTo>
                    <a:pt x="130160" y="1057419"/>
                  </a:lnTo>
                  <a:lnTo>
                    <a:pt x="87808" y="1039546"/>
                  </a:lnTo>
                  <a:lnTo>
                    <a:pt x="51927" y="1011824"/>
                  </a:lnTo>
                  <a:lnTo>
                    <a:pt x="24205" y="975943"/>
                  </a:lnTo>
                  <a:lnTo>
                    <a:pt x="6332" y="933591"/>
                  </a:lnTo>
                  <a:lnTo>
                    <a:pt x="0" y="886459"/>
                  </a:lnTo>
                  <a:lnTo>
                    <a:pt x="0" y="177291"/>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5" name="Google Shape;645;p36"/>
          <p:cNvSpPr txBox="1"/>
          <p:nvPr/>
        </p:nvSpPr>
        <p:spPr>
          <a:xfrm>
            <a:off x="3850385" y="4554423"/>
            <a:ext cx="1464945" cy="937260"/>
          </a:xfrm>
          <a:prstGeom prst="rect">
            <a:avLst/>
          </a:prstGeom>
          <a:noFill/>
          <a:ln>
            <a:noFill/>
          </a:ln>
        </p:spPr>
        <p:txBody>
          <a:bodyPr spcFirstLastPara="1" wrap="square" lIns="0" tIns="50150" rIns="0" bIns="0" anchor="t" anchorCtr="0">
            <a:spAutoFit/>
          </a:bodyPr>
          <a:lstStyle/>
          <a:p>
            <a:pPr marL="12700" marR="5080" lvl="0" indent="0" algn="ctr" rtl="0">
              <a:lnSpc>
                <a:spcPct val="109523"/>
              </a:lnSpc>
              <a:spcBef>
                <a:spcPts val="0"/>
              </a:spcBef>
              <a:spcAft>
                <a:spcPts val="0"/>
              </a:spcAft>
              <a:buNone/>
            </a:pPr>
            <a:r>
              <a:rPr lang="en-US" sz="2100" b="1">
                <a:solidFill>
                  <a:schemeClr val="dk1"/>
                </a:solidFill>
                <a:latin typeface="Calibri"/>
                <a:ea typeface="Calibri"/>
                <a:cs typeface="Calibri"/>
                <a:sym typeface="Calibri"/>
              </a:rPr>
              <a:t>Organisation  socio-  affective</a:t>
            </a:r>
            <a:endParaRPr sz="2100">
              <a:solidFill>
                <a:schemeClr val="dk1"/>
              </a:solidFill>
              <a:latin typeface="Calibri"/>
              <a:ea typeface="Calibri"/>
              <a:cs typeface="Calibri"/>
              <a:sym typeface="Calibri"/>
            </a:endParaRPr>
          </a:p>
        </p:txBody>
      </p:sp>
      <p:grpSp>
        <p:nvGrpSpPr>
          <p:cNvPr id="646" name="Google Shape;646;p36"/>
          <p:cNvGrpSpPr/>
          <p:nvPr/>
        </p:nvGrpSpPr>
        <p:grpSpPr>
          <a:xfrm>
            <a:off x="1256538" y="4525517"/>
            <a:ext cx="1763395" cy="1062355"/>
            <a:chOff x="1256538" y="4525517"/>
            <a:chExt cx="1763395" cy="1062355"/>
          </a:xfrm>
        </p:grpSpPr>
        <p:sp>
          <p:nvSpPr>
            <p:cNvPr id="647" name="Google Shape;647;p36"/>
            <p:cNvSpPr/>
            <p:nvPr/>
          </p:nvSpPr>
          <p:spPr>
            <a:xfrm>
              <a:off x="1256538" y="4525517"/>
              <a:ext cx="1763395" cy="1062355"/>
            </a:xfrm>
            <a:custGeom>
              <a:avLst/>
              <a:gdLst/>
              <a:ahLst/>
              <a:cxnLst/>
              <a:rect l="l" t="t" r="r" b="b"/>
              <a:pathLst>
                <a:path w="1763395" h="1062354" extrusionOk="0">
                  <a:moveTo>
                    <a:pt x="1586230" y="0"/>
                  </a:moveTo>
                  <a:lnTo>
                    <a:pt x="177037" y="0"/>
                  </a:lnTo>
                  <a:lnTo>
                    <a:pt x="129969" y="6322"/>
                  </a:lnTo>
                  <a:lnTo>
                    <a:pt x="87677" y="24167"/>
                  </a:lnTo>
                  <a:lnTo>
                    <a:pt x="51847" y="51847"/>
                  </a:lnTo>
                  <a:lnTo>
                    <a:pt x="24167" y="87677"/>
                  </a:lnTo>
                  <a:lnTo>
                    <a:pt x="6322" y="129969"/>
                  </a:lnTo>
                  <a:lnTo>
                    <a:pt x="0" y="177037"/>
                  </a:lnTo>
                  <a:lnTo>
                    <a:pt x="0" y="885189"/>
                  </a:lnTo>
                  <a:lnTo>
                    <a:pt x="6322" y="932258"/>
                  </a:lnTo>
                  <a:lnTo>
                    <a:pt x="24167" y="974550"/>
                  </a:lnTo>
                  <a:lnTo>
                    <a:pt x="51847" y="1010380"/>
                  </a:lnTo>
                  <a:lnTo>
                    <a:pt x="87677" y="1038060"/>
                  </a:lnTo>
                  <a:lnTo>
                    <a:pt x="129969" y="1055905"/>
                  </a:lnTo>
                  <a:lnTo>
                    <a:pt x="177037" y="1062227"/>
                  </a:lnTo>
                  <a:lnTo>
                    <a:pt x="1586230" y="1062227"/>
                  </a:lnTo>
                  <a:lnTo>
                    <a:pt x="1633298" y="1055905"/>
                  </a:lnTo>
                  <a:lnTo>
                    <a:pt x="1675590" y="1038060"/>
                  </a:lnTo>
                  <a:lnTo>
                    <a:pt x="1711420" y="1010380"/>
                  </a:lnTo>
                  <a:lnTo>
                    <a:pt x="1739100" y="974550"/>
                  </a:lnTo>
                  <a:lnTo>
                    <a:pt x="1756945" y="932258"/>
                  </a:lnTo>
                  <a:lnTo>
                    <a:pt x="1763268" y="885189"/>
                  </a:lnTo>
                  <a:lnTo>
                    <a:pt x="1763268" y="177037"/>
                  </a:lnTo>
                  <a:lnTo>
                    <a:pt x="1756945" y="129969"/>
                  </a:lnTo>
                  <a:lnTo>
                    <a:pt x="1739100" y="87677"/>
                  </a:lnTo>
                  <a:lnTo>
                    <a:pt x="1711420" y="51847"/>
                  </a:lnTo>
                  <a:lnTo>
                    <a:pt x="1675590" y="24167"/>
                  </a:lnTo>
                  <a:lnTo>
                    <a:pt x="1633298" y="6322"/>
                  </a:lnTo>
                  <a:lnTo>
                    <a:pt x="15862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6"/>
            <p:cNvSpPr/>
            <p:nvPr/>
          </p:nvSpPr>
          <p:spPr>
            <a:xfrm>
              <a:off x="1256538" y="4525517"/>
              <a:ext cx="1763395" cy="1062355"/>
            </a:xfrm>
            <a:custGeom>
              <a:avLst/>
              <a:gdLst/>
              <a:ahLst/>
              <a:cxnLst/>
              <a:rect l="l" t="t" r="r" b="b"/>
              <a:pathLst>
                <a:path w="1763395" h="1062354" extrusionOk="0">
                  <a:moveTo>
                    <a:pt x="0" y="177037"/>
                  </a:moveTo>
                  <a:lnTo>
                    <a:pt x="6322" y="129969"/>
                  </a:lnTo>
                  <a:lnTo>
                    <a:pt x="24167" y="87677"/>
                  </a:lnTo>
                  <a:lnTo>
                    <a:pt x="51847" y="51847"/>
                  </a:lnTo>
                  <a:lnTo>
                    <a:pt x="87677" y="24167"/>
                  </a:lnTo>
                  <a:lnTo>
                    <a:pt x="129969" y="6322"/>
                  </a:lnTo>
                  <a:lnTo>
                    <a:pt x="177037" y="0"/>
                  </a:lnTo>
                  <a:lnTo>
                    <a:pt x="1586230" y="0"/>
                  </a:lnTo>
                  <a:lnTo>
                    <a:pt x="1633298" y="6322"/>
                  </a:lnTo>
                  <a:lnTo>
                    <a:pt x="1675590" y="24167"/>
                  </a:lnTo>
                  <a:lnTo>
                    <a:pt x="1711420" y="51847"/>
                  </a:lnTo>
                  <a:lnTo>
                    <a:pt x="1739100" y="87677"/>
                  </a:lnTo>
                  <a:lnTo>
                    <a:pt x="1756945" y="129969"/>
                  </a:lnTo>
                  <a:lnTo>
                    <a:pt x="1763268" y="177037"/>
                  </a:lnTo>
                  <a:lnTo>
                    <a:pt x="1763268" y="885189"/>
                  </a:lnTo>
                  <a:lnTo>
                    <a:pt x="1756945" y="932258"/>
                  </a:lnTo>
                  <a:lnTo>
                    <a:pt x="1739100" y="974550"/>
                  </a:lnTo>
                  <a:lnTo>
                    <a:pt x="1711420" y="1010380"/>
                  </a:lnTo>
                  <a:lnTo>
                    <a:pt x="1675590" y="1038060"/>
                  </a:lnTo>
                  <a:lnTo>
                    <a:pt x="1633298" y="1055905"/>
                  </a:lnTo>
                  <a:lnTo>
                    <a:pt x="1586230" y="1062227"/>
                  </a:lnTo>
                  <a:lnTo>
                    <a:pt x="177037" y="1062227"/>
                  </a:lnTo>
                  <a:lnTo>
                    <a:pt x="129969" y="1055905"/>
                  </a:lnTo>
                  <a:lnTo>
                    <a:pt x="87677" y="1038060"/>
                  </a:lnTo>
                  <a:lnTo>
                    <a:pt x="51847" y="1010380"/>
                  </a:lnTo>
                  <a:lnTo>
                    <a:pt x="24167" y="974550"/>
                  </a:lnTo>
                  <a:lnTo>
                    <a:pt x="6322" y="932258"/>
                  </a:lnTo>
                  <a:lnTo>
                    <a:pt x="0" y="885189"/>
                  </a:lnTo>
                  <a:lnTo>
                    <a:pt x="0" y="177037"/>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9" name="Google Shape;649;p36"/>
          <p:cNvSpPr txBox="1"/>
          <p:nvPr/>
        </p:nvSpPr>
        <p:spPr>
          <a:xfrm>
            <a:off x="1405255" y="4700727"/>
            <a:ext cx="1464945" cy="644525"/>
          </a:xfrm>
          <a:prstGeom prst="rect">
            <a:avLst/>
          </a:prstGeom>
          <a:noFill/>
          <a:ln>
            <a:noFill/>
          </a:ln>
        </p:spPr>
        <p:txBody>
          <a:bodyPr spcFirstLastPara="1" wrap="square" lIns="0" tIns="17125" rIns="0" bIns="0" anchor="t" anchorCtr="0">
            <a:spAutoFit/>
          </a:bodyPr>
          <a:lstStyle/>
          <a:p>
            <a:pPr marL="12700" marR="0" lvl="0" indent="0" algn="l" rtl="0">
              <a:lnSpc>
                <a:spcPct val="115000"/>
              </a:lnSpc>
              <a:spcBef>
                <a:spcPts val="0"/>
              </a:spcBef>
              <a:spcAft>
                <a:spcPts val="0"/>
              </a:spcAft>
              <a:buNone/>
            </a:pPr>
            <a:r>
              <a:rPr lang="en-US" sz="2100" b="1">
                <a:solidFill>
                  <a:schemeClr val="dk1"/>
                </a:solidFill>
                <a:latin typeface="Calibri"/>
                <a:ea typeface="Calibri"/>
                <a:cs typeface="Calibri"/>
                <a:sym typeface="Calibri"/>
              </a:rPr>
              <a:t>Organisation</a:t>
            </a:r>
            <a:endParaRPr sz="2100">
              <a:solidFill>
                <a:schemeClr val="dk1"/>
              </a:solidFill>
              <a:latin typeface="Calibri"/>
              <a:ea typeface="Calibri"/>
              <a:cs typeface="Calibri"/>
              <a:sym typeface="Calibri"/>
            </a:endParaRPr>
          </a:p>
          <a:p>
            <a:pPr marL="109854" marR="0" lvl="0" indent="0" algn="l" rtl="0">
              <a:lnSpc>
                <a:spcPct val="115000"/>
              </a:lnSpc>
              <a:spcBef>
                <a:spcPts val="0"/>
              </a:spcBef>
              <a:spcAft>
                <a:spcPts val="0"/>
              </a:spcAft>
              <a:buNone/>
            </a:pPr>
            <a:r>
              <a:rPr lang="en-US" sz="2100" b="1">
                <a:solidFill>
                  <a:schemeClr val="dk1"/>
                </a:solidFill>
                <a:latin typeface="Calibri"/>
                <a:ea typeface="Calibri"/>
                <a:cs typeface="Calibri"/>
                <a:sym typeface="Calibri"/>
              </a:rPr>
              <a:t>temporelle</a:t>
            </a:r>
            <a:endParaRPr sz="2100">
              <a:solidFill>
                <a:schemeClr val="dk1"/>
              </a:solidFill>
              <a:latin typeface="Calibri"/>
              <a:ea typeface="Calibri"/>
              <a:cs typeface="Calibri"/>
              <a:sym typeface="Calibri"/>
            </a:endParaRPr>
          </a:p>
        </p:txBody>
      </p:sp>
      <p:grpSp>
        <p:nvGrpSpPr>
          <p:cNvPr id="650" name="Google Shape;650;p36"/>
          <p:cNvGrpSpPr/>
          <p:nvPr/>
        </p:nvGrpSpPr>
        <p:grpSpPr>
          <a:xfrm>
            <a:off x="4990338" y="1730501"/>
            <a:ext cx="5404485" cy="1160145"/>
            <a:chOff x="4990338" y="1730501"/>
            <a:chExt cx="5404485" cy="1160145"/>
          </a:xfrm>
        </p:grpSpPr>
        <p:sp>
          <p:nvSpPr>
            <p:cNvPr id="651" name="Google Shape;651;p36"/>
            <p:cNvSpPr/>
            <p:nvPr/>
          </p:nvSpPr>
          <p:spPr>
            <a:xfrm>
              <a:off x="4990338" y="1730501"/>
              <a:ext cx="5404485" cy="1160145"/>
            </a:xfrm>
            <a:custGeom>
              <a:avLst/>
              <a:gdLst/>
              <a:ahLst/>
              <a:cxnLst/>
              <a:rect l="l" t="t" r="r" b="b"/>
              <a:pathLst>
                <a:path w="5404484" h="1160145" extrusionOk="0">
                  <a:moveTo>
                    <a:pt x="5404104" y="0"/>
                  </a:moveTo>
                  <a:lnTo>
                    <a:pt x="0" y="0"/>
                  </a:lnTo>
                  <a:lnTo>
                    <a:pt x="0" y="1159764"/>
                  </a:lnTo>
                  <a:lnTo>
                    <a:pt x="5404104" y="1159764"/>
                  </a:lnTo>
                  <a:lnTo>
                    <a:pt x="54041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36"/>
            <p:cNvSpPr/>
            <p:nvPr/>
          </p:nvSpPr>
          <p:spPr>
            <a:xfrm>
              <a:off x="4990338" y="1730501"/>
              <a:ext cx="5404485" cy="1160145"/>
            </a:xfrm>
            <a:custGeom>
              <a:avLst/>
              <a:gdLst/>
              <a:ahLst/>
              <a:cxnLst/>
              <a:rect l="l" t="t" r="r" b="b"/>
              <a:pathLst>
                <a:path w="5404484" h="1160145" extrusionOk="0">
                  <a:moveTo>
                    <a:pt x="0" y="1159764"/>
                  </a:moveTo>
                  <a:lnTo>
                    <a:pt x="5404104" y="1159764"/>
                  </a:lnTo>
                  <a:lnTo>
                    <a:pt x="5404104" y="0"/>
                  </a:lnTo>
                  <a:lnTo>
                    <a:pt x="0" y="0"/>
                  </a:lnTo>
                  <a:lnTo>
                    <a:pt x="0" y="1159764"/>
                  </a:lnTo>
                  <a:close/>
                </a:path>
              </a:pathLst>
            </a:custGeom>
            <a:noFill/>
            <a:ln w="38100" cap="flat" cmpd="sng">
              <a:solidFill>
                <a:srgbClr val="76A4A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3" name="Google Shape;653;p36"/>
          <p:cNvSpPr txBox="1">
            <a:spLocks noGrp="1"/>
          </p:cNvSpPr>
          <p:nvPr>
            <p:ph type="body" idx="1"/>
          </p:nvPr>
        </p:nvSpPr>
        <p:spPr>
          <a:xfrm>
            <a:off x="4990350" y="1694375"/>
            <a:ext cx="5404500" cy="1095000"/>
          </a:xfrm>
          <a:prstGeom prst="rect">
            <a:avLst/>
          </a:prstGeom>
          <a:noFill/>
          <a:ln>
            <a:noFill/>
          </a:ln>
        </p:spPr>
        <p:txBody>
          <a:bodyPr spcFirstLastPara="1" wrap="square" lIns="0" tIns="51425" rIns="0" bIns="0" anchor="t" anchorCtr="0">
            <a:spAutoFit/>
          </a:bodyPr>
          <a:lstStyle/>
          <a:p>
            <a:pPr marL="0" marR="0" lvl="0" indent="0" algn="ctr" rtl="0">
              <a:lnSpc>
                <a:spcPct val="111363"/>
              </a:lnSpc>
              <a:spcBef>
                <a:spcPts val="0"/>
              </a:spcBef>
              <a:spcAft>
                <a:spcPts val="0"/>
              </a:spcAft>
              <a:buNone/>
            </a:pPr>
            <a:r>
              <a:rPr lang="en-US" sz="2100">
                <a:latin typeface="Calibri"/>
                <a:ea typeface="Calibri"/>
                <a:cs typeface="Calibri"/>
                <a:sym typeface="Calibri"/>
              </a:rPr>
              <a:t>La réflexion sur le temps, l'espace et  l'organisation socio-affective </a:t>
            </a:r>
            <a:br>
              <a:rPr lang="en-US" sz="2100">
                <a:latin typeface="Calibri"/>
                <a:ea typeface="Calibri"/>
                <a:cs typeface="Calibri"/>
                <a:sym typeface="Calibri"/>
              </a:rPr>
            </a:br>
            <a:r>
              <a:rPr lang="en-US" sz="2100">
                <a:latin typeface="Calibri"/>
                <a:ea typeface="Calibri"/>
                <a:cs typeface="Calibri"/>
                <a:sym typeface="Calibri"/>
              </a:rPr>
              <a:t>est un  préalable à l'organisation pédagogique</a:t>
            </a:r>
            <a:endParaRPr sz="2100">
              <a:latin typeface="Calibri"/>
              <a:ea typeface="Calibri"/>
              <a:cs typeface="Calibri"/>
              <a:sym typeface="Calibri"/>
            </a:endParaRPr>
          </a:p>
        </p:txBody>
      </p:sp>
      <p:grpSp>
        <p:nvGrpSpPr>
          <p:cNvPr id="654" name="Google Shape;654;p36"/>
          <p:cNvGrpSpPr/>
          <p:nvPr/>
        </p:nvGrpSpPr>
        <p:grpSpPr>
          <a:xfrm>
            <a:off x="5932932" y="4076700"/>
            <a:ext cx="3233674" cy="1927479"/>
            <a:chOff x="5932932" y="4076700"/>
            <a:chExt cx="3233674" cy="1927479"/>
          </a:xfrm>
        </p:grpSpPr>
        <p:sp>
          <p:nvSpPr>
            <p:cNvPr id="655" name="Google Shape;655;p36"/>
            <p:cNvSpPr/>
            <p:nvPr/>
          </p:nvSpPr>
          <p:spPr>
            <a:xfrm>
              <a:off x="5932932" y="4076700"/>
              <a:ext cx="2057400" cy="448309"/>
            </a:xfrm>
            <a:custGeom>
              <a:avLst/>
              <a:gdLst/>
              <a:ahLst/>
              <a:cxnLst/>
              <a:rect l="l" t="t" r="r" b="b"/>
              <a:pathLst>
                <a:path w="2057400" h="448310" extrusionOk="0">
                  <a:moveTo>
                    <a:pt x="1833371" y="0"/>
                  </a:moveTo>
                  <a:lnTo>
                    <a:pt x="1833371" y="112013"/>
                  </a:lnTo>
                  <a:lnTo>
                    <a:pt x="0" y="112013"/>
                  </a:lnTo>
                  <a:lnTo>
                    <a:pt x="112013" y="224027"/>
                  </a:lnTo>
                  <a:lnTo>
                    <a:pt x="0" y="336042"/>
                  </a:lnTo>
                  <a:lnTo>
                    <a:pt x="1833371" y="336042"/>
                  </a:lnTo>
                  <a:lnTo>
                    <a:pt x="1833371" y="448056"/>
                  </a:lnTo>
                  <a:lnTo>
                    <a:pt x="2057399" y="224027"/>
                  </a:lnTo>
                  <a:lnTo>
                    <a:pt x="1833371" y="0"/>
                  </a:lnTo>
                  <a:close/>
                </a:path>
              </a:pathLst>
            </a:custGeom>
            <a:solidFill>
              <a:srgbClr val="0A52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36"/>
            <p:cNvSpPr/>
            <p:nvPr/>
          </p:nvSpPr>
          <p:spPr>
            <a:xfrm>
              <a:off x="5932932" y="4076700"/>
              <a:ext cx="2057400" cy="448309"/>
            </a:xfrm>
            <a:custGeom>
              <a:avLst/>
              <a:gdLst/>
              <a:ahLst/>
              <a:cxnLst/>
              <a:rect l="l" t="t" r="r" b="b"/>
              <a:pathLst>
                <a:path w="2057400" h="448310" extrusionOk="0">
                  <a:moveTo>
                    <a:pt x="0" y="112013"/>
                  </a:moveTo>
                  <a:lnTo>
                    <a:pt x="1833371" y="112013"/>
                  </a:lnTo>
                  <a:lnTo>
                    <a:pt x="1833371" y="0"/>
                  </a:lnTo>
                  <a:lnTo>
                    <a:pt x="2057399" y="224027"/>
                  </a:lnTo>
                  <a:lnTo>
                    <a:pt x="1833371" y="448056"/>
                  </a:lnTo>
                  <a:lnTo>
                    <a:pt x="1833371" y="336042"/>
                  </a:lnTo>
                  <a:lnTo>
                    <a:pt x="0" y="336042"/>
                  </a:lnTo>
                  <a:lnTo>
                    <a:pt x="112013" y="224027"/>
                  </a:lnTo>
                  <a:lnTo>
                    <a:pt x="0" y="112013"/>
                  </a:lnTo>
                  <a:close/>
                </a:path>
              </a:pathLst>
            </a:custGeom>
            <a:noFill/>
            <a:ln w="9525" cap="flat" cmpd="sng">
              <a:solidFill>
                <a:srgbClr val="162E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36"/>
            <p:cNvSpPr/>
            <p:nvPr/>
          </p:nvSpPr>
          <p:spPr>
            <a:xfrm>
              <a:off x="7325106" y="5316474"/>
              <a:ext cx="1841500" cy="687705"/>
            </a:xfrm>
            <a:custGeom>
              <a:avLst/>
              <a:gdLst/>
              <a:ahLst/>
              <a:cxnLst/>
              <a:rect l="l" t="t" r="r" b="b"/>
              <a:pathLst>
                <a:path w="1841500" h="687704" extrusionOk="0">
                  <a:moveTo>
                    <a:pt x="0" y="114553"/>
                  </a:moveTo>
                  <a:lnTo>
                    <a:pt x="9005" y="69973"/>
                  </a:lnTo>
                  <a:lnTo>
                    <a:pt x="33559" y="33559"/>
                  </a:lnTo>
                  <a:lnTo>
                    <a:pt x="69973" y="9005"/>
                  </a:lnTo>
                  <a:lnTo>
                    <a:pt x="114553" y="0"/>
                  </a:lnTo>
                  <a:lnTo>
                    <a:pt x="1726438" y="0"/>
                  </a:lnTo>
                  <a:lnTo>
                    <a:pt x="1771018" y="9005"/>
                  </a:lnTo>
                  <a:lnTo>
                    <a:pt x="1807432" y="33559"/>
                  </a:lnTo>
                  <a:lnTo>
                    <a:pt x="1831986" y="69973"/>
                  </a:lnTo>
                  <a:lnTo>
                    <a:pt x="1840992" y="114553"/>
                  </a:lnTo>
                  <a:lnTo>
                    <a:pt x="1840992" y="572769"/>
                  </a:lnTo>
                  <a:lnTo>
                    <a:pt x="1831986" y="617356"/>
                  </a:lnTo>
                  <a:lnTo>
                    <a:pt x="1807432" y="653769"/>
                  </a:lnTo>
                  <a:lnTo>
                    <a:pt x="1771018" y="678320"/>
                  </a:lnTo>
                  <a:lnTo>
                    <a:pt x="1726438" y="687323"/>
                  </a:lnTo>
                  <a:lnTo>
                    <a:pt x="114553" y="687323"/>
                  </a:lnTo>
                  <a:lnTo>
                    <a:pt x="69973" y="678320"/>
                  </a:lnTo>
                  <a:lnTo>
                    <a:pt x="33559" y="653769"/>
                  </a:lnTo>
                  <a:lnTo>
                    <a:pt x="9005" y="617356"/>
                  </a:lnTo>
                  <a:lnTo>
                    <a:pt x="0" y="572769"/>
                  </a:lnTo>
                  <a:lnTo>
                    <a:pt x="0" y="114553"/>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8" name="Google Shape;658;p36"/>
          <p:cNvSpPr txBox="1"/>
          <p:nvPr/>
        </p:nvSpPr>
        <p:spPr>
          <a:xfrm>
            <a:off x="7627746" y="5305755"/>
            <a:ext cx="1234440" cy="643890"/>
          </a:xfrm>
          <a:prstGeom prst="rect">
            <a:avLst/>
          </a:prstGeom>
          <a:noFill/>
          <a:ln>
            <a:noFill/>
          </a:ln>
        </p:spPr>
        <p:txBody>
          <a:bodyPr spcFirstLastPara="1" wrap="square" lIns="0" tIns="50150" rIns="0" bIns="0" anchor="t" anchorCtr="0">
            <a:spAutoFit/>
          </a:bodyPr>
          <a:lstStyle/>
          <a:p>
            <a:pPr marL="330835" marR="5080" lvl="0" indent="-318769" algn="l" rtl="0">
              <a:lnSpc>
                <a:spcPct val="109523"/>
              </a:lnSpc>
              <a:spcBef>
                <a:spcPts val="0"/>
              </a:spcBef>
              <a:spcAft>
                <a:spcPts val="0"/>
              </a:spcAft>
              <a:buNone/>
            </a:pPr>
            <a:r>
              <a:rPr lang="en-US" sz="2100" b="1">
                <a:solidFill>
                  <a:schemeClr val="dk1"/>
                </a:solidFill>
                <a:latin typeface="Calibri"/>
                <a:ea typeface="Calibri"/>
                <a:cs typeface="Calibri"/>
                <a:sym typeface="Calibri"/>
              </a:rPr>
              <a:t>Dimension  orale</a:t>
            </a:r>
            <a:endParaRPr sz="2100">
              <a:solidFill>
                <a:schemeClr val="dk1"/>
              </a:solidFill>
              <a:latin typeface="Calibri"/>
              <a:ea typeface="Calibri"/>
              <a:cs typeface="Calibri"/>
              <a:sym typeface="Calibri"/>
            </a:endParaRPr>
          </a:p>
        </p:txBody>
      </p:sp>
      <p:sp>
        <p:nvSpPr>
          <p:cNvPr id="659" name="Google Shape;659;p36"/>
          <p:cNvSpPr/>
          <p:nvPr/>
        </p:nvSpPr>
        <p:spPr>
          <a:xfrm>
            <a:off x="9662921" y="5316473"/>
            <a:ext cx="1841500" cy="687705"/>
          </a:xfrm>
          <a:custGeom>
            <a:avLst/>
            <a:gdLst/>
            <a:ahLst/>
            <a:cxnLst/>
            <a:rect l="l" t="t" r="r" b="b"/>
            <a:pathLst>
              <a:path w="1841500" h="687704" extrusionOk="0">
                <a:moveTo>
                  <a:pt x="0" y="114553"/>
                </a:moveTo>
                <a:lnTo>
                  <a:pt x="9005" y="69973"/>
                </a:lnTo>
                <a:lnTo>
                  <a:pt x="33559" y="33559"/>
                </a:lnTo>
                <a:lnTo>
                  <a:pt x="69973" y="9005"/>
                </a:lnTo>
                <a:lnTo>
                  <a:pt x="114553" y="0"/>
                </a:lnTo>
                <a:lnTo>
                  <a:pt x="1726437" y="0"/>
                </a:lnTo>
                <a:lnTo>
                  <a:pt x="1771018" y="9005"/>
                </a:lnTo>
                <a:lnTo>
                  <a:pt x="1807432" y="33559"/>
                </a:lnTo>
                <a:lnTo>
                  <a:pt x="1831986" y="69973"/>
                </a:lnTo>
                <a:lnTo>
                  <a:pt x="1840992" y="114553"/>
                </a:lnTo>
                <a:lnTo>
                  <a:pt x="1840992" y="572769"/>
                </a:lnTo>
                <a:lnTo>
                  <a:pt x="1831986" y="617356"/>
                </a:lnTo>
                <a:lnTo>
                  <a:pt x="1807432" y="653769"/>
                </a:lnTo>
                <a:lnTo>
                  <a:pt x="1771018" y="678320"/>
                </a:lnTo>
                <a:lnTo>
                  <a:pt x="1726437" y="687323"/>
                </a:lnTo>
                <a:lnTo>
                  <a:pt x="114553" y="687323"/>
                </a:lnTo>
                <a:lnTo>
                  <a:pt x="69973" y="678320"/>
                </a:lnTo>
                <a:lnTo>
                  <a:pt x="33559" y="653769"/>
                </a:lnTo>
                <a:lnTo>
                  <a:pt x="9005" y="617356"/>
                </a:lnTo>
                <a:lnTo>
                  <a:pt x="0" y="572769"/>
                </a:lnTo>
                <a:lnTo>
                  <a:pt x="0" y="114553"/>
                </a:lnTo>
                <a:close/>
              </a:path>
            </a:pathLst>
          </a:custGeom>
          <a:noFill/>
          <a:ln w="38100" cap="flat" cmpd="sng">
            <a:solidFill>
              <a:srgbClr val="035F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36"/>
          <p:cNvSpPr txBox="1"/>
          <p:nvPr/>
        </p:nvSpPr>
        <p:spPr>
          <a:xfrm>
            <a:off x="9965181" y="5305755"/>
            <a:ext cx="1234440" cy="643890"/>
          </a:xfrm>
          <a:prstGeom prst="rect">
            <a:avLst/>
          </a:prstGeom>
          <a:noFill/>
          <a:ln>
            <a:noFill/>
          </a:ln>
        </p:spPr>
        <p:txBody>
          <a:bodyPr spcFirstLastPara="1" wrap="square" lIns="0" tIns="50150" rIns="0" bIns="0" anchor="t" anchorCtr="0">
            <a:spAutoFit/>
          </a:bodyPr>
          <a:lstStyle/>
          <a:p>
            <a:pPr marL="297180" marR="5080" lvl="0" indent="-285115" algn="l" rtl="0">
              <a:lnSpc>
                <a:spcPct val="109523"/>
              </a:lnSpc>
              <a:spcBef>
                <a:spcPts val="0"/>
              </a:spcBef>
              <a:spcAft>
                <a:spcPts val="0"/>
              </a:spcAft>
              <a:buNone/>
            </a:pPr>
            <a:r>
              <a:rPr lang="en-US" sz="2100" b="1">
                <a:solidFill>
                  <a:schemeClr val="dk1"/>
                </a:solidFill>
                <a:latin typeface="Calibri"/>
                <a:ea typeface="Calibri"/>
                <a:cs typeface="Calibri"/>
                <a:sym typeface="Calibri"/>
              </a:rPr>
              <a:t>Dimension  écrite</a:t>
            </a:r>
            <a:endParaRPr sz="2100">
              <a:solidFill>
                <a:schemeClr val="dk1"/>
              </a:solidFill>
              <a:latin typeface="Calibri"/>
              <a:ea typeface="Calibri"/>
              <a:cs typeface="Calibri"/>
              <a:sym typeface="Calibri"/>
            </a:endParaRPr>
          </a:p>
        </p:txBody>
      </p:sp>
      <p:sp>
        <p:nvSpPr>
          <p:cNvPr id="661" name="Google Shape;661;p36"/>
          <p:cNvSpPr txBox="1"/>
          <p:nvPr/>
        </p:nvSpPr>
        <p:spPr>
          <a:xfrm>
            <a:off x="8267350" y="3779225"/>
            <a:ext cx="2360400" cy="1035900"/>
          </a:xfrm>
          <a:prstGeom prst="rect">
            <a:avLst/>
          </a:prstGeom>
          <a:noFill/>
          <a:ln>
            <a:noFill/>
          </a:ln>
        </p:spPr>
        <p:txBody>
          <a:bodyPr spcFirstLastPara="1" wrap="square" lIns="91425" tIns="91425" rIns="91425" bIns="91425" anchor="t" anchorCtr="0">
            <a:spAutoFit/>
          </a:bodyPr>
          <a:lstStyle/>
          <a:p>
            <a:pPr marL="0" marR="0" lvl="0" indent="0" algn="ctr" rtl="0">
              <a:lnSpc>
                <a:spcPct val="108679"/>
              </a:lnSpc>
              <a:spcBef>
                <a:spcPts val="0"/>
              </a:spcBef>
              <a:spcAft>
                <a:spcPts val="1600"/>
              </a:spcAft>
              <a:buNone/>
            </a:pPr>
            <a:r>
              <a:rPr lang="en-US" sz="2650">
                <a:solidFill>
                  <a:schemeClr val="dk2"/>
                </a:solidFill>
              </a:rPr>
              <a:t>Organisation  pédagogique</a:t>
            </a:r>
            <a:endParaRPr sz="265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665"/>
        <p:cNvGrpSpPr/>
        <p:nvPr/>
      </p:nvGrpSpPr>
      <p:grpSpPr>
        <a:xfrm>
          <a:off x="0" y="0"/>
          <a:ext cx="0" cy="0"/>
          <a:chOff x="0" y="0"/>
          <a:chExt cx="0" cy="0"/>
        </a:xfrm>
      </p:grpSpPr>
      <p:sp>
        <p:nvSpPr>
          <p:cNvPr id="666" name="Google Shape;666;p37"/>
          <p:cNvSpPr/>
          <p:nvPr/>
        </p:nvSpPr>
        <p:spPr>
          <a:xfrm>
            <a:off x="7731252" y="4910328"/>
            <a:ext cx="2795270" cy="368935"/>
          </a:xfrm>
          <a:custGeom>
            <a:avLst/>
            <a:gdLst/>
            <a:ahLst/>
            <a:cxnLst/>
            <a:rect l="l" t="t" r="r" b="b"/>
            <a:pathLst>
              <a:path w="2795270" h="368935" extrusionOk="0">
                <a:moveTo>
                  <a:pt x="0" y="368808"/>
                </a:moveTo>
                <a:lnTo>
                  <a:pt x="2795016" y="368808"/>
                </a:lnTo>
                <a:lnTo>
                  <a:pt x="2795016" y="0"/>
                </a:lnTo>
                <a:lnTo>
                  <a:pt x="0" y="0"/>
                </a:lnTo>
                <a:lnTo>
                  <a:pt x="0" y="368808"/>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37"/>
          <p:cNvSpPr txBox="1"/>
          <p:nvPr/>
        </p:nvSpPr>
        <p:spPr>
          <a:xfrm>
            <a:off x="8304910" y="4999228"/>
            <a:ext cx="1653539" cy="2286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1800">
                <a:solidFill>
                  <a:schemeClr val="dk1"/>
                </a:solidFill>
                <a:latin typeface="Calibri"/>
                <a:ea typeface="Calibri"/>
                <a:cs typeface="Calibri"/>
                <a:sym typeface="Calibri"/>
              </a:rPr>
              <a:t>Rituels Maternelle</a:t>
            </a:r>
            <a:endParaRPr sz="1800">
              <a:solidFill>
                <a:schemeClr val="dk1"/>
              </a:solidFill>
              <a:latin typeface="Calibri"/>
              <a:ea typeface="Calibri"/>
              <a:cs typeface="Calibri"/>
              <a:sym typeface="Calibri"/>
            </a:endParaRPr>
          </a:p>
        </p:txBody>
      </p:sp>
      <p:pic>
        <p:nvPicPr>
          <p:cNvPr id="668" name="Google Shape;668;p37"/>
          <p:cNvPicPr preferRelativeResize="0"/>
          <p:nvPr/>
        </p:nvPicPr>
        <p:blipFill rotWithShape="1">
          <a:blip r:embed="rId3">
            <a:alphaModFix/>
          </a:blip>
          <a:srcRect/>
          <a:stretch/>
        </p:blipFill>
        <p:spPr>
          <a:xfrm>
            <a:off x="667512" y="374904"/>
            <a:ext cx="10856976" cy="6108192"/>
          </a:xfrm>
          <a:prstGeom prst="rect">
            <a:avLst/>
          </a:prstGeom>
          <a:noFill/>
          <a:ln>
            <a:noFill/>
          </a:ln>
        </p:spPr>
      </p:pic>
      <p:sp>
        <p:nvSpPr>
          <p:cNvPr id="669" name="Google Shape;669;p37"/>
          <p:cNvSpPr txBox="1"/>
          <p:nvPr/>
        </p:nvSpPr>
        <p:spPr>
          <a:xfrm>
            <a:off x="667497" y="122675"/>
            <a:ext cx="107835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u="sng">
                <a:solidFill>
                  <a:srgbClr val="226FCD"/>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BSD - Organiser les espaces et les temps de la classe (reseau-canope.fr)</a:t>
            </a:r>
            <a:endParaRPr sz="1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673"/>
        <p:cNvGrpSpPr/>
        <p:nvPr/>
      </p:nvGrpSpPr>
      <p:grpSpPr>
        <a:xfrm>
          <a:off x="0" y="0"/>
          <a:ext cx="0" cy="0"/>
          <a:chOff x="0" y="0"/>
          <a:chExt cx="0" cy="0"/>
        </a:xfrm>
      </p:grpSpPr>
      <p:pic>
        <p:nvPicPr>
          <p:cNvPr id="674" name="Google Shape;674;p38"/>
          <p:cNvPicPr preferRelativeResize="0"/>
          <p:nvPr/>
        </p:nvPicPr>
        <p:blipFill rotWithShape="1">
          <a:blip r:embed="rId3">
            <a:alphaModFix/>
          </a:blip>
          <a:srcRect/>
          <a:stretch/>
        </p:blipFill>
        <p:spPr>
          <a:xfrm>
            <a:off x="3485134" y="714501"/>
            <a:ext cx="5221732" cy="5133460"/>
          </a:xfrm>
          <a:prstGeom prst="rect">
            <a:avLst/>
          </a:prstGeom>
          <a:noFill/>
          <a:ln>
            <a:noFill/>
          </a:ln>
        </p:spPr>
      </p:pic>
      <p:sp>
        <p:nvSpPr>
          <p:cNvPr id="675" name="Google Shape;675;p38"/>
          <p:cNvSpPr txBox="1"/>
          <p:nvPr/>
        </p:nvSpPr>
        <p:spPr>
          <a:xfrm>
            <a:off x="5159225" y="2960625"/>
            <a:ext cx="1849800" cy="837300"/>
          </a:xfrm>
          <a:prstGeom prst="rect">
            <a:avLst/>
          </a:prstGeom>
          <a:noFill/>
          <a:ln>
            <a:noFill/>
          </a:ln>
        </p:spPr>
        <p:txBody>
          <a:bodyPr spcFirstLastPara="1" wrap="square" lIns="0" tIns="48250" rIns="0" bIns="0" anchor="t" anchorCtr="0">
            <a:spAutoFit/>
          </a:bodyPr>
          <a:lstStyle/>
          <a:p>
            <a:pPr marL="12065" marR="5080" lvl="0" indent="0" algn="ctr" rtl="0">
              <a:lnSpc>
                <a:spcPct val="91500"/>
              </a:lnSpc>
              <a:spcBef>
                <a:spcPts val="0"/>
              </a:spcBef>
              <a:spcAft>
                <a:spcPts val="0"/>
              </a:spcAft>
              <a:buNone/>
            </a:pPr>
            <a:r>
              <a:rPr lang="en-US" sz="2800">
                <a:solidFill>
                  <a:schemeClr val="dk1"/>
                </a:solidFill>
                <a:latin typeface="Calibri"/>
                <a:ea typeface="Calibri"/>
                <a:cs typeface="Calibri"/>
                <a:sym typeface="Calibri"/>
              </a:rPr>
              <a:t>Organiser  les  </a:t>
            </a:r>
            <a:r>
              <a:rPr lang="en-US" sz="2800">
                <a:solidFill>
                  <a:srgbClr val="FFFFFF"/>
                </a:solidFill>
                <a:latin typeface="Calibri"/>
                <a:ea typeface="Calibri"/>
                <a:cs typeface="Calibri"/>
                <a:sym typeface="Calibri"/>
              </a:rPr>
              <a:t>espaces</a:t>
            </a:r>
            <a:endParaRPr sz="2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679"/>
        <p:cNvGrpSpPr/>
        <p:nvPr/>
      </p:nvGrpSpPr>
      <p:grpSpPr>
        <a:xfrm>
          <a:off x="0" y="0"/>
          <a:ext cx="0" cy="0"/>
          <a:chOff x="0" y="0"/>
          <a:chExt cx="0" cy="0"/>
        </a:xfrm>
      </p:grpSpPr>
      <p:pic>
        <p:nvPicPr>
          <p:cNvPr id="680" name="Google Shape;680;p39"/>
          <p:cNvPicPr preferRelativeResize="0"/>
          <p:nvPr/>
        </p:nvPicPr>
        <p:blipFill rotWithShape="1">
          <a:blip r:embed="rId3">
            <a:alphaModFix/>
          </a:blip>
          <a:srcRect/>
          <a:stretch/>
        </p:blipFill>
        <p:spPr>
          <a:xfrm>
            <a:off x="401064" y="1097280"/>
            <a:ext cx="8551462" cy="4663440"/>
          </a:xfrm>
          <a:prstGeom prst="rect">
            <a:avLst/>
          </a:prstGeom>
          <a:noFill/>
          <a:ln>
            <a:noFill/>
          </a:ln>
        </p:spPr>
      </p:pic>
      <p:pic>
        <p:nvPicPr>
          <p:cNvPr id="681" name="Google Shape;681;p39"/>
          <p:cNvPicPr preferRelativeResize="0"/>
          <p:nvPr/>
        </p:nvPicPr>
        <p:blipFill rotWithShape="1">
          <a:blip r:embed="rId4">
            <a:alphaModFix/>
          </a:blip>
          <a:srcRect/>
          <a:stretch/>
        </p:blipFill>
        <p:spPr>
          <a:xfrm>
            <a:off x="9753369" y="1430291"/>
            <a:ext cx="2266459" cy="382170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32d1d89a863_0_164"/>
          <p:cNvSpPr txBox="1"/>
          <p:nvPr/>
        </p:nvSpPr>
        <p:spPr>
          <a:xfrm>
            <a:off x="100650" y="6216250"/>
            <a:ext cx="11664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chemeClr val="hlink"/>
                </a:solidFill>
                <a:hlinkClick r:id="rId3"/>
              </a:rPr>
              <a:t>Eduscol Comment aménager sa classe de CP dédoublé ?</a:t>
            </a:r>
            <a:endParaRPr sz="1200"/>
          </a:p>
        </p:txBody>
      </p:sp>
      <p:pic>
        <p:nvPicPr>
          <p:cNvPr id="688" name="Google Shape;688;g32d1d89a863_0_164"/>
          <p:cNvPicPr preferRelativeResize="0"/>
          <p:nvPr/>
        </p:nvPicPr>
        <p:blipFill>
          <a:blip r:embed="rId4">
            <a:alphaModFix/>
          </a:blip>
          <a:stretch>
            <a:fillRect/>
          </a:stretch>
        </p:blipFill>
        <p:spPr>
          <a:xfrm>
            <a:off x="1211837" y="150800"/>
            <a:ext cx="9442525" cy="6065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692"/>
        <p:cNvGrpSpPr/>
        <p:nvPr/>
      </p:nvGrpSpPr>
      <p:grpSpPr>
        <a:xfrm>
          <a:off x="0" y="0"/>
          <a:ext cx="0" cy="0"/>
          <a:chOff x="0" y="0"/>
          <a:chExt cx="0" cy="0"/>
        </a:xfrm>
      </p:grpSpPr>
      <p:pic>
        <p:nvPicPr>
          <p:cNvPr id="693" name="Google Shape;693;p40"/>
          <p:cNvPicPr preferRelativeResize="0"/>
          <p:nvPr/>
        </p:nvPicPr>
        <p:blipFill rotWithShape="1">
          <a:blip r:embed="rId3">
            <a:alphaModFix/>
          </a:blip>
          <a:srcRect/>
          <a:stretch/>
        </p:blipFill>
        <p:spPr>
          <a:xfrm>
            <a:off x="869076" y="1203790"/>
            <a:ext cx="4087367" cy="2849880"/>
          </a:xfrm>
          <a:prstGeom prst="rect">
            <a:avLst/>
          </a:prstGeom>
          <a:noFill/>
          <a:ln>
            <a:noFill/>
          </a:ln>
        </p:spPr>
      </p:pic>
      <p:pic>
        <p:nvPicPr>
          <p:cNvPr id="694" name="Google Shape;694;p40"/>
          <p:cNvPicPr preferRelativeResize="0"/>
          <p:nvPr/>
        </p:nvPicPr>
        <p:blipFill rotWithShape="1">
          <a:blip r:embed="rId4">
            <a:alphaModFix/>
          </a:blip>
          <a:srcRect/>
          <a:stretch/>
        </p:blipFill>
        <p:spPr>
          <a:xfrm>
            <a:off x="416051" y="4113274"/>
            <a:ext cx="4657344" cy="2708146"/>
          </a:xfrm>
          <a:prstGeom prst="rect">
            <a:avLst/>
          </a:prstGeom>
          <a:noFill/>
          <a:ln>
            <a:noFill/>
          </a:ln>
        </p:spPr>
      </p:pic>
      <p:grpSp>
        <p:nvGrpSpPr>
          <p:cNvPr id="695" name="Google Shape;695;p40"/>
          <p:cNvGrpSpPr/>
          <p:nvPr/>
        </p:nvGrpSpPr>
        <p:grpSpPr>
          <a:xfrm>
            <a:off x="313189" y="340482"/>
            <a:ext cx="11360150" cy="2952345"/>
            <a:chOff x="416051" y="25907"/>
            <a:chExt cx="11360150" cy="2952345"/>
          </a:xfrm>
        </p:grpSpPr>
        <p:pic>
          <p:nvPicPr>
            <p:cNvPr id="696" name="Google Shape;696;p40"/>
            <p:cNvPicPr preferRelativeResize="0"/>
            <p:nvPr/>
          </p:nvPicPr>
          <p:blipFill rotWithShape="1">
            <a:blip r:embed="rId5">
              <a:alphaModFix/>
            </a:blip>
            <a:srcRect/>
            <a:stretch/>
          </p:blipFill>
          <p:spPr>
            <a:xfrm>
              <a:off x="7427187" y="829601"/>
              <a:ext cx="4240651" cy="2148650"/>
            </a:xfrm>
            <a:prstGeom prst="rect">
              <a:avLst/>
            </a:prstGeom>
            <a:noFill/>
            <a:ln>
              <a:noFill/>
            </a:ln>
          </p:spPr>
        </p:pic>
        <p:sp>
          <p:nvSpPr>
            <p:cNvPr id="697" name="Google Shape;697;p40"/>
            <p:cNvSpPr/>
            <p:nvPr/>
          </p:nvSpPr>
          <p:spPr>
            <a:xfrm>
              <a:off x="416051" y="25907"/>
              <a:ext cx="11360150" cy="763905"/>
            </a:xfrm>
            <a:custGeom>
              <a:avLst/>
              <a:gdLst/>
              <a:ahLst/>
              <a:cxnLst/>
              <a:rect l="l" t="t" r="r" b="b"/>
              <a:pathLst>
                <a:path w="11360150" h="763905" extrusionOk="0">
                  <a:moveTo>
                    <a:pt x="0" y="763523"/>
                  </a:moveTo>
                  <a:lnTo>
                    <a:pt x="11359896" y="763523"/>
                  </a:lnTo>
                  <a:lnTo>
                    <a:pt x="11359896" y="0"/>
                  </a:lnTo>
                  <a:lnTo>
                    <a:pt x="0" y="0"/>
                  </a:lnTo>
                  <a:lnTo>
                    <a:pt x="0" y="763523"/>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98" name="Google Shape;698;p40"/>
          <p:cNvSpPr txBox="1">
            <a:spLocks noGrp="1"/>
          </p:cNvSpPr>
          <p:nvPr>
            <p:ph type="title"/>
          </p:nvPr>
        </p:nvSpPr>
        <p:spPr>
          <a:xfrm>
            <a:off x="415600" y="593367"/>
            <a:ext cx="11360700" cy="5508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500"/>
              <a:t>A quoi ressemble la classe? Quels effets sur la pratique?</a:t>
            </a:r>
            <a:endParaRPr sz="3500"/>
          </a:p>
        </p:txBody>
      </p:sp>
      <p:pic>
        <p:nvPicPr>
          <p:cNvPr id="699" name="Google Shape;699;p40"/>
          <p:cNvPicPr preferRelativeResize="0"/>
          <p:nvPr/>
        </p:nvPicPr>
        <p:blipFill rotWithShape="1">
          <a:blip r:embed="rId6">
            <a:alphaModFix/>
          </a:blip>
          <a:srcRect/>
          <a:stretch/>
        </p:blipFill>
        <p:spPr>
          <a:xfrm>
            <a:off x="7324326" y="3544786"/>
            <a:ext cx="4657351" cy="32873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29"/>
        <p:cNvGrpSpPr/>
        <p:nvPr/>
      </p:nvGrpSpPr>
      <p:grpSpPr>
        <a:xfrm>
          <a:off x="0" y="0"/>
          <a:ext cx="0" cy="0"/>
          <a:chOff x="0" y="0"/>
          <a:chExt cx="0" cy="0"/>
        </a:xfrm>
      </p:grpSpPr>
      <p:pic>
        <p:nvPicPr>
          <p:cNvPr id="730" name="Google Shape;730;p43"/>
          <p:cNvPicPr preferRelativeResize="0"/>
          <p:nvPr/>
        </p:nvPicPr>
        <p:blipFill rotWithShape="1">
          <a:blip r:embed="rId3">
            <a:alphaModFix/>
          </a:blip>
          <a:srcRect/>
          <a:stretch/>
        </p:blipFill>
        <p:spPr>
          <a:xfrm>
            <a:off x="3485134" y="714501"/>
            <a:ext cx="5221732" cy="5133460"/>
          </a:xfrm>
          <a:prstGeom prst="rect">
            <a:avLst/>
          </a:prstGeom>
          <a:noFill/>
          <a:ln>
            <a:noFill/>
          </a:ln>
        </p:spPr>
      </p:pic>
      <p:sp>
        <p:nvSpPr>
          <p:cNvPr id="731" name="Google Shape;731;p43"/>
          <p:cNvSpPr txBox="1"/>
          <p:nvPr/>
        </p:nvSpPr>
        <p:spPr>
          <a:xfrm>
            <a:off x="5248000" y="2960625"/>
            <a:ext cx="1735800" cy="1432500"/>
          </a:xfrm>
          <a:prstGeom prst="rect">
            <a:avLst/>
          </a:prstGeom>
          <a:noFill/>
          <a:ln>
            <a:noFill/>
          </a:ln>
        </p:spPr>
        <p:txBody>
          <a:bodyPr spcFirstLastPara="1" wrap="square" lIns="0" tIns="55875" rIns="0" bIns="0" anchor="t" anchorCtr="0">
            <a:spAutoFit/>
          </a:bodyPr>
          <a:lstStyle/>
          <a:p>
            <a:pPr marL="12065" marR="5080" lvl="0" indent="0" algn="ctr" rtl="0">
              <a:lnSpc>
                <a:spcPct val="109642"/>
              </a:lnSpc>
              <a:spcBef>
                <a:spcPts val="0"/>
              </a:spcBef>
              <a:spcAft>
                <a:spcPts val="0"/>
              </a:spcAft>
              <a:buNone/>
            </a:pPr>
            <a:r>
              <a:rPr lang="en-US" sz="2800">
                <a:solidFill>
                  <a:schemeClr val="dk1"/>
                </a:solidFill>
                <a:latin typeface="Calibri"/>
                <a:ea typeface="Calibri"/>
                <a:cs typeface="Calibri"/>
                <a:sym typeface="Calibri"/>
              </a:rPr>
              <a:t>Organiser  les</a:t>
            </a:r>
            <a:endParaRPr sz="2800">
              <a:solidFill>
                <a:schemeClr val="dk1"/>
              </a:solidFill>
              <a:latin typeface="Calibri"/>
              <a:ea typeface="Calibri"/>
              <a:cs typeface="Calibri"/>
              <a:sym typeface="Calibri"/>
            </a:endParaRPr>
          </a:p>
          <a:p>
            <a:pPr marL="0" marR="0" lvl="0" indent="0" algn="ctr" rtl="0">
              <a:lnSpc>
                <a:spcPct val="107857"/>
              </a:lnSpc>
              <a:spcBef>
                <a:spcPts val="0"/>
              </a:spcBef>
              <a:spcAft>
                <a:spcPts val="0"/>
              </a:spcAft>
              <a:buNone/>
            </a:pPr>
            <a:r>
              <a:rPr lang="en-US" sz="2800">
                <a:solidFill>
                  <a:srgbClr val="FFFFFF"/>
                </a:solidFill>
                <a:latin typeface="Calibri"/>
                <a:ea typeface="Calibri"/>
                <a:cs typeface="Calibri"/>
                <a:sym typeface="Calibri"/>
              </a:rPr>
              <a:t>temps</a:t>
            </a:r>
            <a:endParaRPr sz="2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754"/>
        <p:cNvGrpSpPr/>
        <p:nvPr/>
      </p:nvGrpSpPr>
      <p:grpSpPr>
        <a:xfrm>
          <a:off x="0" y="0"/>
          <a:ext cx="0" cy="0"/>
          <a:chOff x="0" y="0"/>
          <a:chExt cx="0" cy="0"/>
        </a:xfrm>
      </p:grpSpPr>
      <p:pic>
        <p:nvPicPr>
          <p:cNvPr id="755" name="Google Shape;755;p45"/>
          <p:cNvPicPr preferRelativeResize="0"/>
          <p:nvPr/>
        </p:nvPicPr>
        <p:blipFill rotWithShape="1">
          <a:blip r:embed="rId3">
            <a:alphaModFix/>
          </a:blip>
          <a:srcRect/>
          <a:stretch/>
        </p:blipFill>
        <p:spPr>
          <a:xfrm>
            <a:off x="521840" y="3471923"/>
            <a:ext cx="3062974" cy="2955587"/>
          </a:xfrm>
          <a:prstGeom prst="rect">
            <a:avLst/>
          </a:prstGeom>
          <a:noFill/>
          <a:ln>
            <a:noFill/>
          </a:ln>
        </p:spPr>
      </p:pic>
      <p:pic>
        <p:nvPicPr>
          <p:cNvPr id="756" name="Google Shape;756;p45"/>
          <p:cNvPicPr preferRelativeResize="0"/>
          <p:nvPr/>
        </p:nvPicPr>
        <p:blipFill rotWithShape="1">
          <a:blip r:embed="rId4">
            <a:alphaModFix/>
          </a:blip>
          <a:srcRect/>
          <a:stretch/>
        </p:blipFill>
        <p:spPr>
          <a:xfrm>
            <a:off x="3910584" y="822960"/>
            <a:ext cx="3049139" cy="3058668"/>
          </a:xfrm>
          <a:prstGeom prst="rect">
            <a:avLst/>
          </a:prstGeom>
          <a:noFill/>
          <a:ln>
            <a:noFill/>
          </a:ln>
        </p:spPr>
      </p:pic>
      <p:pic>
        <p:nvPicPr>
          <p:cNvPr id="757" name="Google Shape;757;p45"/>
          <p:cNvPicPr preferRelativeResize="0"/>
          <p:nvPr/>
        </p:nvPicPr>
        <p:blipFill rotWithShape="1">
          <a:blip r:embed="rId5">
            <a:alphaModFix/>
          </a:blip>
          <a:srcRect/>
          <a:stretch/>
        </p:blipFill>
        <p:spPr>
          <a:xfrm>
            <a:off x="7142065" y="1936525"/>
            <a:ext cx="4943254" cy="2979931"/>
          </a:xfrm>
          <a:prstGeom prst="rect">
            <a:avLst/>
          </a:prstGeom>
          <a:noFill/>
          <a:ln>
            <a:noFill/>
          </a:ln>
        </p:spPr>
      </p:pic>
      <p:pic>
        <p:nvPicPr>
          <p:cNvPr id="758" name="Google Shape;758;p45"/>
          <p:cNvPicPr preferRelativeResize="0"/>
          <p:nvPr/>
        </p:nvPicPr>
        <p:blipFill rotWithShape="1">
          <a:blip r:embed="rId6">
            <a:alphaModFix/>
          </a:blip>
          <a:srcRect/>
          <a:stretch/>
        </p:blipFill>
        <p:spPr>
          <a:xfrm>
            <a:off x="484396" y="1004939"/>
            <a:ext cx="3116450" cy="1812452"/>
          </a:xfrm>
          <a:prstGeom prst="rect">
            <a:avLst/>
          </a:prstGeom>
          <a:noFill/>
          <a:ln>
            <a:noFill/>
          </a:ln>
        </p:spPr>
      </p:pic>
      <p:pic>
        <p:nvPicPr>
          <p:cNvPr id="759" name="Google Shape;759;p45"/>
          <p:cNvPicPr preferRelativeResize="0"/>
          <p:nvPr/>
        </p:nvPicPr>
        <p:blipFill rotWithShape="1">
          <a:blip r:embed="rId7">
            <a:alphaModFix/>
          </a:blip>
          <a:srcRect/>
          <a:stretch/>
        </p:blipFill>
        <p:spPr>
          <a:xfrm>
            <a:off x="4084671" y="3962400"/>
            <a:ext cx="2724443" cy="1813560"/>
          </a:xfrm>
          <a:prstGeom prst="rect">
            <a:avLst/>
          </a:prstGeom>
          <a:noFill/>
          <a:ln>
            <a:noFill/>
          </a:ln>
        </p:spPr>
      </p:pic>
      <p:sp>
        <p:nvSpPr>
          <p:cNvPr id="760" name="Google Shape;760;p45"/>
          <p:cNvSpPr/>
          <p:nvPr/>
        </p:nvSpPr>
        <p:spPr>
          <a:xfrm>
            <a:off x="416051" y="510540"/>
            <a:ext cx="11360150" cy="763905"/>
          </a:xfrm>
          <a:custGeom>
            <a:avLst/>
            <a:gdLst/>
            <a:ahLst/>
            <a:cxnLst/>
            <a:rect l="l" t="t" r="r" b="b"/>
            <a:pathLst>
              <a:path w="11360150" h="763905" extrusionOk="0">
                <a:moveTo>
                  <a:pt x="0" y="763524"/>
                </a:moveTo>
                <a:lnTo>
                  <a:pt x="11359896" y="763524"/>
                </a:lnTo>
                <a:lnTo>
                  <a:pt x="11359896" y="0"/>
                </a:lnTo>
                <a:lnTo>
                  <a:pt x="0" y="0"/>
                </a:lnTo>
                <a:lnTo>
                  <a:pt x="0" y="763524"/>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45"/>
          <p:cNvSpPr txBox="1">
            <a:spLocks noGrp="1"/>
          </p:cNvSpPr>
          <p:nvPr>
            <p:ph type="title"/>
          </p:nvPr>
        </p:nvSpPr>
        <p:spPr>
          <a:xfrm>
            <a:off x="415600" y="593367"/>
            <a:ext cx="11360700" cy="5817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a:t>Se repérer dans la séance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0" name="Google Shape;110;g33851370c9e_0_0"/>
          <p:cNvSpPr txBox="1">
            <a:spLocks noGrp="1"/>
          </p:cNvSpPr>
          <p:nvPr>
            <p:ph type="title"/>
          </p:nvPr>
        </p:nvSpPr>
        <p:spPr>
          <a:xfrm>
            <a:off x="415600" y="14315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Enfant</a:t>
            </a:r>
            <a:endParaRPr/>
          </a:p>
        </p:txBody>
      </p:sp>
      <p:sp>
        <p:nvSpPr>
          <p:cNvPr id="111" name="Google Shape;111;g33851370c9e_0_0"/>
          <p:cNvSpPr txBox="1">
            <a:spLocks noGrp="1"/>
          </p:cNvSpPr>
          <p:nvPr>
            <p:ph type="title"/>
          </p:nvPr>
        </p:nvSpPr>
        <p:spPr>
          <a:xfrm>
            <a:off x="415600" y="45557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Elève</a:t>
            </a:r>
            <a:endParaRPr/>
          </a:p>
        </p:txBody>
      </p:sp>
      <p:pic>
        <p:nvPicPr>
          <p:cNvPr id="112" name="Google Shape;112;g33851370c9e_0_0"/>
          <p:cNvPicPr preferRelativeResize="0"/>
          <p:nvPr/>
        </p:nvPicPr>
        <p:blipFill rotWithShape="1">
          <a:blip r:embed="rId3">
            <a:alphaModFix/>
          </a:blip>
          <a:srcRect t="12326"/>
          <a:stretch/>
        </p:blipFill>
        <p:spPr>
          <a:xfrm>
            <a:off x="269525" y="2114300"/>
            <a:ext cx="11770075" cy="2077375"/>
          </a:xfrm>
          <a:prstGeom prst="rect">
            <a:avLst/>
          </a:prstGeom>
          <a:noFill/>
          <a:ln>
            <a:noFill/>
          </a:ln>
        </p:spPr>
      </p:pic>
      <p:pic>
        <p:nvPicPr>
          <p:cNvPr id="113" name="Google Shape;113;g33851370c9e_0_0"/>
          <p:cNvPicPr preferRelativeResize="0"/>
          <p:nvPr/>
        </p:nvPicPr>
        <p:blipFill>
          <a:blip r:embed="rId4">
            <a:alphaModFix/>
          </a:blip>
          <a:stretch>
            <a:fillRect/>
          </a:stretch>
        </p:blipFill>
        <p:spPr>
          <a:xfrm>
            <a:off x="152400" y="5243067"/>
            <a:ext cx="11887198" cy="1564664"/>
          </a:xfrm>
          <a:prstGeom prst="rect">
            <a:avLst/>
          </a:prstGeom>
          <a:noFill/>
          <a:ln>
            <a:noFill/>
          </a:ln>
        </p:spPr>
      </p:pic>
      <p:sp>
        <p:nvSpPr>
          <p:cNvPr id="114" name="Google Shape;114;g33851370c9e_0_0"/>
          <p:cNvSpPr txBox="1"/>
          <p:nvPr/>
        </p:nvSpPr>
        <p:spPr>
          <a:xfrm>
            <a:off x="415600" y="347400"/>
            <a:ext cx="49152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2"/>
                </a:solidFill>
              </a:rPr>
              <a:t>Vendredi 21 février 2025</a:t>
            </a:r>
            <a:endParaRPr sz="2400" b="1">
              <a:solidFill>
                <a:schemeClr val="dk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765"/>
        <p:cNvGrpSpPr/>
        <p:nvPr/>
      </p:nvGrpSpPr>
      <p:grpSpPr>
        <a:xfrm>
          <a:off x="0" y="0"/>
          <a:ext cx="0" cy="0"/>
          <a:chOff x="0" y="0"/>
          <a:chExt cx="0" cy="0"/>
        </a:xfrm>
      </p:grpSpPr>
      <p:pic>
        <p:nvPicPr>
          <p:cNvPr id="766" name="Google Shape;766;p46"/>
          <p:cNvPicPr preferRelativeResize="0"/>
          <p:nvPr/>
        </p:nvPicPr>
        <p:blipFill rotWithShape="1">
          <a:blip r:embed="rId3">
            <a:alphaModFix/>
          </a:blip>
          <a:srcRect/>
          <a:stretch/>
        </p:blipFill>
        <p:spPr>
          <a:xfrm>
            <a:off x="8897111" y="1481326"/>
            <a:ext cx="3035807" cy="5257798"/>
          </a:xfrm>
          <a:prstGeom prst="rect">
            <a:avLst/>
          </a:prstGeom>
          <a:noFill/>
          <a:ln>
            <a:noFill/>
          </a:ln>
        </p:spPr>
      </p:pic>
      <p:pic>
        <p:nvPicPr>
          <p:cNvPr id="767" name="Google Shape;767;p46"/>
          <p:cNvPicPr preferRelativeResize="0"/>
          <p:nvPr/>
        </p:nvPicPr>
        <p:blipFill rotWithShape="1">
          <a:blip r:embed="rId4">
            <a:alphaModFix/>
          </a:blip>
          <a:srcRect/>
          <a:stretch/>
        </p:blipFill>
        <p:spPr>
          <a:xfrm>
            <a:off x="614170" y="3998975"/>
            <a:ext cx="5480303" cy="2740152"/>
          </a:xfrm>
          <a:prstGeom prst="rect">
            <a:avLst/>
          </a:prstGeom>
          <a:noFill/>
          <a:ln>
            <a:noFill/>
          </a:ln>
        </p:spPr>
      </p:pic>
      <p:pic>
        <p:nvPicPr>
          <p:cNvPr id="768" name="Google Shape;768;p46"/>
          <p:cNvPicPr preferRelativeResize="0"/>
          <p:nvPr/>
        </p:nvPicPr>
        <p:blipFill rotWithShape="1">
          <a:blip r:embed="rId5">
            <a:alphaModFix/>
          </a:blip>
          <a:srcRect/>
          <a:stretch/>
        </p:blipFill>
        <p:spPr>
          <a:xfrm>
            <a:off x="6461759" y="1359406"/>
            <a:ext cx="2068067" cy="5498591"/>
          </a:xfrm>
          <a:prstGeom prst="rect">
            <a:avLst/>
          </a:prstGeom>
          <a:noFill/>
          <a:ln>
            <a:noFill/>
          </a:ln>
        </p:spPr>
      </p:pic>
      <p:grpSp>
        <p:nvGrpSpPr>
          <p:cNvPr id="769" name="Google Shape;769;p46"/>
          <p:cNvGrpSpPr/>
          <p:nvPr/>
        </p:nvGrpSpPr>
        <p:grpSpPr>
          <a:xfrm>
            <a:off x="340551" y="976139"/>
            <a:ext cx="11360150" cy="2918469"/>
            <a:chOff x="416051" y="510539"/>
            <a:chExt cx="11360150" cy="2918469"/>
          </a:xfrm>
        </p:grpSpPr>
        <p:pic>
          <p:nvPicPr>
            <p:cNvPr id="770" name="Google Shape;770;p46"/>
            <p:cNvPicPr preferRelativeResize="0"/>
            <p:nvPr/>
          </p:nvPicPr>
          <p:blipFill rotWithShape="1">
            <a:blip r:embed="rId6">
              <a:alphaModFix/>
            </a:blip>
            <a:srcRect/>
            <a:stretch/>
          </p:blipFill>
          <p:spPr>
            <a:xfrm>
              <a:off x="2458798" y="749818"/>
              <a:ext cx="2642616" cy="2679190"/>
            </a:xfrm>
            <a:prstGeom prst="rect">
              <a:avLst/>
            </a:prstGeom>
            <a:noFill/>
            <a:ln>
              <a:noFill/>
            </a:ln>
          </p:spPr>
        </p:pic>
        <p:sp>
          <p:nvSpPr>
            <p:cNvPr id="771" name="Google Shape;771;p46"/>
            <p:cNvSpPr/>
            <p:nvPr/>
          </p:nvSpPr>
          <p:spPr>
            <a:xfrm>
              <a:off x="416051" y="510539"/>
              <a:ext cx="11360150" cy="763905"/>
            </a:xfrm>
            <a:custGeom>
              <a:avLst/>
              <a:gdLst/>
              <a:ahLst/>
              <a:cxnLst/>
              <a:rect l="l" t="t" r="r" b="b"/>
              <a:pathLst>
                <a:path w="11360150" h="763905" extrusionOk="0">
                  <a:moveTo>
                    <a:pt x="0" y="763524"/>
                  </a:moveTo>
                  <a:lnTo>
                    <a:pt x="11359896" y="763524"/>
                  </a:lnTo>
                  <a:lnTo>
                    <a:pt x="11359896" y="0"/>
                  </a:lnTo>
                  <a:lnTo>
                    <a:pt x="0" y="0"/>
                  </a:lnTo>
                  <a:lnTo>
                    <a:pt x="0" y="763524"/>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72" name="Google Shape;772;p46"/>
          <p:cNvSpPr txBox="1">
            <a:spLocks noGrp="1"/>
          </p:cNvSpPr>
          <p:nvPr>
            <p:ph type="title"/>
          </p:nvPr>
        </p:nvSpPr>
        <p:spPr>
          <a:xfrm>
            <a:off x="415600" y="593367"/>
            <a:ext cx="11360700" cy="5817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a:t>Se repérer dans la journée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pic>
        <p:nvPicPr>
          <p:cNvPr id="777" name="Google Shape;777;p47"/>
          <p:cNvPicPr preferRelativeResize="0"/>
          <p:nvPr/>
        </p:nvPicPr>
        <p:blipFill rotWithShape="1">
          <a:blip r:embed="rId3">
            <a:alphaModFix/>
          </a:blip>
          <a:srcRect/>
          <a:stretch/>
        </p:blipFill>
        <p:spPr>
          <a:xfrm>
            <a:off x="415594" y="1257125"/>
            <a:ext cx="5495181" cy="2050225"/>
          </a:xfrm>
          <a:prstGeom prst="rect">
            <a:avLst/>
          </a:prstGeom>
          <a:noFill/>
          <a:ln>
            <a:noFill/>
          </a:ln>
        </p:spPr>
      </p:pic>
      <p:pic>
        <p:nvPicPr>
          <p:cNvPr id="778" name="Google Shape;778;p47"/>
          <p:cNvPicPr preferRelativeResize="0"/>
          <p:nvPr/>
        </p:nvPicPr>
        <p:blipFill rotWithShape="1">
          <a:blip r:embed="rId4">
            <a:alphaModFix/>
          </a:blip>
          <a:srcRect/>
          <a:stretch/>
        </p:blipFill>
        <p:spPr>
          <a:xfrm>
            <a:off x="6015657" y="198538"/>
            <a:ext cx="1437131" cy="1994916"/>
          </a:xfrm>
          <a:prstGeom prst="rect">
            <a:avLst/>
          </a:prstGeom>
          <a:noFill/>
          <a:ln>
            <a:noFill/>
          </a:ln>
        </p:spPr>
      </p:pic>
      <p:pic>
        <p:nvPicPr>
          <p:cNvPr id="779" name="Google Shape;779;p47"/>
          <p:cNvPicPr preferRelativeResize="0"/>
          <p:nvPr/>
        </p:nvPicPr>
        <p:blipFill rotWithShape="1">
          <a:blip r:embed="rId5">
            <a:alphaModFix/>
          </a:blip>
          <a:srcRect/>
          <a:stretch/>
        </p:blipFill>
        <p:spPr>
          <a:xfrm>
            <a:off x="388744" y="3389401"/>
            <a:ext cx="5548884" cy="3267456"/>
          </a:xfrm>
          <a:prstGeom prst="rect">
            <a:avLst/>
          </a:prstGeom>
          <a:noFill/>
          <a:ln>
            <a:noFill/>
          </a:ln>
        </p:spPr>
      </p:pic>
      <p:pic>
        <p:nvPicPr>
          <p:cNvPr id="780" name="Google Shape;780;p47"/>
          <p:cNvPicPr preferRelativeResize="0"/>
          <p:nvPr/>
        </p:nvPicPr>
        <p:blipFill rotWithShape="1">
          <a:blip r:embed="rId6">
            <a:alphaModFix/>
          </a:blip>
          <a:srcRect/>
          <a:stretch/>
        </p:blipFill>
        <p:spPr>
          <a:xfrm>
            <a:off x="6948227" y="3280635"/>
            <a:ext cx="4864141" cy="3376196"/>
          </a:xfrm>
          <a:prstGeom prst="rect">
            <a:avLst/>
          </a:prstGeom>
          <a:noFill/>
          <a:ln>
            <a:noFill/>
          </a:ln>
        </p:spPr>
      </p:pic>
      <p:sp>
        <p:nvSpPr>
          <p:cNvPr id="781" name="Google Shape;781;p47"/>
          <p:cNvSpPr/>
          <p:nvPr/>
        </p:nvSpPr>
        <p:spPr>
          <a:xfrm>
            <a:off x="416051" y="510540"/>
            <a:ext cx="11360150" cy="763905"/>
          </a:xfrm>
          <a:custGeom>
            <a:avLst/>
            <a:gdLst/>
            <a:ahLst/>
            <a:cxnLst/>
            <a:rect l="l" t="t" r="r" b="b"/>
            <a:pathLst>
              <a:path w="11360150" h="763905" extrusionOk="0">
                <a:moveTo>
                  <a:pt x="0" y="763524"/>
                </a:moveTo>
                <a:lnTo>
                  <a:pt x="11359896" y="763524"/>
                </a:lnTo>
                <a:lnTo>
                  <a:pt x="11359896" y="0"/>
                </a:lnTo>
                <a:lnTo>
                  <a:pt x="0" y="0"/>
                </a:lnTo>
                <a:lnTo>
                  <a:pt x="0" y="763524"/>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47"/>
          <p:cNvSpPr txBox="1">
            <a:spLocks noGrp="1"/>
          </p:cNvSpPr>
          <p:nvPr>
            <p:ph type="title"/>
          </p:nvPr>
        </p:nvSpPr>
        <p:spPr>
          <a:xfrm>
            <a:off x="415600" y="593367"/>
            <a:ext cx="11360700" cy="5817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a:t>Se repérer dans l’année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786"/>
        <p:cNvGrpSpPr/>
        <p:nvPr/>
      </p:nvGrpSpPr>
      <p:grpSpPr>
        <a:xfrm>
          <a:off x="0" y="0"/>
          <a:ext cx="0" cy="0"/>
          <a:chOff x="0" y="0"/>
          <a:chExt cx="0" cy="0"/>
        </a:xfrm>
      </p:grpSpPr>
      <p:pic>
        <p:nvPicPr>
          <p:cNvPr id="787" name="Google Shape;787;p48"/>
          <p:cNvPicPr preferRelativeResize="0"/>
          <p:nvPr/>
        </p:nvPicPr>
        <p:blipFill rotWithShape="1">
          <a:blip r:embed="rId3">
            <a:alphaModFix/>
          </a:blip>
          <a:srcRect/>
          <a:stretch/>
        </p:blipFill>
        <p:spPr>
          <a:xfrm>
            <a:off x="243840" y="1085086"/>
            <a:ext cx="11704320" cy="5772910"/>
          </a:xfrm>
          <a:prstGeom prst="rect">
            <a:avLst/>
          </a:prstGeom>
          <a:noFill/>
          <a:ln>
            <a:noFill/>
          </a:ln>
        </p:spPr>
      </p:pic>
      <p:sp>
        <p:nvSpPr>
          <p:cNvPr id="788" name="Google Shape;788;p48"/>
          <p:cNvSpPr txBox="1"/>
          <p:nvPr/>
        </p:nvSpPr>
        <p:spPr>
          <a:xfrm>
            <a:off x="78739" y="6370421"/>
            <a:ext cx="8171815" cy="3003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u="sng">
                <a:solidFill>
                  <a:srgbClr val="226FCD"/>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https://app.classroomscreen.com/wv1/1436c806-85e2-45d9-8946-049080cc8a4f</a:t>
            </a:r>
            <a:endParaRPr sz="1800">
              <a:solidFill>
                <a:schemeClr val="dk1"/>
              </a:solidFill>
              <a:latin typeface="Arial"/>
              <a:ea typeface="Arial"/>
              <a:cs typeface="Arial"/>
              <a:sym typeface="Arial"/>
            </a:endParaRPr>
          </a:p>
        </p:txBody>
      </p:sp>
      <p:sp>
        <p:nvSpPr>
          <p:cNvPr id="789" name="Google Shape;789;p48"/>
          <p:cNvSpPr txBox="1">
            <a:spLocks noGrp="1"/>
          </p:cNvSpPr>
          <p:nvPr>
            <p:ph type="title"/>
          </p:nvPr>
        </p:nvSpPr>
        <p:spPr>
          <a:xfrm>
            <a:off x="415600" y="593367"/>
            <a:ext cx="11360700" cy="581700"/>
          </a:xfrm>
          <a:prstGeom prst="rect">
            <a:avLst/>
          </a:prstGeom>
          <a:noFill/>
          <a:ln>
            <a:noFill/>
          </a:ln>
        </p:spPr>
        <p:txBody>
          <a:bodyPr spcFirstLastPara="1" wrap="square" lIns="0" tIns="12050" rIns="0" bIns="0" anchor="t" anchorCtr="0">
            <a:spAutoFit/>
          </a:bodyPr>
          <a:lstStyle/>
          <a:p>
            <a:pPr marL="24130" lvl="0" indent="0" algn="l" rtl="0">
              <a:lnSpc>
                <a:spcPct val="100000"/>
              </a:lnSpc>
              <a:spcBef>
                <a:spcPts val="0"/>
              </a:spcBef>
              <a:spcAft>
                <a:spcPts val="0"/>
              </a:spcAft>
              <a:buNone/>
            </a:pPr>
            <a:r>
              <a:rPr lang="en-US"/>
              <a:t>Adapter ses supports aux niveaux des élèves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0" name="Google Shape;800;p50"/>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1" name="Google Shape;801;p50"/>
          <p:cNvSpPr txBox="1">
            <a:spLocks noGrp="1"/>
          </p:cNvSpPr>
          <p:nvPr>
            <p:ph type="title"/>
          </p:nvPr>
        </p:nvSpPr>
        <p:spPr>
          <a:xfrm>
            <a:off x="125825" y="593375"/>
            <a:ext cx="11941800" cy="5046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200">
                <a:solidFill>
                  <a:srgbClr val="000000"/>
                </a:solidFill>
              </a:rPr>
              <a:t>Comment guider l’</a:t>
            </a:r>
            <a:r>
              <a:rPr lang="en-US" sz="3200">
                <a:solidFill>
                  <a:srgbClr val="37757E"/>
                </a:solidFill>
              </a:rPr>
              <a:t>enfant </a:t>
            </a:r>
            <a:r>
              <a:rPr lang="en-US" sz="3200">
                <a:solidFill>
                  <a:srgbClr val="000000"/>
                </a:solidFill>
              </a:rPr>
              <a:t>dans sa construction du devenir </a:t>
            </a:r>
            <a:r>
              <a:rPr lang="en-US" sz="3200">
                <a:solidFill>
                  <a:srgbClr val="37757E"/>
                </a:solidFill>
              </a:rPr>
              <a:t>élève </a:t>
            </a:r>
            <a:r>
              <a:rPr lang="en-US" sz="3200">
                <a:solidFill>
                  <a:srgbClr val="000000"/>
                </a:solidFill>
              </a:rPr>
              <a:t>?</a:t>
            </a:r>
            <a:endParaRPr sz="3200"/>
          </a:p>
        </p:txBody>
      </p:sp>
      <p:grpSp>
        <p:nvGrpSpPr>
          <p:cNvPr id="802" name="Google Shape;802;p50"/>
          <p:cNvGrpSpPr/>
          <p:nvPr/>
        </p:nvGrpSpPr>
        <p:grpSpPr>
          <a:xfrm>
            <a:off x="4895088" y="1973579"/>
            <a:ext cx="995680" cy="995680"/>
            <a:chOff x="4895088" y="1973579"/>
            <a:chExt cx="995680" cy="995680"/>
          </a:xfrm>
        </p:grpSpPr>
        <p:sp>
          <p:nvSpPr>
            <p:cNvPr id="803" name="Google Shape;803;p50"/>
            <p:cNvSpPr/>
            <p:nvPr/>
          </p:nvSpPr>
          <p:spPr>
            <a:xfrm>
              <a:off x="4895088" y="1973579"/>
              <a:ext cx="995680" cy="995680"/>
            </a:xfrm>
            <a:custGeom>
              <a:avLst/>
              <a:gdLst/>
              <a:ahLst/>
              <a:cxnLst/>
              <a:rect l="l" t="t" r="r" b="b"/>
              <a:pathLst>
                <a:path w="995679" h="995680" extrusionOk="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4" name="Google Shape;804;p50"/>
            <p:cNvSpPr/>
            <p:nvPr/>
          </p:nvSpPr>
          <p:spPr>
            <a:xfrm>
              <a:off x="5264047" y="2313768"/>
              <a:ext cx="259079" cy="422909"/>
            </a:xfrm>
            <a:custGeom>
              <a:avLst/>
              <a:gdLst/>
              <a:ahLst/>
              <a:cxnLst/>
              <a:rect l="l" t="t" r="r" b="b"/>
              <a:pathLst>
                <a:path w="259079" h="422910" extrusionOk="0">
                  <a:moveTo>
                    <a:pt x="120599" y="93980"/>
                  </a:moveTo>
                  <a:lnTo>
                    <a:pt x="70595" y="93979"/>
                  </a:lnTo>
                  <a:lnTo>
                    <a:pt x="70595" y="422909"/>
                  </a:lnTo>
                  <a:lnTo>
                    <a:pt x="117658" y="422910"/>
                  </a:lnTo>
                  <a:lnTo>
                    <a:pt x="117658" y="411480"/>
                  </a:lnTo>
                  <a:lnTo>
                    <a:pt x="87631" y="411479"/>
                  </a:lnTo>
                  <a:lnTo>
                    <a:pt x="82361" y="406399"/>
                  </a:lnTo>
                  <a:lnTo>
                    <a:pt x="82361" y="386079"/>
                  </a:lnTo>
                  <a:lnTo>
                    <a:pt x="87631" y="380999"/>
                  </a:lnTo>
                  <a:lnTo>
                    <a:pt x="117658" y="381000"/>
                  </a:lnTo>
                  <a:lnTo>
                    <a:pt x="117658" y="370840"/>
                  </a:lnTo>
                  <a:lnTo>
                    <a:pt x="90881" y="370839"/>
                  </a:lnTo>
                  <a:lnTo>
                    <a:pt x="88243" y="368299"/>
                  </a:lnTo>
                  <a:lnTo>
                    <a:pt x="88312" y="292099"/>
                  </a:lnTo>
                  <a:lnTo>
                    <a:pt x="90925" y="289559"/>
                  </a:lnTo>
                  <a:lnTo>
                    <a:pt x="117658" y="289560"/>
                  </a:lnTo>
                  <a:lnTo>
                    <a:pt x="117658" y="280670"/>
                  </a:lnTo>
                  <a:lnTo>
                    <a:pt x="90881" y="280669"/>
                  </a:lnTo>
                  <a:lnTo>
                    <a:pt x="88243" y="278129"/>
                  </a:lnTo>
                  <a:lnTo>
                    <a:pt x="88243" y="196849"/>
                  </a:lnTo>
                  <a:lnTo>
                    <a:pt x="90881" y="194309"/>
                  </a:lnTo>
                  <a:lnTo>
                    <a:pt x="188253" y="194310"/>
                  </a:lnTo>
                  <a:lnTo>
                    <a:pt x="188253" y="186690"/>
                  </a:lnTo>
                  <a:lnTo>
                    <a:pt x="115952" y="186690"/>
                  </a:lnTo>
                  <a:lnTo>
                    <a:pt x="79478" y="165099"/>
                  </a:lnTo>
                  <a:lnTo>
                    <a:pt x="76948" y="160019"/>
                  </a:lnTo>
                  <a:lnTo>
                    <a:pt x="78909" y="154939"/>
                  </a:lnTo>
                  <a:lnTo>
                    <a:pt x="84248" y="151129"/>
                  </a:lnTo>
                  <a:lnTo>
                    <a:pt x="85067" y="151129"/>
                  </a:lnTo>
                  <a:lnTo>
                    <a:pt x="91714" y="147319"/>
                  </a:lnTo>
                  <a:lnTo>
                    <a:pt x="120599" y="147320"/>
                  </a:lnTo>
                  <a:lnTo>
                    <a:pt x="120599" y="111760"/>
                  </a:lnTo>
                  <a:lnTo>
                    <a:pt x="90881" y="111759"/>
                  </a:lnTo>
                  <a:lnTo>
                    <a:pt x="88243" y="109219"/>
                  </a:lnTo>
                  <a:lnTo>
                    <a:pt x="88243" y="102869"/>
                  </a:lnTo>
                  <a:lnTo>
                    <a:pt x="90881" y="100329"/>
                  </a:lnTo>
                  <a:lnTo>
                    <a:pt x="120599" y="100330"/>
                  </a:lnTo>
                  <a:lnTo>
                    <a:pt x="120599" y="93980"/>
                  </a:lnTo>
                  <a:close/>
                </a:path>
                <a:path w="259079" h="422910" extrusionOk="0">
                  <a:moveTo>
                    <a:pt x="158839" y="212090"/>
                  </a:moveTo>
                  <a:lnTo>
                    <a:pt x="141190" y="212090"/>
                  </a:lnTo>
                  <a:lnTo>
                    <a:pt x="141190" y="422910"/>
                  </a:lnTo>
                  <a:lnTo>
                    <a:pt x="188253" y="422910"/>
                  </a:lnTo>
                  <a:lnTo>
                    <a:pt x="188253" y="411480"/>
                  </a:lnTo>
                  <a:lnTo>
                    <a:pt x="158226" y="411480"/>
                  </a:lnTo>
                  <a:lnTo>
                    <a:pt x="152956" y="406400"/>
                  </a:lnTo>
                  <a:lnTo>
                    <a:pt x="152956" y="386080"/>
                  </a:lnTo>
                  <a:lnTo>
                    <a:pt x="158226" y="381000"/>
                  </a:lnTo>
                  <a:lnTo>
                    <a:pt x="188253" y="381000"/>
                  </a:lnTo>
                  <a:lnTo>
                    <a:pt x="188253" y="370840"/>
                  </a:lnTo>
                  <a:lnTo>
                    <a:pt x="161476" y="370840"/>
                  </a:lnTo>
                  <a:lnTo>
                    <a:pt x="158839" y="368300"/>
                  </a:lnTo>
                  <a:lnTo>
                    <a:pt x="158902" y="292100"/>
                  </a:lnTo>
                  <a:lnTo>
                    <a:pt x="161520" y="289560"/>
                  </a:lnTo>
                  <a:lnTo>
                    <a:pt x="188253" y="289560"/>
                  </a:lnTo>
                  <a:lnTo>
                    <a:pt x="188253" y="280670"/>
                  </a:lnTo>
                  <a:lnTo>
                    <a:pt x="161476" y="280670"/>
                  </a:lnTo>
                  <a:lnTo>
                    <a:pt x="158839" y="278130"/>
                  </a:lnTo>
                  <a:lnTo>
                    <a:pt x="158839" y="212090"/>
                  </a:lnTo>
                  <a:close/>
                </a:path>
                <a:path w="259079" h="422910" extrusionOk="0">
                  <a:moveTo>
                    <a:pt x="117658" y="381000"/>
                  </a:moveTo>
                  <a:lnTo>
                    <a:pt x="100627" y="381000"/>
                  </a:lnTo>
                  <a:lnTo>
                    <a:pt x="105892" y="386080"/>
                  </a:lnTo>
                  <a:lnTo>
                    <a:pt x="105892" y="406400"/>
                  </a:lnTo>
                  <a:lnTo>
                    <a:pt x="100627" y="411480"/>
                  </a:lnTo>
                  <a:lnTo>
                    <a:pt x="117658" y="411480"/>
                  </a:lnTo>
                  <a:lnTo>
                    <a:pt x="117658" y="381000"/>
                  </a:lnTo>
                  <a:close/>
                </a:path>
                <a:path w="259079" h="422910" extrusionOk="0">
                  <a:moveTo>
                    <a:pt x="188253" y="381000"/>
                  </a:moveTo>
                  <a:lnTo>
                    <a:pt x="171222" y="381000"/>
                  </a:lnTo>
                  <a:lnTo>
                    <a:pt x="176487" y="386080"/>
                  </a:lnTo>
                  <a:lnTo>
                    <a:pt x="176487" y="406400"/>
                  </a:lnTo>
                  <a:lnTo>
                    <a:pt x="171222" y="411480"/>
                  </a:lnTo>
                  <a:lnTo>
                    <a:pt x="188253" y="411480"/>
                  </a:lnTo>
                  <a:lnTo>
                    <a:pt x="188253" y="381000"/>
                  </a:lnTo>
                  <a:close/>
                </a:path>
                <a:path w="259079" h="422910" extrusionOk="0">
                  <a:moveTo>
                    <a:pt x="117658" y="289560"/>
                  </a:moveTo>
                  <a:lnTo>
                    <a:pt x="97377" y="289560"/>
                  </a:lnTo>
                  <a:lnTo>
                    <a:pt x="100009" y="292100"/>
                  </a:lnTo>
                  <a:lnTo>
                    <a:pt x="100009" y="368300"/>
                  </a:lnTo>
                  <a:lnTo>
                    <a:pt x="97377" y="370840"/>
                  </a:lnTo>
                  <a:lnTo>
                    <a:pt x="117658" y="370840"/>
                  </a:lnTo>
                  <a:lnTo>
                    <a:pt x="117658" y="289560"/>
                  </a:lnTo>
                  <a:close/>
                </a:path>
                <a:path w="259079" h="422910" extrusionOk="0">
                  <a:moveTo>
                    <a:pt x="188253" y="289560"/>
                  </a:moveTo>
                  <a:lnTo>
                    <a:pt x="167972" y="289560"/>
                  </a:lnTo>
                  <a:lnTo>
                    <a:pt x="170604" y="292100"/>
                  </a:lnTo>
                  <a:lnTo>
                    <a:pt x="170604" y="368300"/>
                  </a:lnTo>
                  <a:lnTo>
                    <a:pt x="167972" y="370840"/>
                  </a:lnTo>
                  <a:lnTo>
                    <a:pt x="188253" y="370840"/>
                  </a:lnTo>
                  <a:lnTo>
                    <a:pt x="188253" y="289560"/>
                  </a:lnTo>
                  <a:close/>
                </a:path>
                <a:path w="259079" h="422910" extrusionOk="0">
                  <a:moveTo>
                    <a:pt x="161476" y="194310"/>
                  </a:moveTo>
                  <a:lnTo>
                    <a:pt x="97377" y="194309"/>
                  </a:lnTo>
                  <a:lnTo>
                    <a:pt x="100009" y="196849"/>
                  </a:lnTo>
                  <a:lnTo>
                    <a:pt x="100009" y="278130"/>
                  </a:lnTo>
                  <a:lnTo>
                    <a:pt x="97377" y="280669"/>
                  </a:lnTo>
                  <a:lnTo>
                    <a:pt x="117658" y="280670"/>
                  </a:lnTo>
                  <a:lnTo>
                    <a:pt x="117658" y="212090"/>
                  </a:lnTo>
                  <a:lnTo>
                    <a:pt x="158839" y="212090"/>
                  </a:lnTo>
                  <a:lnTo>
                    <a:pt x="158839" y="196850"/>
                  </a:lnTo>
                  <a:lnTo>
                    <a:pt x="161476" y="194310"/>
                  </a:lnTo>
                  <a:close/>
                </a:path>
                <a:path w="259079" h="422910" extrusionOk="0">
                  <a:moveTo>
                    <a:pt x="188253" y="194310"/>
                  </a:moveTo>
                  <a:lnTo>
                    <a:pt x="167972" y="194310"/>
                  </a:lnTo>
                  <a:lnTo>
                    <a:pt x="170604" y="196850"/>
                  </a:lnTo>
                  <a:lnTo>
                    <a:pt x="170604" y="278130"/>
                  </a:lnTo>
                  <a:lnTo>
                    <a:pt x="167972" y="280670"/>
                  </a:lnTo>
                  <a:lnTo>
                    <a:pt x="188253" y="280670"/>
                  </a:lnTo>
                  <a:lnTo>
                    <a:pt x="188253" y="194310"/>
                  </a:lnTo>
                  <a:close/>
                </a:path>
                <a:path w="259079" h="422910" extrusionOk="0">
                  <a:moveTo>
                    <a:pt x="139204" y="0"/>
                  </a:moveTo>
                  <a:lnTo>
                    <a:pt x="90596" y="6349"/>
                  </a:lnTo>
                  <a:lnTo>
                    <a:pt x="52374" y="22859"/>
                  </a:lnTo>
                  <a:lnTo>
                    <a:pt x="34120" y="44449"/>
                  </a:lnTo>
                  <a:lnTo>
                    <a:pt x="1176" y="184149"/>
                  </a:lnTo>
                  <a:lnTo>
                    <a:pt x="671" y="186689"/>
                  </a:lnTo>
                  <a:lnTo>
                    <a:pt x="279" y="189229"/>
                  </a:lnTo>
                  <a:lnTo>
                    <a:pt x="0" y="190499"/>
                  </a:lnTo>
                  <a:lnTo>
                    <a:pt x="1849" y="199389"/>
                  </a:lnTo>
                  <a:lnTo>
                    <a:pt x="6894" y="207009"/>
                  </a:lnTo>
                  <a:lnTo>
                    <a:pt x="14374" y="212089"/>
                  </a:lnTo>
                  <a:lnTo>
                    <a:pt x="23531" y="214629"/>
                  </a:lnTo>
                  <a:lnTo>
                    <a:pt x="31070" y="212089"/>
                  </a:lnTo>
                  <a:lnTo>
                    <a:pt x="37612" y="209549"/>
                  </a:lnTo>
                  <a:lnTo>
                    <a:pt x="42702" y="203199"/>
                  </a:lnTo>
                  <a:lnTo>
                    <a:pt x="43338" y="201929"/>
                  </a:lnTo>
                  <a:lnTo>
                    <a:pt x="17035" y="201929"/>
                  </a:lnTo>
                  <a:lnTo>
                    <a:pt x="11765" y="196849"/>
                  </a:lnTo>
                  <a:lnTo>
                    <a:pt x="11765" y="184149"/>
                  </a:lnTo>
                  <a:lnTo>
                    <a:pt x="17035" y="177799"/>
                  </a:lnTo>
                  <a:lnTo>
                    <a:pt x="50462" y="177799"/>
                  </a:lnTo>
                  <a:lnTo>
                    <a:pt x="51987" y="171449"/>
                  </a:lnTo>
                  <a:lnTo>
                    <a:pt x="28885" y="171449"/>
                  </a:lnTo>
                  <a:lnTo>
                    <a:pt x="25723" y="170179"/>
                  </a:lnTo>
                  <a:lnTo>
                    <a:pt x="23747" y="166369"/>
                  </a:lnTo>
                  <a:lnTo>
                    <a:pt x="34915" y="118109"/>
                  </a:lnTo>
                  <a:lnTo>
                    <a:pt x="38140" y="115569"/>
                  </a:lnTo>
                  <a:lnTo>
                    <a:pt x="65409" y="115569"/>
                  </a:lnTo>
                  <a:lnTo>
                    <a:pt x="67544" y="106679"/>
                  </a:lnTo>
                  <a:lnTo>
                    <a:pt x="40312" y="106679"/>
                  </a:lnTo>
                  <a:lnTo>
                    <a:pt x="38337" y="102869"/>
                  </a:lnTo>
                  <a:lnTo>
                    <a:pt x="49499" y="54609"/>
                  </a:lnTo>
                  <a:lnTo>
                    <a:pt x="52657" y="52069"/>
                  </a:lnTo>
                  <a:lnTo>
                    <a:pt x="120599" y="52070"/>
                  </a:lnTo>
                  <a:lnTo>
                    <a:pt x="120599" y="40640"/>
                  </a:lnTo>
                  <a:lnTo>
                    <a:pt x="58623" y="40639"/>
                  </a:lnTo>
                  <a:lnTo>
                    <a:pt x="56706" y="36829"/>
                  </a:lnTo>
                  <a:lnTo>
                    <a:pt x="58025" y="31749"/>
                  </a:lnTo>
                  <a:lnTo>
                    <a:pt x="59667" y="30479"/>
                  </a:lnTo>
                  <a:lnTo>
                    <a:pt x="61770" y="29209"/>
                  </a:lnTo>
                  <a:lnTo>
                    <a:pt x="120599" y="29210"/>
                  </a:lnTo>
                  <a:lnTo>
                    <a:pt x="120599" y="11430"/>
                  </a:lnTo>
                  <a:lnTo>
                    <a:pt x="124551" y="7620"/>
                  </a:lnTo>
                  <a:lnTo>
                    <a:pt x="177101" y="7620"/>
                  </a:lnTo>
                  <a:lnTo>
                    <a:pt x="168251" y="5080"/>
                  </a:lnTo>
                  <a:lnTo>
                    <a:pt x="158631" y="2540"/>
                  </a:lnTo>
                  <a:lnTo>
                    <a:pt x="139204" y="0"/>
                  </a:lnTo>
                  <a:close/>
                </a:path>
                <a:path w="259079" h="422910" extrusionOk="0">
                  <a:moveTo>
                    <a:pt x="207223" y="92710"/>
                  </a:moveTo>
                  <a:lnTo>
                    <a:pt x="212961" y="195580"/>
                  </a:lnTo>
                  <a:lnTo>
                    <a:pt x="235317" y="213360"/>
                  </a:lnTo>
                  <a:lnTo>
                    <a:pt x="244476" y="210820"/>
                  </a:lnTo>
                  <a:lnTo>
                    <a:pt x="251956" y="205740"/>
                  </a:lnTo>
                  <a:lnTo>
                    <a:pt x="254478" y="201930"/>
                  </a:lnTo>
                  <a:lnTo>
                    <a:pt x="229821" y="201930"/>
                  </a:lnTo>
                  <a:lnTo>
                    <a:pt x="224551" y="196850"/>
                  </a:lnTo>
                  <a:lnTo>
                    <a:pt x="224551" y="184150"/>
                  </a:lnTo>
                  <a:lnTo>
                    <a:pt x="229821" y="179070"/>
                  </a:lnTo>
                  <a:lnTo>
                    <a:pt x="256486" y="179070"/>
                  </a:lnTo>
                  <a:lnTo>
                    <a:pt x="254410" y="170180"/>
                  </a:lnTo>
                  <a:lnTo>
                    <a:pt x="227100" y="170180"/>
                  </a:lnTo>
                  <a:lnTo>
                    <a:pt x="224639" y="168910"/>
                  </a:lnTo>
                  <a:lnTo>
                    <a:pt x="214432" y="124460"/>
                  </a:lnTo>
                  <a:lnTo>
                    <a:pt x="213702" y="120650"/>
                  </a:lnTo>
                  <a:lnTo>
                    <a:pt x="215672" y="118110"/>
                  </a:lnTo>
                  <a:lnTo>
                    <a:pt x="222011" y="115570"/>
                  </a:lnTo>
                  <a:lnTo>
                    <a:pt x="241659" y="115570"/>
                  </a:lnTo>
                  <a:lnTo>
                    <a:pt x="239583" y="106680"/>
                  </a:lnTo>
                  <a:lnTo>
                    <a:pt x="212809" y="106680"/>
                  </a:lnTo>
                  <a:lnTo>
                    <a:pt x="210201" y="105410"/>
                  </a:lnTo>
                  <a:lnTo>
                    <a:pt x="209727" y="102870"/>
                  </a:lnTo>
                  <a:lnTo>
                    <a:pt x="209490" y="102870"/>
                  </a:lnTo>
                  <a:lnTo>
                    <a:pt x="207223" y="92710"/>
                  </a:lnTo>
                  <a:close/>
                </a:path>
                <a:path w="259079" h="422910" extrusionOk="0">
                  <a:moveTo>
                    <a:pt x="50462" y="177799"/>
                  </a:moveTo>
                  <a:lnTo>
                    <a:pt x="30032" y="177799"/>
                  </a:lnTo>
                  <a:lnTo>
                    <a:pt x="35297" y="184149"/>
                  </a:lnTo>
                  <a:lnTo>
                    <a:pt x="35297" y="196849"/>
                  </a:lnTo>
                  <a:lnTo>
                    <a:pt x="30032" y="201929"/>
                  </a:lnTo>
                  <a:lnTo>
                    <a:pt x="43338" y="201929"/>
                  </a:lnTo>
                  <a:lnTo>
                    <a:pt x="45886" y="196849"/>
                  </a:lnTo>
                  <a:lnTo>
                    <a:pt x="50462" y="177799"/>
                  </a:lnTo>
                  <a:close/>
                </a:path>
                <a:path w="259079" h="422910" extrusionOk="0">
                  <a:moveTo>
                    <a:pt x="256486" y="179070"/>
                  </a:moveTo>
                  <a:lnTo>
                    <a:pt x="242817" y="179070"/>
                  </a:lnTo>
                  <a:lnTo>
                    <a:pt x="248082" y="184150"/>
                  </a:lnTo>
                  <a:lnTo>
                    <a:pt x="247989" y="196850"/>
                  </a:lnTo>
                  <a:lnTo>
                    <a:pt x="242749" y="201930"/>
                  </a:lnTo>
                  <a:lnTo>
                    <a:pt x="254478" y="201930"/>
                  </a:lnTo>
                  <a:lnTo>
                    <a:pt x="256999" y="198120"/>
                  </a:lnTo>
                  <a:lnTo>
                    <a:pt x="258848" y="189230"/>
                  </a:lnTo>
                  <a:lnTo>
                    <a:pt x="258574" y="187960"/>
                  </a:lnTo>
                  <a:lnTo>
                    <a:pt x="258182" y="185420"/>
                  </a:lnTo>
                  <a:lnTo>
                    <a:pt x="257672" y="184150"/>
                  </a:lnTo>
                  <a:lnTo>
                    <a:pt x="256486" y="179070"/>
                  </a:lnTo>
                  <a:close/>
                </a:path>
                <a:path w="259079" h="422910" extrusionOk="0">
                  <a:moveTo>
                    <a:pt x="139670" y="185420"/>
                  </a:moveTo>
                  <a:lnTo>
                    <a:pt x="118884" y="185420"/>
                  </a:lnTo>
                  <a:lnTo>
                    <a:pt x="117423" y="186690"/>
                  </a:lnTo>
                  <a:lnTo>
                    <a:pt x="141136" y="186690"/>
                  </a:lnTo>
                  <a:lnTo>
                    <a:pt x="139670" y="185420"/>
                  </a:lnTo>
                  <a:close/>
                </a:path>
                <a:path w="259079" h="422910" extrusionOk="0">
                  <a:moveTo>
                    <a:pt x="188253" y="147320"/>
                  </a:moveTo>
                  <a:lnTo>
                    <a:pt x="167001" y="147320"/>
                  </a:lnTo>
                  <a:lnTo>
                    <a:pt x="173605" y="151130"/>
                  </a:lnTo>
                  <a:lnTo>
                    <a:pt x="178850" y="153670"/>
                  </a:lnTo>
                  <a:lnTo>
                    <a:pt x="181620" y="158750"/>
                  </a:lnTo>
                  <a:lnTo>
                    <a:pt x="179635" y="165100"/>
                  </a:lnTo>
                  <a:lnTo>
                    <a:pt x="179076" y="165100"/>
                  </a:lnTo>
                  <a:lnTo>
                    <a:pt x="173087" y="172720"/>
                  </a:lnTo>
                  <a:lnTo>
                    <a:pt x="163420" y="179070"/>
                  </a:lnTo>
                  <a:lnTo>
                    <a:pt x="152462" y="184150"/>
                  </a:lnTo>
                  <a:lnTo>
                    <a:pt x="142602" y="186690"/>
                  </a:lnTo>
                  <a:lnTo>
                    <a:pt x="188253" y="186690"/>
                  </a:lnTo>
                  <a:lnTo>
                    <a:pt x="188253" y="147320"/>
                  </a:lnTo>
                  <a:close/>
                </a:path>
                <a:path w="259079" h="422910" extrusionOk="0">
                  <a:moveTo>
                    <a:pt x="120599" y="147320"/>
                  </a:moveTo>
                  <a:lnTo>
                    <a:pt x="91714" y="147319"/>
                  </a:lnTo>
                  <a:lnTo>
                    <a:pt x="99847" y="148589"/>
                  </a:lnTo>
                  <a:lnTo>
                    <a:pt x="105892" y="152399"/>
                  </a:lnTo>
                  <a:lnTo>
                    <a:pt x="112149" y="158750"/>
                  </a:lnTo>
                  <a:lnTo>
                    <a:pt x="117163" y="165100"/>
                  </a:lnTo>
                  <a:lnTo>
                    <a:pt x="120823" y="173990"/>
                  </a:lnTo>
                  <a:lnTo>
                    <a:pt x="123011" y="181610"/>
                  </a:lnTo>
                  <a:lnTo>
                    <a:pt x="122600" y="184150"/>
                  </a:lnTo>
                  <a:lnTo>
                    <a:pt x="120247" y="185420"/>
                  </a:lnTo>
                  <a:lnTo>
                    <a:pt x="138307" y="185420"/>
                  </a:lnTo>
                  <a:lnTo>
                    <a:pt x="136072" y="184150"/>
                  </a:lnTo>
                  <a:lnTo>
                    <a:pt x="135719" y="181610"/>
                  </a:lnTo>
                  <a:lnTo>
                    <a:pt x="137935" y="173990"/>
                  </a:lnTo>
                  <a:lnTo>
                    <a:pt x="140570" y="167640"/>
                  </a:lnTo>
                  <a:lnTo>
                    <a:pt x="124551" y="167640"/>
                  </a:lnTo>
                  <a:lnTo>
                    <a:pt x="120599" y="163830"/>
                  </a:lnTo>
                  <a:lnTo>
                    <a:pt x="120599" y="147320"/>
                  </a:lnTo>
                  <a:close/>
                </a:path>
                <a:path w="259079" h="422910" extrusionOk="0">
                  <a:moveTo>
                    <a:pt x="65409" y="115569"/>
                  </a:moveTo>
                  <a:lnTo>
                    <a:pt x="38140" y="115569"/>
                  </a:lnTo>
                  <a:lnTo>
                    <a:pt x="44636" y="118109"/>
                  </a:lnTo>
                  <a:lnTo>
                    <a:pt x="46680" y="120649"/>
                  </a:lnTo>
                  <a:lnTo>
                    <a:pt x="45945" y="124459"/>
                  </a:lnTo>
                  <a:lnTo>
                    <a:pt x="45769" y="124459"/>
                  </a:lnTo>
                  <a:lnTo>
                    <a:pt x="36062" y="166369"/>
                  </a:lnTo>
                  <a:lnTo>
                    <a:pt x="35449" y="168909"/>
                  </a:lnTo>
                  <a:lnTo>
                    <a:pt x="32983" y="171449"/>
                  </a:lnTo>
                  <a:lnTo>
                    <a:pt x="51987" y="171449"/>
                  </a:lnTo>
                  <a:lnTo>
                    <a:pt x="65409" y="115569"/>
                  </a:lnTo>
                  <a:close/>
                </a:path>
                <a:path w="259079" h="422910" extrusionOk="0">
                  <a:moveTo>
                    <a:pt x="241659" y="115570"/>
                  </a:moveTo>
                  <a:lnTo>
                    <a:pt x="222011" y="115570"/>
                  </a:lnTo>
                  <a:lnTo>
                    <a:pt x="225173" y="118110"/>
                  </a:lnTo>
                  <a:lnTo>
                    <a:pt x="236258" y="166370"/>
                  </a:lnTo>
                  <a:lnTo>
                    <a:pt x="234282" y="170180"/>
                  </a:lnTo>
                  <a:lnTo>
                    <a:pt x="254410" y="170180"/>
                  </a:lnTo>
                  <a:lnTo>
                    <a:pt x="241659" y="115570"/>
                  </a:lnTo>
                  <a:close/>
                </a:path>
                <a:path w="259079" h="422910" extrusionOk="0">
                  <a:moveTo>
                    <a:pt x="177101" y="7620"/>
                  </a:moveTo>
                  <a:lnTo>
                    <a:pt x="134302" y="7620"/>
                  </a:lnTo>
                  <a:lnTo>
                    <a:pt x="138248" y="11430"/>
                  </a:lnTo>
                  <a:lnTo>
                    <a:pt x="138248" y="29210"/>
                  </a:lnTo>
                  <a:lnTo>
                    <a:pt x="197077" y="29210"/>
                  </a:lnTo>
                  <a:lnTo>
                    <a:pt x="200230" y="30480"/>
                  </a:lnTo>
                  <a:lnTo>
                    <a:pt x="202147" y="33020"/>
                  </a:lnTo>
                  <a:lnTo>
                    <a:pt x="200828" y="38100"/>
                  </a:lnTo>
                  <a:lnTo>
                    <a:pt x="199185" y="40640"/>
                  </a:lnTo>
                  <a:lnTo>
                    <a:pt x="138248" y="40640"/>
                  </a:lnTo>
                  <a:lnTo>
                    <a:pt x="138248" y="53340"/>
                  </a:lnTo>
                  <a:lnTo>
                    <a:pt x="167972" y="53340"/>
                  </a:lnTo>
                  <a:lnTo>
                    <a:pt x="170604" y="55880"/>
                  </a:lnTo>
                  <a:lnTo>
                    <a:pt x="170604" y="62230"/>
                  </a:lnTo>
                  <a:lnTo>
                    <a:pt x="167972" y="64770"/>
                  </a:lnTo>
                  <a:lnTo>
                    <a:pt x="138248" y="64770"/>
                  </a:lnTo>
                  <a:lnTo>
                    <a:pt x="138248" y="76200"/>
                  </a:lnTo>
                  <a:lnTo>
                    <a:pt x="167972" y="76200"/>
                  </a:lnTo>
                  <a:lnTo>
                    <a:pt x="170604" y="78740"/>
                  </a:lnTo>
                  <a:lnTo>
                    <a:pt x="170604" y="85090"/>
                  </a:lnTo>
                  <a:lnTo>
                    <a:pt x="167972" y="87630"/>
                  </a:lnTo>
                  <a:lnTo>
                    <a:pt x="138248" y="87630"/>
                  </a:lnTo>
                  <a:lnTo>
                    <a:pt x="138248" y="100330"/>
                  </a:lnTo>
                  <a:lnTo>
                    <a:pt x="167972" y="100330"/>
                  </a:lnTo>
                  <a:lnTo>
                    <a:pt x="170604" y="102870"/>
                  </a:lnTo>
                  <a:lnTo>
                    <a:pt x="170604" y="109220"/>
                  </a:lnTo>
                  <a:lnTo>
                    <a:pt x="167972" y="111760"/>
                  </a:lnTo>
                  <a:lnTo>
                    <a:pt x="138248" y="111760"/>
                  </a:lnTo>
                  <a:lnTo>
                    <a:pt x="138248" y="163830"/>
                  </a:lnTo>
                  <a:lnTo>
                    <a:pt x="134302" y="167640"/>
                  </a:lnTo>
                  <a:lnTo>
                    <a:pt x="140570" y="167640"/>
                  </a:lnTo>
                  <a:lnTo>
                    <a:pt x="141624" y="165100"/>
                  </a:lnTo>
                  <a:lnTo>
                    <a:pt x="146669" y="158750"/>
                  </a:lnTo>
                  <a:lnTo>
                    <a:pt x="152956" y="152400"/>
                  </a:lnTo>
                  <a:lnTo>
                    <a:pt x="158976" y="148590"/>
                  </a:lnTo>
                  <a:lnTo>
                    <a:pt x="167001" y="147320"/>
                  </a:lnTo>
                  <a:lnTo>
                    <a:pt x="188253" y="147320"/>
                  </a:lnTo>
                  <a:lnTo>
                    <a:pt x="188253" y="92710"/>
                  </a:lnTo>
                  <a:lnTo>
                    <a:pt x="207223" y="92710"/>
                  </a:lnTo>
                  <a:lnTo>
                    <a:pt x="199288" y="57150"/>
                  </a:lnTo>
                  <a:lnTo>
                    <a:pt x="201333" y="53340"/>
                  </a:lnTo>
                  <a:lnTo>
                    <a:pt x="207828" y="52070"/>
                  </a:lnTo>
                  <a:lnTo>
                    <a:pt x="226832" y="52070"/>
                  </a:lnTo>
                  <a:lnTo>
                    <a:pt x="223570" y="38100"/>
                  </a:lnTo>
                  <a:lnTo>
                    <a:pt x="181526" y="8890"/>
                  </a:lnTo>
                  <a:lnTo>
                    <a:pt x="177101" y="7620"/>
                  </a:lnTo>
                  <a:close/>
                </a:path>
                <a:path w="259079" h="422910" extrusionOk="0">
                  <a:moveTo>
                    <a:pt x="90881" y="53339"/>
                  </a:moveTo>
                  <a:lnTo>
                    <a:pt x="59015" y="53339"/>
                  </a:lnTo>
                  <a:lnTo>
                    <a:pt x="61069" y="57149"/>
                  </a:lnTo>
                  <a:lnTo>
                    <a:pt x="60417" y="59689"/>
                  </a:lnTo>
                  <a:lnTo>
                    <a:pt x="50710" y="101599"/>
                  </a:lnTo>
                  <a:lnTo>
                    <a:pt x="50097" y="105409"/>
                  </a:lnTo>
                  <a:lnTo>
                    <a:pt x="47632" y="106679"/>
                  </a:lnTo>
                  <a:lnTo>
                    <a:pt x="67544" y="106679"/>
                  </a:lnTo>
                  <a:lnTo>
                    <a:pt x="70595" y="93979"/>
                  </a:lnTo>
                  <a:lnTo>
                    <a:pt x="120599" y="93980"/>
                  </a:lnTo>
                  <a:lnTo>
                    <a:pt x="120599" y="87630"/>
                  </a:lnTo>
                  <a:lnTo>
                    <a:pt x="90881" y="87629"/>
                  </a:lnTo>
                  <a:lnTo>
                    <a:pt x="88243" y="85089"/>
                  </a:lnTo>
                  <a:lnTo>
                    <a:pt x="88243" y="78739"/>
                  </a:lnTo>
                  <a:lnTo>
                    <a:pt x="90881" y="76199"/>
                  </a:lnTo>
                  <a:lnTo>
                    <a:pt x="120599" y="76200"/>
                  </a:lnTo>
                  <a:lnTo>
                    <a:pt x="120599" y="64770"/>
                  </a:lnTo>
                  <a:lnTo>
                    <a:pt x="90881" y="64769"/>
                  </a:lnTo>
                  <a:lnTo>
                    <a:pt x="88243" y="62229"/>
                  </a:lnTo>
                  <a:lnTo>
                    <a:pt x="88243" y="55879"/>
                  </a:lnTo>
                  <a:lnTo>
                    <a:pt x="90881" y="53339"/>
                  </a:lnTo>
                  <a:close/>
                </a:path>
                <a:path w="259079" h="422910" extrusionOk="0">
                  <a:moveTo>
                    <a:pt x="226832" y="52070"/>
                  </a:moveTo>
                  <a:lnTo>
                    <a:pt x="207828" y="52070"/>
                  </a:lnTo>
                  <a:lnTo>
                    <a:pt x="211054" y="54610"/>
                  </a:lnTo>
                  <a:lnTo>
                    <a:pt x="222168" y="102870"/>
                  </a:lnTo>
                  <a:lnTo>
                    <a:pt x="220197" y="105410"/>
                  </a:lnTo>
                  <a:lnTo>
                    <a:pt x="217025" y="106680"/>
                  </a:lnTo>
                  <a:lnTo>
                    <a:pt x="239583" y="106680"/>
                  </a:lnTo>
                  <a:lnTo>
                    <a:pt x="226832" y="52070"/>
                  </a:lnTo>
                  <a:close/>
                </a:path>
                <a:path w="259079" h="422910" extrusionOk="0">
                  <a:moveTo>
                    <a:pt x="209490" y="101600"/>
                  </a:moveTo>
                  <a:lnTo>
                    <a:pt x="209490" y="102870"/>
                  </a:lnTo>
                  <a:lnTo>
                    <a:pt x="209727" y="102870"/>
                  </a:lnTo>
                  <a:lnTo>
                    <a:pt x="209490" y="101600"/>
                  </a:lnTo>
                  <a:close/>
                </a:path>
                <a:path w="259079" h="422910" extrusionOk="0">
                  <a:moveTo>
                    <a:pt x="120599" y="52070"/>
                  </a:moveTo>
                  <a:lnTo>
                    <a:pt x="52657" y="52069"/>
                  </a:lnTo>
                  <a:lnTo>
                    <a:pt x="55823" y="53339"/>
                  </a:lnTo>
                  <a:lnTo>
                    <a:pt x="120599" y="53340"/>
                  </a:lnTo>
                  <a:lnTo>
                    <a:pt x="120599" y="5207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5" name="Google Shape;805;p50"/>
            <p:cNvPicPr preferRelativeResize="0"/>
            <p:nvPr/>
          </p:nvPicPr>
          <p:blipFill rotWithShape="1">
            <a:blip r:embed="rId3">
              <a:alphaModFix/>
            </a:blip>
            <a:srcRect/>
            <a:stretch/>
          </p:blipFill>
          <p:spPr>
            <a:xfrm>
              <a:off x="5352290" y="2204723"/>
              <a:ext cx="82360" cy="102516"/>
            </a:xfrm>
            <a:prstGeom prst="rect">
              <a:avLst/>
            </a:prstGeom>
            <a:noFill/>
            <a:ln>
              <a:noFill/>
            </a:ln>
          </p:spPr>
        </p:pic>
      </p:grpSp>
      <p:sp>
        <p:nvSpPr>
          <p:cNvPr id="806" name="Google Shape;806;p50"/>
          <p:cNvSpPr txBox="1"/>
          <p:nvPr/>
        </p:nvSpPr>
        <p:spPr>
          <a:xfrm>
            <a:off x="4694682" y="3257803"/>
            <a:ext cx="1394460" cy="361315"/>
          </a:xfrm>
          <a:prstGeom prst="rect">
            <a:avLst/>
          </a:prstGeom>
          <a:noFill/>
          <a:ln>
            <a:noFill/>
          </a:ln>
        </p:spPr>
        <p:txBody>
          <a:bodyPr spcFirstLastPara="1" wrap="square" lIns="0" tIns="13325" rIns="0" bIns="0" anchor="t" anchorCtr="0">
            <a:spAutoFit/>
          </a:bodyPr>
          <a:lstStyle/>
          <a:p>
            <a:pPr marL="12700" marR="5080" lvl="0" indent="42545" algn="l" rtl="0">
              <a:lnSpc>
                <a:spcPct val="100000"/>
              </a:lnSpc>
              <a:spcBef>
                <a:spcPts val="0"/>
              </a:spcBef>
              <a:spcAft>
                <a:spcPts val="0"/>
              </a:spcAft>
              <a:buNone/>
            </a:pPr>
            <a:r>
              <a:rPr lang="en-US" sz="1100">
                <a:solidFill>
                  <a:schemeClr val="dk1"/>
                </a:solidFill>
                <a:latin typeface="Calibri"/>
                <a:ea typeface="Calibri"/>
                <a:cs typeface="Calibri"/>
                <a:sym typeface="Calibri"/>
              </a:rPr>
              <a:t>ACCORDER UNE PLACE  IMPORTANTE AU CORPS</a:t>
            </a:r>
            <a:endParaRPr sz="1100">
              <a:solidFill>
                <a:schemeClr val="dk1"/>
              </a:solidFill>
              <a:latin typeface="Calibri"/>
              <a:ea typeface="Calibri"/>
              <a:cs typeface="Calibri"/>
              <a:sym typeface="Calibri"/>
            </a:endParaRPr>
          </a:p>
        </p:txBody>
      </p:sp>
      <p:grpSp>
        <p:nvGrpSpPr>
          <p:cNvPr id="807" name="Google Shape;807;p50"/>
          <p:cNvGrpSpPr/>
          <p:nvPr/>
        </p:nvGrpSpPr>
        <p:grpSpPr>
          <a:xfrm>
            <a:off x="6812280" y="1973579"/>
            <a:ext cx="993775" cy="995680"/>
            <a:chOff x="6812280" y="1973579"/>
            <a:chExt cx="993775" cy="995680"/>
          </a:xfrm>
        </p:grpSpPr>
        <p:sp>
          <p:nvSpPr>
            <p:cNvPr id="808" name="Google Shape;808;p50"/>
            <p:cNvSpPr/>
            <p:nvPr/>
          </p:nvSpPr>
          <p:spPr>
            <a:xfrm>
              <a:off x="6812280" y="1973579"/>
              <a:ext cx="993775" cy="995680"/>
            </a:xfrm>
            <a:custGeom>
              <a:avLst/>
              <a:gdLst/>
              <a:ahLst/>
              <a:cxnLst/>
              <a:rect l="l" t="t" r="r" b="b"/>
              <a:pathLst>
                <a:path w="993775" h="995680" extrusionOk="0">
                  <a:moveTo>
                    <a:pt x="496824" y="0"/>
                  </a:moveTo>
                  <a:lnTo>
                    <a:pt x="448967" y="2277"/>
                  </a:lnTo>
                  <a:lnTo>
                    <a:pt x="402399" y="8971"/>
                  </a:lnTo>
                  <a:lnTo>
                    <a:pt x="357329" y="19873"/>
                  </a:lnTo>
                  <a:lnTo>
                    <a:pt x="313963" y="34774"/>
                  </a:lnTo>
                  <a:lnTo>
                    <a:pt x="272510" y="53466"/>
                  </a:lnTo>
                  <a:lnTo>
                    <a:pt x="233179" y="75740"/>
                  </a:lnTo>
                  <a:lnTo>
                    <a:pt x="196176" y="101389"/>
                  </a:lnTo>
                  <a:lnTo>
                    <a:pt x="161710" y="130203"/>
                  </a:lnTo>
                  <a:lnTo>
                    <a:pt x="129990" y="161974"/>
                  </a:lnTo>
                  <a:lnTo>
                    <a:pt x="101222" y="196494"/>
                  </a:lnTo>
                  <a:lnTo>
                    <a:pt x="75615" y="233554"/>
                  </a:lnTo>
                  <a:lnTo>
                    <a:pt x="53377" y="272946"/>
                  </a:lnTo>
                  <a:lnTo>
                    <a:pt x="34716" y="314461"/>
                  </a:lnTo>
                  <a:lnTo>
                    <a:pt x="19839" y="357891"/>
                  </a:lnTo>
                  <a:lnTo>
                    <a:pt x="8956" y="403027"/>
                  </a:lnTo>
                  <a:lnTo>
                    <a:pt x="2273" y="449662"/>
                  </a:lnTo>
                  <a:lnTo>
                    <a:pt x="0" y="497586"/>
                  </a:lnTo>
                  <a:lnTo>
                    <a:pt x="2273" y="545509"/>
                  </a:lnTo>
                  <a:lnTo>
                    <a:pt x="8956" y="592144"/>
                  </a:lnTo>
                  <a:lnTo>
                    <a:pt x="19839" y="637280"/>
                  </a:lnTo>
                  <a:lnTo>
                    <a:pt x="34716" y="680710"/>
                  </a:lnTo>
                  <a:lnTo>
                    <a:pt x="53377" y="722225"/>
                  </a:lnTo>
                  <a:lnTo>
                    <a:pt x="75615" y="761617"/>
                  </a:lnTo>
                  <a:lnTo>
                    <a:pt x="101222" y="798677"/>
                  </a:lnTo>
                  <a:lnTo>
                    <a:pt x="129990" y="833197"/>
                  </a:lnTo>
                  <a:lnTo>
                    <a:pt x="161710" y="864968"/>
                  </a:lnTo>
                  <a:lnTo>
                    <a:pt x="196176" y="893782"/>
                  </a:lnTo>
                  <a:lnTo>
                    <a:pt x="233179" y="919431"/>
                  </a:lnTo>
                  <a:lnTo>
                    <a:pt x="272510" y="941705"/>
                  </a:lnTo>
                  <a:lnTo>
                    <a:pt x="313963" y="960397"/>
                  </a:lnTo>
                  <a:lnTo>
                    <a:pt x="357329" y="975298"/>
                  </a:lnTo>
                  <a:lnTo>
                    <a:pt x="402399" y="986200"/>
                  </a:lnTo>
                  <a:lnTo>
                    <a:pt x="448967" y="992894"/>
                  </a:lnTo>
                  <a:lnTo>
                    <a:pt x="496824" y="995172"/>
                  </a:lnTo>
                  <a:lnTo>
                    <a:pt x="544680" y="992894"/>
                  </a:lnTo>
                  <a:lnTo>
                    <a:pt x="591248" y="986200"/>
                  </a:lnTo>
                  <a:lnTo>
                    <a:pt x="636318" y="975298"/>
                  </a:lnTo>
                  <a:lnTo>
                    <a:pt x="679684" y="960397"/>
                  </a:lnTo>
                  <a:lnTo>
                    <a:pt x="721137" y="941705"/>
                  </a:lnTo>
                  <a:lnTo>
                    <a:pt x="760468" y="919431"/>
                  </a:lnTo>
                  <a:lnTo>
                    <a:pt x="797471" y="893782"/>
                  </a:lnTo>
                  <a:lnTo>
                    <a:pt x="831937" y="864968"/>
                  </a:lnTo>
                  <a:lnTo>
                    <a:pt x="863657" y="833197"/>
                  </a:lnTo>
                  <a:lnTo>
                    <a:pt x="892425" y="798677"/>
                  </a:lnTo>
                  <a:lnTo>
                    <a:pt x="918032" y="761617"/>
                  </a:lnTo>
                  <a:lnTo>
                    <a:pt x="940270" y="722225"/>
                  </a:lnTo>
                  <a:lnTo>
                    <a:pt x="958931" y="680710"/>
                  </a:lnTo>
                  <a:lnTo>
                    <a:pt x="973808" y="637280"/>
                  </a:lnTo>
                  <a:lnTo>
                    <a:pt x="984691" y="592144"/>
                  </a:lnTo>
                  <a:lnTo>
                    <a:pt x="991374" y="545509"/>
                  </a:lnTo>
                  <a:lnTo>
                    <a:pt x="993648" y="497586"/>
                  </a:lnTo>
                  <a:lnTo>
                    <a:pt x="991374" y="449662"/>
                  </a:lnTo>
                  <a:lnTo>
                    <a:pt x="984691" y="403027"/>
                  </a:lnTo>
                  <a:lnTo>
                    <a:pt x="973808" y="357891"/>
                  </a:lnTo>
                  <a:lnTo>
                    <a:pt x="958931" y="314461"/>
                  </a:lnTo>
                  <a:lnTo>
                    <a:pt x="940270" y="272946"/>
                  </a:lnTo>
                  <a:lnTo>
                    <a:pt x="918032" y="233554"/>
                  </a:lnTo>
                  <a:lnTo>
                    <a:pt x="892425" y="196494"/>
                  </a:lnTo>
                  <a:lnTo>
                    <a:pt x="863657" y="161974"/>
                  </a:lnTo>
                  <a:lnTo>
                    <a:pt x="831937" y="130203"/>
                  </a:lnTo>
                  <a:lnTo>
                    <a:pt x="797471" y="101389"/>
                  </a:lnTo>
                  <a:lnTo>
                    <a:pt x="760468" y="75740"/>
                  </a:lnTo>
                  <a:lnTo>
                    <a:pt x="721137" y="53466"/>
                  </a:lnTo>
                  <a:lnTo>
                    <a:pt x="679684" y="34774"/>
                  </a:lnTo>
                  <a:lnTo>
                    <a:pt x="636318" y="19873"/>
                  </a:lnTo>
                  <a:lnTo>
                    <a:pt x="591248" y="8971"/>
                  </a:lnTo>
                  <a:lnTo>
                    <a:pt x="544680" y="2277"/>
                  </a:lnTo>
                  <a:lnTo>
                    <a:pt x="496824"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50"/>
            <p:cNvSpPr/>
            <p:nvPr/>
          </p:nvSpPr>
          <p:spPr>
            <a:xfrm>
              <a:off x="7110400" y="2222525"/>
              <a:ext cx="399415" cy="474980"/>
            </a:xfrm>
            <a:custGeom>
              <a:avLst/>
              <a:gdLst/>
              <a:ahLst/>
              <a:cxnLst/>
              <a:rect l="l" t="t" r="r" b="b"/>
              <a:pathLst>
                <a:path w="399415" h="474980" extrusionOk="0">
                  <a:moveTo>
                    <a:pt x="144932" y="227088"/>
                  </a:moveTo>
                  <a:lnTo>
                    <a:pt x="142989" y="217462"/>
                  </a:lnTo>
                  <a:lnTo>
                    <a:pt x="137706" y="209613"/>
                  </a:lnTo>
                  <a:lnTo>
                    <a:pt x="129882" y="204317"/>
                  </a:lnTo>
                  <a:lnTo>
                    <a:pt x="120281" y="202374"/>
                  </a:lnTo>
                  <a:lnTo>
                    <a:pt x="110693" y="204317"/>
                  </a:lnTo>
                  <a:lnTo>
                    <a:pt x="102857" y="209613"/>
                  </a:lnTo>
                  <a:lnTo>
                    <a:pt x="97574" y="217462"/>
                  </a:lnTo>
                  <a:lnTo>
                    <a:pt x="95643" y="227088"/>
                  </a:lnTo>
                  <a:lnTo>
                    <a:pt x="97574" y="236702"/>
                  </a:lnTo>
                  <a:lnTo>
                    <a:pt x="102857" y="244551"/>
                  </a:lnTo>
                  <a:lnTo>
                    <a:pt x="110693" y="249847"/>
                  </a:lnTo>
                  <a:lnTo>
                    <a:pt x="120281" y="251790"/>
                  </a:lnTo>
                  <a:lnTo>
                    <a:pt x="129882" y="249847"/>
                  </a:lnTo>
                  <a:lnTo>
                    <a:pt x="137706" y="244551"/>
                  </a:lnTo>
                  <a:lnTo>
                    <a:pt x="142989" y="236702"/>
                  </a:lnTo>
                  <a:lnTo>
                    <a:pt x="144932" y="227088"/>
                  </a:lnTo>
                  <a:close/>
                </a:path>
                <a:path w="399415" h="474980" extrusionOk="0">
                  <a:moveTo>
                    <a:pt x="218859" y="107657"/>
                  </a:moveTo>
                  <a:lnTo>
                    <a:pt x="216903" y="98094"/>
                  </a:lnTo>
                  <a:lnTo>
                    <a:pt x="211594" y="90233"/>
                  </a:lnTo>
                  <a:lnTo>
                    <a:pt x="203758" y="84912"/>
                  </a:lnTo>
                  <a:lnTo>
                    <a:pt x="194208" y="82956"/>
                  </a:lnTo>
                  <a:lnTo>
                    <a:pt x="184670" y="84912"/>
                  </a:lnTo>
                  <a:lnTo>
                    <a:pt x="176834" y="90233"/>
                  </a:lnTo>
                  <a:lnTo>
                    <a:pt x="171526" y="98094"/>
                  </a:lnTo>
                  <a:lnTo>
                    <a:pt x="169570" y="107657"/>
                  </a:lnTo>
                  <a:lnTo>
                    <a:pt x="171526" y="117233"/>
                  </a:lnTo>
                  <a:lnTo>
                    <a:pt x="176834" y="125095"/>
                  </a:lnTo>
                  <a:lnTo>
                    <a:pt x="184670" y="130416"/>
                  </a:lnTo>
                  <a:lnTo>
                    <a:pt x="194208" y="132372"/>
                  </a:lnTo>
                  <a:lnTo>
                    <a:pt x="203758" y="130416"/>
                  </a:lnTo>
                  <a:lnTo>
                    <a:pt x="211594" y="125095"/>
                  </a:lnTo>
                  <a:lnTo>
                    <a:pt x="216903" y="117233"/>
                  </a:lnTo>
                  <a:lnTo>
                    <a:pt x="218859" y="107657"/>
                  </a:lnTo>
                  <a:close/>
                </a:path>
                <a:path w="399415" h="474980" extrusionOk="0">
                  <a:moveTo>
                    <a:pt x="398907" y="272453"/>
                  </a:moveTo>
                  <a:lnTo>
                    <a:pt x="393103" y="257086"/>
                  </a:lnTo>
                  <a:lnTo>
                    <a:pt x="352628" y="186486"/>
                  </a:lnTo>
                  <a:lnTo>
                    <a:pt x="352513" y="182372"/>
                  </a:lnTo>
                  <a:lnTo>
                    <a:pt x="351993" y="177076"/>
                  </a:lnTo>
                  <a:lnTo>
                    <a:pt x="350608" y="162966"/>
                  </a:lnTo>
                  <a:lnTo>
                    <a:pt x="347980" y="136144"/>
                  </a:lnTo>
                  <a:lnTo>
                    <a:pt x="331279" y="92443"/>
                  </a:lnTo>
                  <a:lnTo>
                    <a:pt x="303695" y="54571"/>
                  </a:lnTo>
                  <a:lnTo>
                    <a:pt x="299466" y="51193"/>
                  </a:lnTo>
                  <a:lnTo>
                    <a:pt x="281813" y="37058"/>
                  </a:lnTo>
                  <a:lnTo>
                    <a:pt x="266382" y="24701"/>
                  </a:lnTo>
                  <a:lnTo>
                    <a:pt x="264033" y="23710"/>
                  </a:lnTo>
                  <a:lnTo>
                    <a:pt x="264033" y="98247"/>
                  </a:lnTo>
                  <a:lnTo>
                    <a:pt x="264033" y="115900"/>
                  </a:lnTo>
                  <a:lnTo>
                    <a:pt x="249364" y="122961"/>
                  </a:lnTo>
                  <a:lnTo>
                    <a:pt x="248183" y="127660"/>
                  </a:lnTo>
                  <a:lnTo>
                    <a:pt x="243497" y="135902"/>
                  </a:lnTo>
                  <a:lnTo>
                    <a:pt x="248780" y="151193"/>
                  </a:lnTo>
                  <a:lnTo>
                    <a:pt x="237045" y="162966"/>
                  </a:lnTo>
                  <a:lnTo>
                    <a:pt x="221792" y="157670"/>
                  </a:lnTo>
                  <a:lnTo>
                    <a:pt x="217678" y="160020"/>
                  </a:lnTo>
                  <a:lnTo>
                    <a:pt x="213575" y="161785"/>
                  </a:lnTo>
                  <a:lnTo>
                    <a:pt x="208876" y="162966"/>
                  </a:lnTo>
                  <a:lnTo>
                    <a:pt x="201841" y="177076"/>
                  </a:lnTo>
                  <a:lnTo>
                    <a:pt x="190690" y="177076"/>
                  </a:lnTo>
                  <a:lnTo>
                    <a:pt x="190690" y="217665"/>
                  </a:lnTo>
                  <a:lnTo>
                    <a:pt x="190106" y="235318"/>
                  </a:lnTo>
                  <a:lnTo>
                    <a:pt x="175437" y="242379"/>
                  </a:lnTo>
                  <a:lnTo>
                    <a:pt x="174256" y="247078"/>
                  </a:lnTo>
                  <a:lnTo>
                    <a:pt x="172504" y="251206"/>
                  </a:lnTo>
                  <a:lnTo>
                    <a:pt x="170154" y="255320"/>
                  </a:lnTo>
                  <a:lnTo>
                    <a:pt x="174853" y="270611"/>
                  </a:lnTo>
                  <a:lnTo>
                    <a:pt x="163118" y="282384"/>
                  </a:lnTo>
                  <a:lnTo>
                    <a:pt x="147866" y="277088"/>
                  </a:lnTo>
                  <a:lnTo>
                    <a:pt x="143751" y="279438"/>
                  </a:lnTo>
                  <a:lnTo>
                    <a:pt x="139649" y="281203"/>
                  </a:lnTo>
                  <a:lnTo>
                    <a:pt x="134950" y="282384"/>
                  </a:lnTo>
                  <a:lnTo>
                    <a:pt x="128498" y="296494"/>
                  </a:lnTo>
                  <a:lnTo>
                    <a:pt x="112064" y="296494"/>
                  </a:lnTo>
                  <a:lnTo>
                    <a:pt x="105029" y="281787"/>
                  </a:lnTo>
                  <a:lnTo>
                    <a:pt x="102679" y="281203"/>
                  </a:lnTo>
                  <a:lnTo>
                    <a:pt x="100330" y="280619"/>
                  </a:lnTo>
                  <a:lnTo>
                    <a:pt x="96227" y="278853"/>
                  </a:lnTo>
                  <a:lnTo>
                    <a:pt x="92125" y="276491"/>
                  </a:lnTo>
                  <a:lnTo>
                    <a:pt x="76873" y="281203"/>
                  </a:lnTo>
                  <a:lnTo>
                    <a:pt x="65138" y="269443"/>
                  </a:lnTo>
                  <a:lnTo>
                    <a:pt x="70408" y="254139"/>
                  </a:lnTo>
                  <a:lnTo>
                    <a:pt x="68072" y="250024"/>
                  </a:lnTo>
                  <a:lnTo>
                    <a:pt x="66306" y="245910"/>
                  </a:lnTo>
                  <a:lnTo>
                    <a:pt x="65138" y="241198"/>
                  </a:lnTo>
                  <a:lnTo>
                    <a:pt x="50469" y="234137"/>
                  </a:lnTo>
                  <a:lnTo>
                    <a:pt x="50469" y="217665"/>
                  </a:lnTo>
                  <a:lnTo>
                    <a:pt x="65138" y="210616"/>
                  </a:lnTo>
                  <a:lnTo>
                    <a:pt x="66306" y="205905"/>
                  </a:lnTo>
                  <a:lnTo>
                    <a:pt x="68072" y="201790"/>
                  </a:lnTo>
                  <a:lnTo>
                    <a:pt x="70408" y="197675"/>
                  </a:lnTo>
                  <a:lnTo>
                    <a:pt x="65138" y="182372"/>
                  </a:lnTo>
                  <a:lnTo>
                    <a:pt x="76860" y="170611"/>
                  </a:lnTo>
                  <a:lnTo>
                    <a:pt x="92125" y="175907"/>
                  </a:lnTo>
                  <a:lnTo>
                    <a:pt x="96227" y="173545"/>
                  </a:lnTo>
                  <a:lnTo>
                    <a:pt x="100330" y="171780"/>
                  </a:lnTo>
                  <a:lnTo>
                    <a:pt x="105029" y="170611"/>
                  </a:lnTo>
                  <a:lnTo>
                    <a:pt x="112064" y="155905"/>
                  </a:lnTo>
                  <a:lnTo>
                    <a:pt x="129082" y="155905"/>
                  </a:lnTo>
                  <a:lnTo>
                    <a:pt x="136131" y="170611"/>
                  </a:lnTo>
                  <a:lnTo>
                    <a:pt x="140817" y="171780"/>
                  </a:lnTo>
                  <a:lnTo>
                    <a:pt x="144932" y="173545"/>
                  </a:lnTo>
                  <a:lnTo>
                    <a:pt x="149034" y="175907"/>
                  </a:lnTo>
                  <a:lnTo>
                    <a:pt x="164287" y="170611"/>
                  </a:lnTo>
                  <a:lnTo>
                    <a:pt x="176022" y="182372"/>
                  </a:lnTo>
                  <a:lnTo>
                    <a:pt x="170738" y="197675"/>
                  </a:lnTo>
                  <a:lnTo>
                    <a:pt x="173088" y="201790"/>
                  </a:lnTo>
                  <a:lnTo>
                    <a:pt x="174853" y="205905"/>
                  </a:lnTo>
                  <a:lnTo>
                    <a:pt x="176022" y="210616"/>
                  </a:lnTo>
                  <a:lnTo>
                    <a:pt x="190690" y="217665"/>
                  </a:lnTo>
                  <a:lnTo>
                    <a:pt x="190690" y="177076"/>
                  </a:lnTo>
                  <a:lnTo>
                    <a:pt x="185407" y="177076"/>
                  </a:lnTo>
                  <a:lnTo>
                    <a:pt x="182308" y="170611"/>
                  </a:lnTo>
                  <a:lnTo>
                    <a:pt x="178371" y="162369"/>
                  </a:lnTo>
                  <a:lnTo>
                    <a:pt x="173672" y="161201"/>
                  </a:lnTo>
                  <a:lnTo>
                    <a:pt x="169570" y="159435"/>
                  </a:lnTo>
                  <a:lnTo>
                    <a:pt x="165455" y="157073"/>
                  </a:lnTo>
                  <a:lnTo>
                    <a:pt x="150202" y="162369"/>
                  </a:lnTo>
                  <a:lnTo>
                    <a:pt x="143751" y="155905"/>
                  </a:lnTo>
                  <a:lnTo>
                    <a:pt x="138468" y="150609"/>
                  </a:lnTo>
                  <a:lnTo>
                    <a:pt x="143751" y="135318"/>
                  </a:lnTo>
                  <a:lnTo>
                    <a:pt x="141401" y="131191"/>
                  </a:lnTo>
                  <a:lnTo>
                    <a:pt x="139649" y="127076"/>
                  </a:lnTo>
                  <a:lnTo>
                    <a:pt x="138468" y="122364"/>
                  </a:lnTo>
                  <a:lnTo>
                    <a:pt x="123799" y="115316"/>
                  </a:lnTo>
                  <a:lnTo>
                    <a:pt x="123799" y="98844"/>
                  </a:lnTo>
                  <a:lnTo>
                    <a:pt x="138468" y="91782"/>
                  </a:lnTo>
                  <a:lnTo>
                    <a:pt x="139649" y="87071"/>
                  </a:lnTo>
                  <a:lnTo>
                    <a:pt x="141401" y="82956"/>
                  </a:lnTo>
                  <a:lnTo>
                    <a:pt x="143751" y="78841"/>
                  </a:lnTo>
                  <a:lnTo>
                    <a:pt x="139065" y="63538"/>
                  </a:lnTo>
                  <a:lnTo>
                    <a:pt x="150787" y="51777"/>
                  </a:lnTo>
                  <a:lnTo>
                    <a:pt x="166052" y="57073"/>
                  </a:lnTo>
                  <a:lnTo>
                    <a:pt x="170154" y="54724"/>
                  </a:lnTo>
                  <a:lnTo>
                    <a:pt x="174256" y="52959"/>
                  </a:lnTo>
                  <a:lnTo>
                    <a:pt x="178955" y="51777"/>
                  </a:lnTo>
                  <a:lnTo>
                    <a:pt x="185991" y="37058"/>
                  </a:lnTo>
                  <a:lnTo>
                    <a:pt x="202425" y="37058"/>
                  </a:lnTo>
                  <a:lnTo>
                    <a:pt x="209461" y="51193"/>
                  </a:lnTo>
                  <a:lnTo>
                    <a:pt x="214160" y="52362"/>
                  </a:lnTo>
                  <a:lnTo>
                    <a:pt x="218262" y="54127"/>
                  </a:lnTo>
                  <a:lnTo>
                    <a:pt x="222377" y="56489"/>
                  </a:lnTo>
                  <a:lnTo>
                    <a:pt x="237629" y="51193"/>
                  </a:lnTo>
                  <a:lnTo>
                    <a:pt x="249364" y="62953"/>
                  </a:lnTo>
                  <a:lnTo>
                    <a:pt x="244081" y="78244"/>
                  </a:lnTo>
                  <a:lnTo>
                    <a:pt x="246430" y="82372"/>
                  </a:lnTo>
                  <a:lnTo>
                    <a:pt x="248183" y="86487"/>
                  </a:lnTo>
                  <a:lnTo>
                    <a:pt x="249364" y="91186"/>
                  </a:lnTo>
                  <a:lnTo>
                    <a:pt x="264033" y="98247"/>
                  </a:lnTo>
                  <a:lnTo>
                    <a:pt x="264033" y="23710"/>
                  </a:lnTo>
                  <a:lnTo>
                    <a:pt x="222554" y="6172"/>
                  </a:lnTo>
                  <a:lnTo>
                    <a:pt x="176314" y="0"/>
                  </a:lnTo>
                  <a:lnTo>
                    <a:pt x="130073" y="6172"/>
                  </a:lnTo>
                  <a:lnTo>
                    <a:pt x="86258" y="24701"/>
                  </a:lnTo>
                  <a:lnTo>
                    <a:pt x="48933" y="54330"/>
                  </a:lnTo>
                  <a:lnTo>
                    <a:pt x="21348" y="92214"/>
                  </a:lnTo>
                  <a:lnTo>
                    <a:pt x="4711" y="135902"/>
                  </a:lnTo>
                  <a:lnTo>
                    <a:pt x="0" y="183553"/>
                  </a:lnTo>
                  <a:lnTo>
                    <a:pt x="4635" y="224574"/>
                  </a:lnTo>
                  <a:lnTo>
                    <a:pt x="18122" y="262890"/>
                  </a:lnTo>
                  <a:lnTo>
                    <a:pt x="39852" y="297129"/>
                  </a:lnTo>
                  <a:lnTo>
                    <a:pt x="69240" y="325907"/>
                  </a:lnTo>
                  <a:lnTo>
                    <a:pt x="69240" y="474751"/>
                  </a:lnTo>
                  <a:lnTo>
                    <a:pt x="254647" y="474751"/>
                  </a:lnTo>
                  <a:lnTo>
                    <a:pt x="254647" y="404152"/>
                  </a:lnTo>
                  <a:lnTo>
                    <a:pt x="283387" y="404152"/>
                  </a:lnTo>
                  <a:lnTo>
                    <a:pt x="322173" y="392239"/>
                  </a:lnTo>
                  <a:lnTo>
                    <a:pt x="347497" y="360553"/>
                  </a:lnTo>
                  <a:lnTo>
                    <a:pt x="352628" y="333565"/>
                  </a:lnTo>
                  <a:lnTo>
                    <a:pt x="352628" y="298259"/>
                  </a:lnTo>
                  <a:lnTo>
                    <a:pt x="378447" y="298259"/>
                  </a:lnTo>
                  <a:lnTo>
                    <a:pt x="383032" y="296494"/>
                  </a:lnTo>
                  <a:lnTo>
                    <a:pt x="389153" y="294144"/>
                  </a:lnTo>
                  <a:lnTo>
                    <a:pt x="396773" y="285178"/>
                  </a:lnTo>
                  <a:lnTo>
                    <a:pt x="397243" y="282384"/>
                  </a:lnTo>
                  <a:lnTo>
                    <a:pt x="398907" y="2724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10" name="Google Shape;810;p50"/>
          <p:cNvSpPr txBox="1"/>
          <p:nvPr/>
        </p:nvSpPr>
        <p:spPr>
          <a:xfrm>
            <a:off x="6506718" y="3257803"/>
            <a:ext cx="1604645" cy="361315"/>
          </a:xfrm>
          <a:prstGeom prst="rect">
            <a:avLst/>
          </a:prstGeom>
          <a:noFill/>
          <a:ln>
            <a:noFill/>
          </a:ln>
        </p:spPr>
        <p:txBody>
          <a:bodyPr spcFirstLastPara="1" wrap="square" lIns="0" tIns="13325" rIns="0" bIns="0" anchor="t" anchorCtr="0">
            <a:spAutoFit/>
          </a:bodyPr>
          <a:lstStyle/>
          <a:p>
            <a:pPr marL="399415" marR="5080" lvl="0" indent="-387350" algn="l" rtl="0">
              <a:lnSpc>
                <a:spcPct val="100000"/>
              </a:lnSpc>
              <a:spcBef>
                <a:spcPts val="0"/>
              </a:spcBef>
              <a:spcAft>
                <a:spcPts val="0"/>
              </a:spcAft>
              <a:buNone/>
            </a:pPr>
            <a:r>
              <a:rPr lang="en-US" sz="1100">
                <a:solidFill>
                  <a:schemeClr val="dk1"/>
                </a:solidFill>
                <a:latin typeface="Calibri"/>
                <a:ea typeface="Calibri"/>
                <a:cs typeface="Calibri"/>
                <a:sym typeface="Calibri"/>
              </a:rPr>
              <a:t>DÉVELOPPER DES ACTIVITÉS  SENSORIELLES</a:t>
            </a:r>
            <a:endParaRPr sz="1100">
              <a:solidFill>
                <a:schemeClr val="dk1"/>
              </a:solidFill>
              <a:latin typeface="Calibri"/>
              <a:ea typeface="Calibri"/>
              <a:cs typeface="Calibri"/>
              <a:sym typeface="Calibri"/>
            </a:endParaRPr>
          </a:p>
        </p:txBody>
      </p:sp>
      <p:grpSp>
        <p:nvGrpSpPr>
          <p:cNvPr id="811" name="Google Shape;811;p50"/>
          <p:cNvGrpSpPr/>
          <p:nvPr/>
        </p:nvGrpSpPr>
        <p:grpSpPr>
          <a:xfrm>
            <a:off x="8727947" y="1973579"/>
            <a:ext cx="995680" cy="995680"/>
            <a:chOff x="8727947" y="1973579"/>
            <a:chExt cx="995680" cy="995680"/>
          </a:xfrm>
        </p:grpSpPr>
        <p:sp>
          <p:nvSpPr>
            <p:cNvPr id="812" name="Google Shape;812;p50"/>
            <p:cNvSpPr/>
            <p:nvPr/>
          </p:nvSpPr>
          <p:spPr>
            <a:xfrm>
              <a:off x="8727947" y="1973579"/>
              <a:ext cx="995680" cy="995680"/>
            </a:xfrm>
            <a:custGeom>
              <a:avLst/>
              <a:gdLst/>
              <a:ahLst/>
              <a:cxnLst/>
              <a:rect l="l" t="t" r="r" b="b"/>
              <a:pathLst>
                <a:path w="995679" h="995680" extrusionOk="0">
                  <a:moveTo>
                    <a:pt x="497585"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5"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5"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50"/>
            <p:cNvSpPr/>
            <p:nvPr/>
          </p:nvSpPr>
          <p:spPr>
            <a:xfrm>
              <a:off x="9002779" y="2248402"/>
              <a:ext cx="447675" cy="447675"/>
            </a:xfrm>
            <a:custGeom>
              <a:avLst/>
              <a:gdLst/>
              <a:ahLst/>
              <a:cxnLst/>
              <a:rect l="l" t="t" r="r" b="b"/>
              <a:pathLst>
                <a:path w="447675" h="447675" extrusionOk="0">
                  <a:moveTo>
                    <a:pt x="223550" y="0"/>
                  </a:moveTo>
                  <a:lnTo>
                    <a:pt x="178475" y="4538"/>
                  </a:lnTo>
                  <a:lnTo>
                    <a:pt x="136502" y="17557"/>
                  </a:lnTo>
                  <a:lnTo>
                    <a:pt x="98527" y="38160"/>
                  </a:lnTo>
                  <a:lnTo>
                    <a:pt x="65447" y="65450"/>
                  </a:lnTo>
                  <a:lnTo>
                    <a:pt x="38155" y="98536"/>
                  </a:lnTo>
                  <a:lnTo>
                    <a:pt x="17556" y="136505"/>
                  </a:lnTo>
                  <a:lnTo>
                    <a:pt x="4538" y="178479"/>
                  </a:lnTo>
                  <a:lnTo>
                    <a:pt x="0" y="223553"/>
                  </a:lnTo>
                  <a:lnTo>
                    <a:pt x="4538" y="268627"/>
                  </a:lnTo>
                  <a:lnTo>
                    <a:pt x="17556" y="310599"/>
                  </a:lnTo>
                  <a:lnTo>
                    <a:pt x="38158" y="348573"/>
                  </a:lnTo>
                  <a:lnTo>
                    <a:pt x="65447" y="381652"/>
                  </a:lnTo>
                  <a:lnTo>
                    <a:pt x="98527" y="408940"/>
                  </a:lnTo>
                  <a:lnTo>
                    <a:pt x="136502" y="429541"/>
                  </a:lnTo>
                  <a:lnTo>
                    <a:pt x="178475" y="442559"/>
                  </a:lnTo>
                  <a:lnTo>
                    <a:pt x="223551" y="447097"/>
                  </a:lnTo>
                  <a:lnTo>
                    <a:pt x="268627" y="442559"/>
                  </a:lnTo>
                  <a:lnTo>
                    <a:pt x="310600" y="429541"/>
                  </a:lnTo>
                  <a:lnTo>
                    <a:pt x="348575" y="408940"/>
                  </a:lnTo>
                  <a:lnTo>
                    <a:pt x="373632" y="388270"/>
                  </a:lnTo>
                  <a:lnTo>
                    <a:pt x="223551" y="388270"/>
                  </a:lnTo>
                  <a:lnTo>
                    <a:pt x="212006" y="385990"/>
                  </a:lnTo>
                  <a:lnTo>
                    <a:pt x="202666" y="379740"/>
                  </a:lnTo>
                  <a:lnTo>
                    <a:pt x="196416" y="370401"/>
                  </a:lnTo>
                  <a:lnTo>
                    <a:pt x="194136" y="358856"/>
                  </a:lnTo>
                  <a:lnTo>
                    <a:pt x="196416" y="347311"/>
                  </a:lnTo>
                  <a:lnTo>
                    <a:pt x="202666" y="337972"/>
                  </a:lnTo>
                  <a:lnTo>
                    <a:pt x="212006" y="331722"/>
                  </a:lnTo>
                  <a:lnTo>
                    <a:pt x="223551" y="329442"/>
                  </a:lnTo>
                  <a:lnTo>
                    <a:pt x="419322" y="329443"/>
                  </a:lnTo>
                  <a:lnTo>
                    <a:pt x="429545" y="310599"/>
                  </a:lnTo>
                  <a:lnTo>
                    <a:pt x="430999" y="305912"/>
                  </a:lnTo>
                  <a:lnTo>
                    <a:pt x="205902" y="305912"/>
                  </a:lnTo>
                  <a:lnTo>
                    <a:pt x="205902" y="217671"/>
                  </a:lnTo>
                  <a:lnTo>
                    <a:pt x="250290" y="213525"/>
                  </a:lnTo>
                  <a:lnTo>
                    <a:pt x="283694" y="183174"/>
                  </a:lnTo>
                  <a:lnTo>
                    <a:pt x="288263" y="158843"/>
                  </a:lnTo>
                  <a:lnTo>
                    <a:pt x="123541" y="158843"/>
                  </a:lnTo>
                  <a:lnTo>
                    <a:pt x="130729" y="117903"/>
                  </a:lnTo>
                  <a:lnTo>
                    <a:pt x="151043" y="86338"/>
                  </a:lnTo>
                  <a:lnTo>
                    <a:pt x="182609" y="66025"/>
                  </a:lnTo>
                  <a:lnTo>
                    <a:pt x="223550" y="58837"/>
                  </a:lnTo>
                  <a:lnTo>
                    <a:pt x="373638" y="58837"/>
                  </a:lnTo>
                  <a:lnTo>
                    <a:pt x="348574" y="38160"/>
                  </a:lnTo>
                  <a:lnTo>
                    <a:pt x="310599" y="17557"/>
                  </a:lnTo>
                  <a:lnTo>
                    <a:pt x="268626" y="4538"/>
                  </a:lnTo>
                  <a:lnTo>
                    <a:pt x="223550" y="0"/>
                  </a:lnTo>
                  <a:close/>
                </a:path>
                <a:path w="447675" h="447675" extrusionOk="0">
                  <a:moveTo>
                    <a:pt x="419322" y="329443"/>
                  </a:moveTo>
                  <a:lnTo>
                    <a:pt x="223551" y="329442"/>
                  </a:lnTo>
                  <a:lnTo>
                    <a:pt x="235096" y="331722"/>
                  </a:lnTo>
                  <a:lnTo>
                    <a:pt x="244435" y="337972"/>
                  </a:lnTo>
                  <a:lnTo>
                    <a:pt x="250686" y="347311"/>
                  </a:lnTo>
                  <a:lnTo>
                    <a:pt x="252965" y="358856"/>
                  </a:lnTo>
                  <a:lnTo>
                    <a:pt x="250686" y="370401"/>
                  </a:lnTo>
                  <a:lnTo>
                    <a:pt x="244435" y="379740"/>
                  </a:lnTo>
                  <a:lnTo>
                    <a:pt x="235096" y="385990"/>
                  </a:lnTo>
                  <a:lnTo>
                    <a:pt x="223551" y="388270"/>
                  </a:lnTo>
                  <a:lnTo>
                    <a:pt x="373632" y="388270"/>
                  </a:lnTo>
                  <a:lnTo>
                    <a:pt x="381655" y="381652"/>
                  </a:lnTo>
                  <a:lnTo>
                    <a:pt x="408943" y="348573"/>
                  </a:lnTo>
                  <a:lnTo>
                    <a:pt x="419322" y="329443"/>
                  </a:lnTo>
                  <a:close/>
                </a:path>
                <a:path w="447675" h="447675" extrusionOk="0">
                  <a:moveTo>
                    <a:pt x="373638" y="58837"/>
                  </a:moveTo>
                  <a:lnTo>
                    <a:pt x="223550" y="58837"/>
                  </a:lnTo>
                  <a:lnTo>
                    <a:pt x="262755" y="66604"/>
                  </a:lnTo>
                  <a:lnTo>
                    <a:pt x="294513" y="87883"/>
                  </a:lnTo>
                  <a:lnTo>
                    <a:pt x="315793" y="119640"/>
                  </a:lnTo>
                  <a:lnTo>
                    <a:pt x="323560" y="158843"/>
                  </a:lnTo>
                  <a:lnTo>
                    <a:pt x="317641" y="193469"/>
                  </a:lnTo>
                  <a:lnTo>
                    <a:pt x="300911" y="221421"/>
                  </a:lnTo>
                  <a:lnTo>
                    <a:pt x="274916" y="241321"/>
                  </a:lnTo>
                  <a:lnTo>
                    <a:pt x="241199" y="251790"/>
                  </a:lnTo>
                  <a:lnTo>
                    <a:pt x="241200" y="305912"/>
                  </a:lnTo>
                  <a:lnTo>
                    <a:pt x="430999" y="305912"/>
                  </a:lnTo>
                  <a:lnTo>
                    <a:pt x="442563" y="268628"/>
                  </a:lnTo>
                  <a:lnTo>
                    <a:pt x="447102" y="223553"/>
                  </a:lnTo>
                  <a:lnTo>
                    <a:pt x="442563" y="178479"/>
                  </a:lnTo>
                  <a:lnTo>
                    <a:pt x="429545" y="136506"/>
                  </a:lnTo>
                  <a:lnTo>
                    <a:pt x="408943" y="98531"/>
                  </a:lnTo>
                  <a:lnTo>
                    <a:pt x="381654" y="65450"/>
                  </a:lnTo>
                  <a:lnTo>
                    <a:pt x="373638" y="58837"/>
                  </a:lnTo>
                  <a:close/>
                </a:path>
                <a:path w="447675" h="447675" extrusionOk="0">
                  <a:moveTo>
                    <a:pt x="223551" y="94133"/>
                  </a:moveTo>
                  <a:lnTo>
                    <a:pt x="196314" y="98536"/>
                  </a:lnTo>
                  <a:lnTo>
                    <a:pt x="175972" y="111267"/>
                  </a:lnTo>
                  <a:lnTo>
                    <a:pt x="163241" y="131608"/>
                  </a:lnTo>
                  <a:lnTo>
                    <a:pt x="158838" y="158843"/>
                  </a:lnTo>
                  <a:lnTo>
                    <a:pt x="288263" y="158843"/>
                  </a:lnTo>
                  <a:lnTo>
                    <a:pt x="283363" y="133097"/>
                  </a:lnTo>
                  <a:lnTo>
                    <a:pt x="269805" y="112590"/>
                  </a:lnTo>
                  <a:lnTo>
                    <a:pt x="249298" y="99032"/>
                  </a:lnTo>
                  <a:lnTo>
                    <a:pt x="223551" y="9413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14" name="Google Shape;814;p50"/>
          <p:cNvSpPr txBox="1"/>
          <p:nvPr/>
        </p:nvSpPr>
        <p:spPr>
          <a:xfrm>
            <a:off x="8606408" y="3257803"/>
            <a:ext cx="1242060" cy="528955"/>
          </a:xfrm>
          <a:prstGeom prst="rect">
            <a:avLst/>
          </a:prstGeom>
          <a:noFill/>
          <a:ln>
            <a:noFill/>
          </a:ln>
        </p:spPr>
        <p:txBody>
          <a:bodyPr spcFirstLastPara="1" wrap="square" lIns="0" tIns="13325" rIns="0" bIns="0" anchor="t" anchorCtr="0">
            <a:spAutoFit/>
          </a:bodyPr>
          <a:lstStyle/>
          <a:p>
            <a:pPr marL="12700" marR="5080" lvl="0" indent="-1904" algn="ctr" rtl="0">
              <a:lnSpc>
                <a:spcPct val="100000"/>
              </a:lnSpc>
              <a:spcBef>
                <a:spcPts val="0"/>
              </a:spcBef>
              <a:spcAft>
                <a:spcPts val="0"/>
              </a:spcAft>
              <a:buNone/>
            </a:pPr>
            <a:r>
              <a:rPr lang="en-US" sz="1100">
                <a:solidFill>
                  <a:schemeClr val="dk1"/>
                </a:solidFill>
                <a:latin typeface="Calibri"/>
                <a:ea typeface="Calibri"/>
                <a:cs typeface="Calibri"/>
                <a:sym typeface="Calibri"/>
              </a:rPr>
              <a:t>REPRÉSENTER LES  DIFFÉRENTS NIVEAUX  SYMBOLIQUES</a:t>
            </a:r>
            <a:endParaRPr sz="1100">
              <a:solidFill>
                <a:schemeClr val="dk1"/>
              </a:solidFill>
              <a:latin typeface="Calibri"/>
              <a:ea typeface="Calibri"/>
              <a:cs typeface="Calibri"/>
              <a:sym typeface="Calibri"/>
            </a:endParaRPr>
          </a:p>
        </p:txBody>
      </p:sp>
      <p:grpSp>
        <p:nvGrpSpPr>
          <p:cNvPr id="815" name="Google Shape;815;p50"/>
          <p:cNvGrpSpPr/>
          <p:nvPr/>
        </p:nvGrpSpPr>
        <p:grpSpPr>
          <a:xfrm>
            <a:off x="6827519" y="4300728"/>
            <a:ext cx="995680" cy="995680"/>
            <a:chOff x="6827519" y="4300728"/>
            <a:chExt cx="995680" cy="995680"/>
          </a:xfrm>
        </p:grpSpPr>
        <p:sp>
          <p:nvSpPr>
            <p:cNvPr id="816" name="Google Shape;816;p50"/>
            <p:cNvSpPr/>
            <p:nvPr/>
          </p:nvSpPr>
          <p:spPr>
            <a:xfrm>
              <a:off x="6827519" y="4300728"/>
              <a:ext cx="995680" cy="995680"/>
            </a:xfrm>
            <a:custGeom>
              <a:avLst/>
              <a:gdLst/>
              <a:ahLst/>
              <a:cxnLst/>
              <a:rect l="l" t="t" r="r" b="b"/>
              <a:pathLst>
                <a:path w="995679" h="995679" extrusionOk="0">
                  <a:moveTo>
                    <a:pt x="497585"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5"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5"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7" name="Google Shape;817;p50"/>
            <p:cNvSpPr/>
            <p:nvPr/>
          </p:nvSpPr>
          <p:spPr>
            <a:xfrm>
              <a:off x="7095493" y="4567314"/>
              <a:ext cx="463550" cy="464820"/>
            </a:xfrm>
            <a:custGeom>
              <a:avLst/>
              <a:gdLst/>
              <a:ahLst/>
              <a:cxnLst/>
              <a:rect l="l" t="t" r="r" b="b"/>
              <a:pathLst>
                <a:path w="463550" h="464820" extrusionOk="0">
                  <a:moveTo>
                    <a:pt x="372566" y="316500"/>
                  </a:moveTo>
                  <a:lnTo>
                    <a:pt x="282799" y="316500"/>
                  </a:lnTo>
                  <a:lnTo>
                    <a:pt x="308615" y="342384"/>
                  </a:lnTo>
                  <a:lnTo>
                    <a:pt x="307964" y="352137"/>
                  </a:lnTo>
                  <a:lnTo>
                    <a:pt x="393103" y="452392"/>
                  </a:lnTo>
                  <a:lnTo>
                    <a:pt x="422439" y="464745"/>
                  </a:lnTo>
                  <a:lnTo>
                    <a:pt x="430323" y="463973"/>
                  </a:lnTo>
                  <a:lnTo>
                    <a:pt x="460346" y="438576"/>
                  </a:lnTo>
                  <a:lnTo>
                    <a:pt x="463142" y="423052"/>
                  </a:lnTo>
                  <a:lnTo>
                    <a:pt x="460108" y="407637"/>
                  </a:lnTo>
                  <a:lnTo>
                    <a:pt x="451188" y="394153"/>
                  </a:lnTo>
                  <a:lnTo>
                    <a:pt x="377848" y="320618"/>
                  </a:lnTo>
                  <a:lnTo>
                    <a:pt x="372566" y="316500"/>
                  </a:lnTo>
                  <a:close/>
                </a:path>
                <a:path w="463550" h="464820" extrusionOk="0">
                  <a:moveTo>
                    <a:pt x="176015" y="0"/>
                  </a:moveTo>
                  <a:lnTo>
                    <a:pt x="129363" y="6332"/>
                  </a:lnTo>
                  <a:lnTo>
                    <a:pt x="87356" y="24187"/>
                  </a:lnTo>
                  <a:lnTo>
                    <a:pt x="51704" y="51846"/>
                  </a:lnTo>
                  <a:lnTo>
                    <a:pt x="24120" y="87594"/>
                  </a:lnTo>
                  <a:lnTo>
                    <a:pt x="6315" y="129715"/>
                  </a:lnTo>
                  <a:lnTo>
                    <a:pt x="0" y="176491"/>
                  </a:lnTo>
                  <a:lnTo>
                    <a:pt x="6315" y="223267"/>
                  </a:lnTo>
                  <a:lnTo>
                    <a:pt x="24120" y="265386"/>
                  </a:lnTo>
                  <a:lnTo>
                    <a:pt x="51704" y="301132"/>
                  </a:lnTo>
                  <a:lnTo>
                    <a:pt x="87356" y="328789"/>
                  </a:lnTo>
                  <a:lnTo>
                    <a:pt x="129363" y="346641"/>
                  </a:lnTo>
                  <a:lnTo>
                    <a:pt x="176016" y="352973"/>
                  </a:lnTo>
                  <a:lnTo>
                    <a:pt x="205324" y="350501"/>
                  </a:lnTo>
                  <a:lnTo>
                    <a:pt x="233148" y="343340"/>
                  </a:lnTo>
                  <a:lnTo>
                    <a:pt x="259101" y="331878"/>
                  </a:lnTo>
                  <a:lnTo>
                    <a:pt x="281892" y="317089"/>
                  </a:lnTo>
                  <a:lnTo>
                    <a:pt x="175429" y="317089"/>
                  </a:lnTo>
                  <a:lnTo>
                    <a:pt x="131045" y="309860"/>
                  </a:lnTo>
                  <a:lnTo>
                    <a:pt x="92406" y="289755"/>
                  </a:lnTo>
                  <a:lnTo>
                    <a:pt x="61878" y="259146"/>
                  </a:lnTo>
                  <a:lnTo>
                    <a:pt x="41826" y="220405"/>
                  </a:lnTo>
                  <a:lnTo>
                    <a:pt x="34616" y="175903"/>
                  </a:lnTo>
                  <a:lnTo>
                    <a:pt x="41826" y="131401"/>
                  </a:lnTo>
                  <a:lnTo>
                    <a:pt x="61877" y="92660"/>
                  </a:lnTo>
                  <a:lnTo>
                    <a:pt x="92406" y="62051"/>
                  </a:lnTo>
                  <a:lnTo>
                    <a:pt x="131045" y="41946"/>
                  </a:lnTo>
                  <a:lnTo>
                    <a:pt x="175429" y="34717"/>
                  </a:lnTo>
                  <a:lnTo>
                    <a:pt x="278249" y="34717"/>
                  </a:lnTo>
                  <a:lnTo>
                    <a:pt x="264676" y="24187"/>
                  </a:lnTo>
                  <a:lnTo>
                    <a:pt x="222668" y="6332"/>
                  </a:lnTo>
                  <a:lnTo>
                    <a:pt x="176015" y="0"/>
                  </a:lnTo>
                  <a:close/>
                </a:path>
                <a:path w="463550" h="464820" extrusionOk="0">
                  <a:moveTo>
                    <a:pt x="278249" y="34717"/>
                  </a:moveTo>
                  <a:lnTo>
                    <a:pt x="175429" y="34717"/>
                  </a:lnTo>
                  <a:lnTo>
                    <a:pt x="219813" y="41946"/>
                  </a:lnTo>
                  <a:lnTo>
                    <a:pt x="258452" y="62051"/>
                  </a:lnTo>
                  <a:lnTo>
                    <a:pt x="288980" y="92660"/>
                  </a:lnTo>
                  <a:lnTo>
                    <a:pt x="309032" y="131401"/>
                  </a:lnTo>
                  <a:lnTo>
                    <a:pt x="316242" y="175903"/>
                  </a:lnTo>
                  <a:lnTo>
                    <a:pt x="309032" y="220405"/>
                  </a:lnTo>
                  <a:lnTo>
                    <a:pt x="288981" y="259146"/>
                  </a:lnTo>
                  <a:lnTo>
                    <a:pt x="258452" y="289755"/>
                  </a:lnTo>
                  <a:lnTo>
                    <a:pt x="219813" y="309860"/>
                  </a:lnTo>
                  <a:lnTo>
                    <a:pt x="175429" y="317089"/>
                  </a:lnTo>
                  <a:lnTo>
                    <a:pt x="281892" y="317089"/>
                  </a:lnTo>
                  <a:lnTo>
                    <a:pt x="282799" y="316500"/>
                  </a:lnTo>
                  <a:lnTo>
                    <a:pt x="372566" y="316500"/>
                  </a:lnTo>
                  <a:lnTo>
                    <a:pt x="369771" y="314322"/>
                  </a:lnTo>
                  <a:lnTo>
                    <a:pt x="360760" y="310397"/>
                  </a:lnTo>
                  <a:lnTo>
                    <a:pt x="355077" y="309441"/>
                  </a:lnTo>
                  <a:lnTo>
                    <a:pt x="341471" y="309441"/>
                  </a:lnTo>
                  <a:lnTo>
                    <a:pt x="315655" y="283557"/>
                  </a:lnTo>
                  <a:lnTo>
                    <a:pt x="330993" y="260045"/>
                  </a:lnTo>
                  <a:lnTo>
                    <a:pt x="342424" y="233995"/>
                  </a:lnTo>
                  <a:lnTo>
                    <a:pt x="349566" y="205960"/>
                  </a:lnTo>
                  <a:lnTo>
                    <a:pt x="352032" y="176491"/>
                  </a:lnTo>
                  <a:lnTo>
                    <a:pt x="345716" y="129715"/>
                  </a:lnTo>
                  <a:lnTo>
                    <a:pt x="327911" y="87594"/>
                  </a:lnTo>
                  <a:lnTo>
                    <a:pt x="300327" y="51846"/>
                  </a:lnTo>
                  <a:lnTo>
                    <a:pt x="278249" y="34717"/>
                  </a:lnTo>
                  <a:close/>
                </a:path>
                <a:path w="463550" h="464820" extrusionOk="0">
                  <a:moveTo>
                    <a:pt x="351198" y="308789"/>
                  </a:moveTo>
                  <a:lnTo>
                    <a:pt x="341471" y="309441"/>
                  </a:lnTo>
                  <a:lnTo>
                    <a:pt x="355077" y="309441"/>
                  </a:lnTo>
                  <a:lnTo>
                    <a:pt x="351198" y="30878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18" name="Google Shape;818;p50"/>
          <p:cNvSpPr txBox="1"/>
          <p:nvPr/>
        </p:nvSpPr>
        <p:spPr>
          <a:xfrm>
            <a:off x="6518529" y="5585561"/>
            <a:ext cx="1615440" cy="361315"/>
          </a:xfrm>
          <a:prstGeom prst="rect">
            <a:avLst/>
          </a:prstGeom>
          <a:noFill/>
          <a:ln>
            <a:noFill/>
          </a:ln>
        </p:spPr>
        <p:txBody>
          <a:bodyPr spcFirstLastPara="1" wrap="square" lIns="0" tIns="12700" rIns="0" bIns="0" anchor="t" anchorCtr="0">
            <a:spAutoFit/>
          </a:bodyPr>
          <a:lstStyle/>
          <a:p>
            <a:pPr marL="12700" marR="5080" lvl="0" indent="48260" algn="l" rtl="0">
              <a:lnSpc>
                <a:spcPct val="100000"/>
              </a:lnSpc>
              <a:spcBef>
                <a:spcPts val="0"/>
              </a:spcBef>
              <a:spcAft>
                <a:spcPts val="0"/>
              </a:spcAft>
              <a:buNone/>
            </a:pPr>
            <a:r>
              <a:rPr lang="en-US" sz="1100">
                <a:solidFill>
                  <a:schemeClr val="dk1"/>
                </a:solidFill>
                <a:latin typeface="Calibri"/>
                <a:ea typeface="Calibri"/>
                <a:cs typeface="Calibri"/>
                <a:sym typeface="Calibri"/>
              </a:rPr>
              <a:t>VISUALISER, IDENTIFIER ET  NOMMER PAR LE LANGAGE</a:t>
            </a:r>
            <a:endParaRPr sz="1100">
              <a:solidFill>
                <a:schemeClr val="dk1"/>
              </a:solidFill>
              <a:latin typeface="Calibri"/>
              <a:ea typeface="Calibri"/>
              <a:cs typeface="Calibri"/>
              <a:sym typeface="Calibri"/>
            </a:endParaRPr>
          </a:p>
        </p:txBody>
      </p:sp>
      <p:grpSp>
        <p:nvGrpSpPr>
          <p:cNvPr id="819" name="Google Shape;819;p50"/>
          <p:cNvGrpSpPr/>
          <p:nvPr/>
        </p:nvGrpSpPr>
        <p:grpSpPr>
          <a:xfrm>
            <a:off x="8758428" y="4317491"/>
            <a:ext cx="995680" cy="995680"/>
            <a:chOff x="8758428" y="4317491"/>
            <a:chExt cx="995680" cy="995680"/>
          </a:xfrm>
        </p:grpSpPr>
        <p:sp>
          <p:nvSpPr>
            <p:cNvPr id="820" name="Google Shape;820;p50"/>
            <p:cNvSpPr/>
            <p:nvPr/>
          </p:nvSpPr>
          <p:spPr>
            <a:xfrm>
              <a:off x="8758428" y="4317491"/>
              <a:ext cx="995680" cy="995680"/>
            </a:xfrm>
            <a:custGeom>
              <a:avLst/>
              <a:gdLst/>
              <a:ahLst/>
              <a:cxnLst/>
              <a:rect l="l" t="t" r="r" b="b"/>
              <a:pathLst>
                <a:path w="995679" h="995679" extrusionOk="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5"/>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1"/>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5"/>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1" name="Google Shape;821;p50"/>
            <p:cNvSpPr/>
            <p:nvPr/>
          </p:nvSpPr>
          <p:spPr>
            <a:xfrm>
              <a:off x="9074430" y="4580140"/>
              <a:ext cx="365125" cy="471170"/>
            </a:xfrm>
            <a:custGeom>
              <a:avLst/>
              <a:gdLst/>
              <a:ahLst/>
              <a:cxnLst/>
              <a:rect l="l" t="t" r="r" b="b"/>
              <a:pathLst>
                <a:path w="365125" h="471170" extrusionOk="0">
                  <a:moveTo>
                    <a:pt x="294144" y="182791"/>
                  </a:moveTo>
                  <a:lnTo>
                    <a:pt x="194144" y="182791"/>
                  </a:lnTo>
                  <a:lnTo>
                    <a:pt x="194144" y="206324"/>
                  </a:lnTo>
                  <a:lnTo>
                    <a:pt x="294144" y="206324"/>
                  </a:lnTo>
                  <a:lnTo>
                    <a:pt x="294144" y="182791"/>
                  </a:lnTo>
                  <a:close/>
                </a:path>
                <a:path w="365125" h="471170" extrusionOk="0">
                  <a:moveTo>
                    <a:pt x="294144" y="88671"/>
                  </a:moveTo>
                  <a:lnTo>
                    <a:pt x="194144" y="88671"/>
                  </a:lnTo>
                  <a:lnTo>
                    <a:pt x="194144" y="112191"/>
                  </a:lnTo>
                  <a:lnTo>
                    <a:pt x="294144" y="112191"/>
                  </a:lnTo>
                  <a:lnTo>
                    <a:pt x="294144" y="88671"/>
                  </a:lnTo>
                  <a:close/>
                </a:path>
                <a:path w="365125" h="471170" extrusionOk="0">
                  <a:moveTo>
                    <a:pt x="294157" y="371043"/>
                  </a:moveTo>
                  <a:lnTo>
                    <a:pt x="194144" y="371043"/>
                  </a:lnTo>
                  <a:lnTo>
                    <a:pt x="194144" y="394563"/>
                  </a:lnTo>
                  <a:lnTo>
                    <a:pt x="294157" y="394563"/>
                  </a:lnTo>
                  <a:lnTo>
                    <a:pt x="294157" y="371043"/>
                  </a:lnTo>
                  <a:close/>
                </a:path>
                <a:path w="365125" h="471170" extrusionOk="0">
                  <a:moveTo>
                    <a:pt x="294157" y="276910"/>
                  </a:moveTo>
                  <a:lnTo>
                    <a:pt x="194144" y="276910"/>
                  </a:lnTo>
                  <a:lnTo>
                    <a:pt x="194144" y="300443"/>
                  </a:lnTo>
                  <a:lnTo>
                    <a:pt x="294157" y="300443"/>
                  </a:lnTo>
                  <a:lnTo>
                    <a:pt x="294157" y="276910"/>
                  </a:lnTo>
                  <a:close/>
                </a:path>
                <a:path w="365125" h="471170" extrusionOk="0">
                  <a:moveTo>
                    <a:pt x="364744" y="0"/>
                  </a:moveTo>
                  <a:lnTo>
                    <a:pt x="0" y="0"/>
                  </a:lnTo>
                  <a:lnTo>
                    <a:pt x="0" y="35560"/>
                  </a:lnTo>
                  <a:lnTo>
                    <a:pt x="0" y="435610"/>
                  </a:lnTo>
                  <a:lnTo>
                    <a:pt x="0" y="471170"/>
                  </a:lnTo>
                  <a:lnTo>
                    <a:pt x="364744" y="471170"/>
                  </a:lnTo>
                  <a:lnTo>
                    <a:pt x="364744" y="435749"/>
                  </a:lnTo>
                  <a:lnTo>
                    <a:pt x="364744" y="435610"/>
                  </a:lnTo>
                  <a:lnTo>
                    <a:pt x="364744" y="35725"/>
                  </a:lnTo>
                  <a:lnTo>
                    <a:pt x="329450" y="35725"/>
                  </a:lnTo>
                  <a:lnTo>
                    <a:pt x="329450" y="435610"/>
                  </a:lnTo>
                  <a:lnTo>
                    <a:pt x="35306" y="435610"/>
                  </a:lnTo>
                  <a:lnTo>
                    <a:pt x="35306" y="35560"/>
                  </a:lnTo>
                  <a:lnTo>
                    <a:pt x="364744" y="35560"/>
                  </a:lnTo>
                  <a:lnTo>
                    <a:pt x="3647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2" name="Google Shape;822;p50"/>
            <p:cNvPicPr preferRelativeResize="0"/>
            <p:nvPr/>
          </p:nvPicPr>
          <p:blipFill rotWithShape="1">
            <a:blip r:embed="rId4">
              <a:alphaModFix/>
            </a:blip>
            <a:srcRect/>
            <a:stretch/>
          </p:blipFill>
          <p:spPr>
            <a:xfrm>
              <a:off x="9145035" y="4639386"/>
              <a:ext cx="87067" cy="71769"/>
            </a:xfrm>
            <a:prstGeom prst="rect">
              <a:avLst/>
            </a:prstGeom>
            <a:noFill/>
            <a:ln>
              <a:noFill/>
            </a:ln>
          </p:spPr>
        </p:pic>
        <p:pic>
          <p:nvPicPr>
            <p:cNvPr id="823" name="Google Shape;823;p50"/>
            <p:cNvPicPr preferRelativeResize="0"/>
            <p:nvPr/>
          </p:nvPicPr>
          <p:blipFill rotWithShape="1">
            <a:blip r:embed="rId4">
              <a:alphaModFix/>
            </a:blip>
            <a:srcRect/>
            <a:stretch/>
          </p:blipFill>
          <p:spPr>
            <a:xfrm>
              <a:off x="9145035" y="4733510"/>
              <a:ext cx="87067" cy="71769"/>
            </a:xfrm>
            <a:prstGeom prst="rect">
              <a:avLst/>
            </a:prstGeom>
            <a:noFill/>
            <a:ln>
              <a:noFill/>
            </a:ln>
          </p:spPr>
        </p:pic>
        <p:pic>
          <p:nvPicPr>
            <p:cNvPr id="824" name="Google Shape;824;p50"/>
            <p:cNvPicPr preferRelativeResize="0"/>
            <p:nvPr/>
          </p:nvPicPr>
          <p:blipFill rotWithShape="1">
            <a:blip r:embed="rId4">
              <a:alphaModFix/>
            </a:blip>
            <a:srcRect/>
            <a:stretch/>
          </p:blipFill>
          <p:spPr>
            <a:xfrm>
              <a:off x="9145035" y="4827633"/>
              <a:ext cx="87067" cy="71769"/>
            </a:xfrm>
            <a:prstGeom prst="rect">
              <a:avLst/>
            </a:prstGeom>
            <a:noFill/>
            <a:ln>
              <a:noFill/>
            </a:ln>
          </p:spPr>
        </p:pic>
        <p:pic>
          <p:nvPicPr>
            <p:cNvPr id="825" name="Google Shape;825;p50"/>
            <p:cNvPicPr preferRelativeResize="0"/>
            <p:nvPr/>
          </p:nvPicPr>
          <p:blipFill rotWithShape="1">
            <a:blip r:embed="rId4">
              <a:alphaModFix/>
            </a:blip>
            <a:srcRect/>
            <a:stretch/>
          </p:blipFill>
          <p:spPr>
            <a:xfrm>
              <a:off x="9145035" y="4920580"/>
              <a:ext cx="87067" cy="71769"/>
            </a:xfrm>
            <a:prstGeom prst="rect">
              <a:avLst/>
            </a:prstGeom>
            <a:noFill/>
            <a:ln>
              <a:noFill/>
            </a:ln>
          </p:spPr>
        </p:pic>
      </p:grpSp>
      <p:sp>
        <p:nvSpPr>
          <p:cNvPr id="826" name="Google Shape;826;p50"/>
          <p:cNvSpPr txBox="1"/>
          <p:nvPr/>
        </p:nvSpPr>
        <p:spPr>
          <a:xfrm>
            <a:off x="8555228" y="5602325"/>
            <a:ext cx="1402715" cy="36195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100">
                <a:solidFill>
                  <a:schemeClr val="dk1"/>
                </a:solidFill>
                <a:latin typeface="Calibri"/>
                <a:ea typeface="Calibri"/>
                <a:cs typeface="Calibri"/>
                <a:sym typeface="Calibri"/>
              </a:rPr>
              <a:t>IDENTIFIER ET NOMMER</a:t>
            </a:r>
            <a:endParaRPr sz="110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en-US" sz="1100">
                <a:solidFill>
                  <a:schemeClr val="dk1"/>
                </a:solidFill>
                <a:latin typeface="Calibri"/>
                <a:ea typeface="Calibri"/>
                <a:cs typeface="Calibri"/>
                <a:sym typeface="Calibri"/>
              </a:rPr>
              <a:t>PAR L’ÉCRIT</a:t>
            </a:r>
            <a:endParaRPr sz="1100">
              <a:solidFill>
                <a:schemeClr val="dk1"/>
              </a:solidFill>
              <a:latin typeface="Calibri"/>
              <a:ea typeface="Calibri"/>
              <a:cs typeface="Calibri"/>
              <a:sym typeface="Calibri"/>
            </a:endParaRPr>
          </a:p>
        </p:txBody>
      </p:sp>
      <p:grpSp>
        <p:nvGrpSpPr>
          <p:cNvPr id="827" name="Google Shape;827;p50"/>
          <p:cNvGrpSpPr/>
          <p:nvPr/>
        </p:nvGrpSpPr>
        <p:grpSpPr>
          <a:xfrm>
            <a:off x="10614659" y="1973579"/>
            <a:ext cx="995680" cy="995680"/>
            <a:chOff x="10614659" y="1973579"/>
            <a:chExt cx="995680" cy="995680"/>
          </a:xfrm>
        </p:grpSpPr>
        <p:sp>
          <p:nvSpPr>
            <p:cNvPr id="828" name="Google Shape;828;p50"/>
            <p:cNvSpPr/>
            <p:nvPr/>
          </p:nvSpPr>
          <p:spPr>
            <a:xfrm>
              <a:off x="10614659" y="1973579"/>
              <a:ext cx="995680" cy="995680"/>
            </a:xfrm>
            <a:custGeom>
              <a:avLst/>
              <a:gdLst/>
              <a:ahLst/>
              <a:cxnLst/>
              <a:rect l="l" t="t" r="r" b="b"/>
              <a:pathLst>
                <a:path w="995679" h="995680" extrusionOk="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9" name="Google Shape;829;p50"/>
            <p:cNvPicPr preferRelativeResize="0"/>
            <p:nvPr/>
          </p:nvPicPr>
          <p:blipFill rotWithShape="1">
            <a:blip r:embed="rId5">
              <a:alphaModFix/>
            </a:blip>
            <a:srcRect/>
            <a:stretch/>
          </p:blipFill>
          <p:spPr>
            <a:xfrm>
              <a:off x="10906960" y="2219244"/>
              <a:ext cx="410668" cy="505668"/>
            </a:xfrm>
            <a:prstGeom prst="rect">
              <a:avLst/>
            </a:prstGeom>
            <a:noFill/>
            <a:ln>
              <a:noFill/>
            </a:ln>
          </p:spPr>
        </p:pic>
      </p:grpSp>
      <p:sp>
        <p:nvSpPr>
          <p:cNvPr id="830" name="Google Shape;830;p50"/>
          <p:cNvSpPr txBox="1"/>
          <p:nvPr/>
        </p:nvSpPr>
        <p:spPr>
          <a:xfrm>
            <a:off x="10512043" y="3257803"/>
            <a:ext cx="1202055" cy="361315"/>
          </a:xfrm>
          <a:prstGeom prst="rect">
            <a:avLst/>
          </a:prstGeom>
          <a:noFill/>
          <a:ln>
            <a:noFill/>
          </a:ln>
        </p:spPr>
        <p:txBody>
          <a:bodyPr spcFirstLastPara="1" wrap="square" lIns="0" tIns="13325" rIns="0" bIns="0" anchor="t" anchorCtr="0">
            <a:spAutoFit/>
          </a:bodyPr>
          <a:lstStyle/>
          <a:p>
            <a:pPr marL="317500" marR="5080" lvl="0" indent="-305435" algn="l" rtl="0">
              <a:lnSpc>
                <a:spcPct val="100000"/>
              </a:lnSpc>
              <a:spcBef>
                <a:spcPts val="0"/>
              </a:spcBef>
              <a:spcAft>
                <a:spcPts val="0"/>
              </a:spcAft>
              <a:buNone/>
            </a:pPr>
            <a:r>
              <a:rPr lang="en-US" sz="1100">
                <a:solidFill>
                  <a:schemeClr val="dk1"/>
                </a:solidFill>
                <a:latin typeface="Calibri"/>
                <a:ea typeface="Calibri"/>
                <a:cs typeface="Calibri"/>
                <a:sym typeface="Calibri"/>
              </a:rPr>
              <a:t>SE REPRÉSENTER LES  ACTIVITÉS</a:t>
            </a:r>
            <a:endParaRPr sz="1100">
              <a:solidFill>
                <a:schemeClr val="dk1"/>
              </a:solidFill>
              <a:latin typeface="Calibri"/>
              <a:ea typeface="Calibri"/>
              <a:cs typeface="Calibri"/>
              <a:sym typeface="Calibri"/>
            </a:endParaRPr>
          </a:p>
        </p:txBody>
      </p:sp>
      <p:grpSp>
        <p:nvGrpSpPr>
          <p:cNvPr id="831" name="Google Shape;831;p50"/>
          <p:cNvGrpSpPr/>
          <p:nvPr/>
        </p:nvGrpSpPr>
        <p:grpSpPr>
          <a:xfrm>
            <a:off x="4985003" y="4338828"/>
            <a:ext cx="995680" cy="995680"/>
            <a:chOff x="4985003" y="4338828"/>
            <a:chExt cx="995680" cy="995680"/>
          </a:xfrm>
        </p:grpSpPr>
        <p:sp>
          <p:nvSpPr>
            <p:cNvPr id="832" name="Google Shape;832;p50"/>
            <p:cNvSpPr/>
            <p:nvPr/>
          </p:nvSpPr>
          <p:spPr>
            <a:xfrm>
              <a:off x="4985003" y="4338828"/>
              <a:ext cx="995680" cy="995680"/>
            </a:xfrm>
            <a:custGeom>
              <a:avLst/>
              <a:gdLst/>
              <a:ahLst/>
              <a:cxnLst/>
              <a:rect l="l" t="t" r="r" b="b"/>
              <a:pathLst>
                <a:path w="995679" h="995679" extrusionOk="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3" name="Google Shape;833;p50"/>
            <p:cNvSpPr/>
            <p:nvPr/>
          </p:nvSpPr>
          <p:spPr>
            <a:xfrm>
              <a:off x="5283367" y="4602613"/>
              <a:ext cx="400050" cy="469900"/>
            </a:xfrm>
            <a:custGeom>
              <a:avLst/>
              <a:gdLst/>
              <a:ahLst/>
              <a:cxnLst/>
              <a:rect l="l" t="t" r="r" b="b"/>
              <a:pathLst>
                <a:path w="400050" h="469900" extrusionOk="0">
                  <a:moveTo>
                    <a:pt x="176781" y="0"/>
                  </a:moveTo>
                  <a:lnTo>
                    <a:pt x="130417" y="6350"/>
                  </a:lnTo>
                  <a:lnTo>
                    <a:pt x="86479" y="24130"/>
                  </a:lnTo>
                  <a:lnTo>
                    <a:pt x="49058" y="53340"/>
                  </a:lnTo>
                  <a:lnTo>
                    <a:pt x="21399" y="91440"/>
                  </a:lnTo>
                  <a:lnTo>
                    <a:pt x="4660" y="134620"/>
                  </a:lnTo>
                  <a:lnTo>
                    <a:pt x="0" y="182880"/>
                  </a:lnTo>
                  <a:lnTo>
                    <a:pt x="4641" y="223520"/>
                  </a:lnTo>
                  <a:lnTo>
                    <a:pt x="18163" y="261620"/>
                  </a:lnTo>
                  <a:lnTo>
                    <a:pt x="39957" y="294640"/>
                  </a:lnTo>
                  <a:lnTo>
                    <a:pt x="69418" y="323850"/>
                  </a:lnTo>
                  <a:lnTo>
                    <a:pt x="69418" y="469900"/>
                  </a:lnTo>
                  <a:lnTo>
                    <a:pt x="255318" y="469900"/>
                  </a:lnTo>
                  <a:lnTo>
                    <a:pt x="255318" y="400050"/>
                  </a:lnTo>
                  <a:lnTo>
                    <a:pt x="284145" y="400050"/>
                  </a:lnTo>
                  <a:lnTo>
                    <a:pt x="323027" y="388620"/>
                  </a:lnTo>
                  <a:lnTo>
                    <a:pt x="348416" y="356870"/>
                  </a:lnTo>
                  <a:lnTo>
                    <a:pt x="353563" y="330200"/>
                  </a:lnTo>
                  <a:lnTo>
                    <a:pt x="353563" y="294640"/>
                  </a:lnTo>
                  <a:lnTo>
                    <a:pt x="379448" y="294640"/>
                  </a:lnTo>
                  <a:lnTo>
                    <a:pt x="390185" y="290830"/>
                  </a:lnTo>
                  <a:lnTo>
                    <a:pt x="397832" y="283210"/>
                  </a:lnTo>
                  <a:lnTo>
                    <a:pt x="398899" y="276860"/>
                  </a:lnTo>
                  <a:lnTo>
                    <a:pt x="111775" y="276860"/>
                  </a:lnTo>
                  <a:lnTo>
                    <a:pt x="108429" y="251460"/>
                  </a:lnTo>
                  <a:lnTo>
                    <a:pt x="100892" y="237490"/>
                  </a:lnTo>
                  <a:lnTo>
                    <a:pt x="92913" y="231140"/>
                  </a:lnTo>
                  <a:lnTo>
                    <a:pt x="88243" y="229870"/>
                  </a:lnTo>
                  <a:lnTo>
                    <a:pt x="79474" y="226060"/>
                  </a:lnTo>
                  <a:lnTo>
                    <a:pt x="68389" y="218440"/>
                  </a:lnTo>
                  <a:lnTo>
                    <a:pt x="57965" y="205740"/>
                  </a:lnTo>
                  <a:lnTo>
                    <a:pt x="51181" y="190500"/>
                  </a:lnTo>
                  <a:lnTo>
                    <a:pt x="50593" y="189230"/>
                  </a:lnTo>
                  <a:lnTo>
                    <a:pt x="50593" y="185420"/>
                  </a:lnTo>
                  <a:lnTo>
                    <a:pt x="45077" y="173990"/>
                  </a:lnTo>
                  <a:lnTo>
                    <a:pt x="43533" y="162560"/>
                  </a:lnTo>
                  <a:lnTo>
                    <a:pt x="45960" y="149860"/>
                  </a:lnTo>
                  <a:lnTo>
                    <a:pt x="52358" y="138430"/>
                  </a:lnTo>
                  <a:lnTo>
                    <a:pt x="51181" y="134620"/>
                  </a:lnTo>
                  <a:lnTo>
                    <a:pt x="50593" y="130810"/>
                  </a:lnTo>
                  <a:lnTo>
                    <a:pt x="50593" y="127000"/>
                  </a:lnTo>
                  <a:lnTo>
                    <a:pt x="53001" y="113030"/>
                  </a:lnTo>
                  <a:lnTo>
                    <a:pt x="59711" y="101600"/>
                  </a:lnTo>
                  <a:lnTo>
                    <a:pt x="69951" y="92710"/>
                  </a:lnTo>
                  <a:lnTo>
                    <a:pt x="82949" y="87630"/>
                  </a:lnTo>
                  <a:lnTo>
                    <a:pt x="89006" y="76200"/>
                  </a:lnTo>
                  <a:lnTo>
                    <a:pt x="97877" y="67310"/>
                  </a:lnTo>
                  <a:lnTo>
                    <a:pt x="108843" y="62230"/>
                  </a:lnTo>
                  <a:lnTo>
                    <a:pt x="121188" y="60960"/>
                  </a:lnTo>
                  <a:lnTo>
                    <a:pt x="131764" y="60960"/>
                  </a:lnTo>
                  <a:lnTo>
                    <a:pt x="136419" y="55880"/>
                  </a:lnTo>
                  <a:lnTo>
                    <a:pt x="143175" y="52070"/>
                  </a:lnTo>
                  <a:lnTo>
                    <a:pt x="150704" y="49530"/>
                  </a:lnTo>
                  <a:lnTo>
                    <a:pt x="158839" y="46990"/>
                  </a:lnTo>
                  <a:lnTo>
                    <a:pt x="296370" y="46990"/>
                  </a:lnTo>
                  <a:lnTo>
                    <a:pt x="267084" y="24130"/>
                  </a:lnTo>
                  <a:lnTo>
                    <a:pt x="223146" y="6350"/>
                  </a:lnTo>
                  <a:lnTo>
                    <a:pt x="176781" y="0"/>
                  </a:lnTo>
                  <a:close/>
                </a:path>
                <a:path w="400050" h="469900" extrusionOk="0">
                  <a:moveTo>
                    <a:pt x="126777" y="190500"/>
                  </a:moveTo>
                  <a:lnTo>
                    <a:pt x="107657" y="190500"/>
                  </a:lnTo>
                  <a:lnTo>
                    <a:pt x="111187" y="194310"/>
                  </a:lnTo>
                  <a:lnTo>
                    <a:pt x="118246" y="198120"/>
                  </a:lnTo>
                  <a:lnTo>
                    <a:pt x="124129" y="201930"/>
                  </a:lnTo>
                  <a:lnTo>
                    <a:pt x="138837" y="276860"/>
                  </a:lnTo>
                  <a:lnTo>
                    <a:pt x="149426" y="276860"/>
                  </a:lnTo>
                  <a:lnTo>
                    <a:pt x="149380" y="232410"/>
                  </a:lnTo>
                  <a:lnTo>
                    <a:pt x="130012" y="193040"/>
                  </a:lnTo>
                  <a:lnTo>
                    <a:pt x="126777" y="190500"/>
                  </a:lnTo>
                  <a:close/>
                </a:path>
                <a:path w="400050" h="469900" extrusionOk="0">
                  <a:moveTo>
                    <a:pt x="301251" y="50800"/>
                  </a:moveTo>
                  <a:lnTo>
                    <a:pt x="215149" y="50800"/>
                  </a:lnTo>
                  <a:lnTo>
                    <a:pt x="224139" y="53340"/>
                  </a:lnTo>
                  <a:lnTo>
                    <a:pt x="232816" y="57150"/>
                  </a:lnTo>
                  <a:lnTo>
                    <a:pt x="240170" y="62230"/>
                  </a:lnTo>
                  <a:lnTo>
                    <a:pt x="245979" y="69850"/>
                  </a:lnTo>
                  <a:lnTo>
                    <a:pt x="250024" y="77470"/>
                  </a:lnTo>
                  <a:lnTo>
                    <a:pt x="252377" y="77470"/>
                  </a:lnTo>
                  <a:lnTo>
                    <a:pt x="268068" y="81280"/>
                  </a:lnTo>
                  <a:lnTo>
                    <a:pt x="280836" y="88900"/>
                  </a:lnTo>
                  <a:lnTo>
                    <a:pt x="289522" y="101600"/>
                  </a:lnTo>
                  <a:lnTo>
                    <a:pt x="292969" y="118110"/>
                  </a:lnTo>
                  <a:lnTo>
                    <a:pt x="292969" y="119380"/>
                  </a:lnTo>
                  <a:lnTo>
                    <a:pt x="301968" y="125730"/>
                  </a:lnTo>
                  <a:lnTo>
                    <a:pt x="308485" y="135890"/>
                  </a:lnTo>
                  <a:lnTo>
                    <a:pt x="312245" y="146050"/>
                  </a:lnTo>
                  <a:lnTo>
                    <a:pt x="312971" y="157480"/>
                  </a:lnTo>
                  <a:lnTo>
                    <a:pt x="307070" y="171450"/>
                  </a:lnTo>
                  <a:lnTo>
                    <a:pt x="297087" y="182880"/>
                  </a:lnTo>
                  <a:lnTo>
                    <a:pt x="284016" y="190500"/>
                  </a:lnTo>
                  <a:lnTo>
                    <a:pt x="268849" y="193040"/>
                  </a:lnTo>
                  <a:lnTo>
                    <a:pt x="216491" y="193040"/>
                  </a:lnTo>
                  <a:lnTo>
                    <a:pt x="200718" y="195580"/>
                  </a:lnTo>
                  <a:lnTo>
                    <a:pt x="187812" y="204470"/>
                  </a:lnTo>
                  <a:lnTo>
                    <a:pt x="179098" y="217170"/>
                  </a:lnTo>
                  <a:lnTo>
                    <a:pt x="175899" y="232410"/>
                  </a:lnTo>
                  <a:lnTo>
                    <a:pt x="175899" y="276860"/>
                  </a:lnTo>
                  <a:lnTo>
                    <a:pt x="398899" y="276860"/>
                  </a:lnTo>
                  <a:lnTo>
                    <a:pt x="399965" y="270510"/>
                  </a:lnTo>
                  <a:lnTo>
                    <a:pt x="394156" y="255270"/>
                  </a:lnTo>
                  <a:lnTo>
                    <a:pt x="353563" y="184150"/>
                  </a:lnTo>
                  <a:lnTo>
                    <a:pt x="353441" y="181610"/>
                  </a:lnTo>
                  <a:lnTo>
                    <a:pt x="348903" y="134620"/>
                  </a:lnTo>
                  <a:lnTo>
                    <a:pt x="332164" y="91440"/>
                  </a:lnTo>
                  <a:lnTo>
                    <a:pt x="304505" y="53340"/>
                  </a:lnTo>
                  <a:lnTo>
                    <a:pt x="301251" y="50800"/>
                  </a:lnTo>
                  <a:close/>
                </a:path>
                <a:path w="400050" h="469900" extrusionOk="0">
                  <a:moveTo>
                    <a:pt x="77654" y="114300"/>
                  </a:moveTo>
                  <a:lnTo>
                    <a:pt x="75301" y="115570"/>
                  </a:lnTo>
                  <a:lnTo>
                    <a:pt x="70595" y="120650"/>
                  </a:lnTo>
                  <a:lnTo>
                    <a:pt x="71771" y="123190"/>
                  </a:lnTo>
                  <a:lnTo>
                    <a:pt x="72948" y="130810"/>
                  </a:lnTo>
                  <a:lnTo>
                    <a:pt x="74713" y="137160"/>
                  </a:lnTo>
                  <a:lnTo>
                    <a:pt x="81772" y="148590"/>
                  </a:lnTo>
                  <a:lnTo>
                    <a:pt x="86479" y="153670"/>
                  </a:lnTo>
                  <a:lnTo>
                    <a:pt x="92950" y="156210"/>
                  </a:lnTo>
                  <a:lnTo>
                    <a:pt x="93538" y="165100"/>
                  </a:lnTo>
                  <a:lnTo>
                    <a:pt x="96479" y="172720"/>
                  </a:lnTo>
                  <a:lnTo>
                    <a:pt x="100598" y="180340"/>
                  </a:lnTo>
                  <a:lnTo>
                    <a:pt x="96479" y="185420"/>
                  </a:lnTo>
                  <a:lnTo>
                    <a:pt x="91185" y="190500"/>
                  </a:lnTo>
                  <a:lnTo>
                    <a:pt x="85302" y="193040"/>
                  </a:lnTo>
                  <a:lnTo>
                    <a:pt x="83537" y="194310"/>
                  </a:lnTo>
                  <a:lnTo>
                    <a:pt x="82360" y="196850"/>
                  </a:lnTo>
                  <a:lnTo>
                    <a:pt x="81772" y="199390"/>
                  </a:lnTo>
                  <a:lnTo>
                    <a:pt x="81772" y="201930"/>
                  </a:lnTo>
                  <a:lnTo>
                    <a:pt x="82949" y="204470"/>
                  </a:lnTo>
                  <a:lnTo>
                    <a:pt x="87655" y="207010"/>
                  </a:lnTo>
                  <a:lnTo>
                    <a:pt x="90008" y="207010"/>
                  </a:lnTo>
                  <a:lnTo>
                    <a:pt x="91773" y="204470"/>
                  </a:lnTo>
                  <a:lnTo>
                    <a:pt x="97656" y="200660"/>
                  </a:lnTo>
                  <a:lnTo>
                    <a:pt x="102951" y="196850"/>
                  </a:lnTo>
                  <a:lnTo>
                    <a:pt x="107657" y="190500"/>
                  </a:lnTo>
                  <a:lnTo>
                    <a:pt x="126777" y="190500"/>
                  </a:lnTo>
                  <a:lnTo>
                    <a:pt x="123541" y="187960"/>
                  </a:lnTo>
                  <a:lnTo>
                    <a:pt x="118835" y="185420"/>
                  </a:lnTo>
                  <a:lnTo>
                    <a:pt x="114128" y="181610"/>
                  </a:lnTo>
                  <a:lnTo>
                    <a:pt x="108834" y="175260"/>
                  </a:lnTo>
                  <a:lnTo>
                    <a:pt x="106480" y="168910"/>
                  </a:lnTo>
                  <a:lnTo>
                    <a:pt x="113540" y="166370"/>
                  </a:lnTo>
                  <a:lnTo>
                    <a:pt x="121188" y="165100"/>
                  </a:lnTo>
                  <a:lnTo>
                    <a:pt x="133248" y="165100"/>
                  </a:lnTo>
                  <a:lnTo>
                    <a:pt x="134719" y="163830"/>
                  </a:lnTo>
                  <a:lnTo>
                    <a:pt x="134719" y="160020"/>
                  </a:lnTo>
                  <a:lnTo>
                    <a:pt x="135307" y="156210"/>
                  </a:lnTo>
                  <a:lnTo>
                    <a:pt x="134130" y="154940"/>
                  </a:lnTo>
                  <a:lnTo>
                    <a:pt x="102951" y="154940"/>
                  </a:lnTo>
                  <a:lnTo>
                    <a:pt x="102951" y="152400"/>
                  </a:lnTo>
                  <a:lnTo>
                    <a:pt x="102362" y="152400"/>
                  </a:lnTo>
                  <a:lnTo>
                    <a:pt x="101774" y="147320"/>
                  </a:lnTo>
                  <a:lnTo>
                    <a:pt x="103081" y="140970"/>
                  </a:lnTo>
                  <a:lnTo>
                    <a:pt x="91773" y="140970"/>
                  </a:lnTo>
                  <a:lnTo>
                    <a:pt x="89420" y="138430"/>
                  </a:lnTo>
                  <a:lnTo>
                    <a:pt x="86479" y="132080"/>
                  </a:lnTo>
                  <a:lnTo>
                    <a:pt x="84714" y="127000"/>
                  </a:lnTo>
                  <a:lnTo>
                    <a:pt x="84125" y="120650"/>
                  </a:lnTo>
                  <a:lnTo>
                    <a:pt x="83537" y="119380"/>
                  </a:lnTo>
                  <a:lnTo>
                    <a:pt x="81772" y="116840"/>
                  </a:lnTo>
                  <a:lnTo>
                    <a:pt x="80007" y="115570"/>
                  </a:lnTo>
                  <a:lnTo>
                    <a:pt x="77654" y="114300"/>
                  </a:lnTo>
                  <a:close/>
                </a:path>
                <a:path w="400050" h="469900" extrusionOk="0">
                  <a:moveTo>
                    <a:pt x="220232" y="119380"/>
                  </a:moveTo>
                  <a:lnTo>
                    <a:pt x="199431" y="119380"/>
                  </a:lnTo>
                  <a:lnTo>
                    <a:pt x="205599" y="125730"/>
                  </a:lnTo>
                  <a:lnTo>
                    <a:pt x="212594" y="130810"/>
                  </a:lnTo>
                  <a:lnTo>
                    <a:pt x="220361" y="135890"/>
                  </a:lnTo>
                  <a:lnTo>
                    <a:pt x="228845" y="138430"/>
                  </a:lnTo>
                  <a:lnTo>
                    <a:pt x="239894" y="144780"/>
                  </a:lnTo>
                  <a:lnTo>
                    <a:pt x="249288" y="152400"/>
                  </a:lnTo>
                  <a:lnTo>
                    <a:pt x="255815" y="161290"/>
                  </a:lnTo>
                  <a:lnTo>
                    <a:pt x="258260" y="172720"/>
                  </a:lnTo>
                  <a:lnTo>
                    <a:pt x="258260" y="175260"/>
                  </a:lnTo>
                  <a:lnTo>
                    <a:pt x="259437" y="177800"/>
                  </a:lnTo>
                  <a:lnTo>
                    <a:pt x="261201" y="179070"/>
                  </a:lnTo>
                  <a:lnTo>
                    <a:pt x="263555" y="180340"/>
                  </a:lnTo>
                  <a:lnTo>
                    <a:pt x="265908" y="180340"/>
                  </a:lnTo>
                  <a:lnTo>
                    <a:pt x="270614" y="177800"/>
                  </a:lnTo>
                  <a:lnTo>
                    <a:pt x="271791" y="175260"/>
                  </a:lnTo>
                  <a:lnTo>
                    <a:pt x="271202" y="172720"/>
                  </a:lnTo>
                  <a:lnTo>
                    <a:pt x="270127" y="162560"/>
                  </a:lnTo>
                  <a:lnTo>
                    <a:pt x="267011" y="153670"/>
                  </a:lnTo>
                  <a:lnTo>
                    <a:pt x="262020" y="146050"/>
                  </a:lnTo>
                  <a:lnTo>
                    <a:pt x="255318" y="139700"/>
                  </a:lnTo>
                  <a:lnTo>
                    <a:pt x="263555" y="139700"/>
                  </a:lnTo>
                  <a:lnTo>
                    <a:pt x="270614" y="134620"/>
                  </a:lnTo>
                  <a:lnTo>
                    <a:pt x="275909" y="129540"/>
                  </a:lnTo>
                  <a:lnTo>
                    <a:pt x="278262" y="127000"/>
                  </a:lnTo>
                  <a:lnTo>
                    <a:pt x="244141" y="127000"/>
                  </a:lnTo>
                  <a:lnTo>
                    <a:pt x="235804" y="125730"/>
                  </a:lnTo>
                  <a:lnTo>
                    <a:pt x="227742" y="123190"/>
                  </a:lnTo>
                  <a:lnTo>
                    <a:pt x="220232" y="119380"/>
                  </a:lnTo>
                  <a:close/>
                </a:path>
                <a:path w="400050" h="469900" extrusionOk="0">
                  <a:moveTo>
                    <a:pt x="220361" y="111760"/>
                  </a:moveTo>
                  <a:lnTo>
                    <a:pt x="141190" y="111760"/>
                  </a:lnTo>
                  <a:lnTo>
                    <a:pt x="144131" y="113030"/>
                  </a:lnTo>
                  <a:lnTo>
                    <a:pt x="148838" y="114300"/>
                  </a:lnTo>
                  <a:lnTo>
                    <a:pt x="151779" y="114300"/>
                  </a:lnTo>
                  <a:lnTo>
                    <a:pt x="155309" y="115570"/>
                  </a:lnTo>
                  <a:lnTo>
                    <a:pt x="159160" y="120650"/>
                  </a:lnTo>
                  <a:lnTo>
                    <a:pt x="161854" y="127000"/>
                  </a:lnTo>
                  <a:lnTo>
                    <a:pt x="163333" y="133350"/>
                  </a:lnTo>
                  <a:lnTo>
                    <a:pt x="163545" y="139700"/>
                  </a:lnTo>
                  <a:lnTo>
                    <a:pt x="162451" y="146050"/>
                  </a:lnTo>
                  <a:lnTo>
                    <a:pt x="160089" y="152400"/>
                  </a:lnTo>
                  <a:lnTo>
                    <a:pt x="156513" y="157480"/>
                  </a:lnTo>
                  <a:lnTo>
                    <a:pt x="149426" y="165100"/>
                  </a:lnTo>
                  <a:lnTo>
                    <a:pt x="148838" y="168910"/>
                  </a:lnTo>
                  <a:lnTo>
                    <a:pt x="151191" y="172720"/>
                  </a:lnTo>
                  <a:lnTo>
                    <a:pt x="153544" y="175260"/>
                  </a:lnTo>
                  <a:lnTo>
                    <a:pt x="157074" y="175260"/>
                  </a:lnTo>
                  <a:lnTo>
                    <a:pt x="160015" y="172720"/>
                  </a:lnTo>
                  <a:lnTo>
                    <a:pt x="164133" y="168910"/>
                  </a:lnTo>
                  <a:lnTo>
                    <a:pt x="167663" y="165100"/>
                  </a:lnTo>
                  <a:lnTo>
                    <a:pt x="170016" y="160020"/>
                  </a:lnTo>
                  <a:lnTo>
                    <a:pt x="170604" y="160020"/>
                  </a:lnTo>
                  <a:lnTo>
                    <a:pt x="185459" y="157480"/>
                  </a:lnTo>
                  <a:lnTo>
                    <a:pt x="192610" y="154940"/>
                  </a:lnTo>
                  <a:lnTo>
                    <a:pt x="199431" y="151130"/>
                  </a:lnTo>
                  <a:lnTo>
                    <a:pt x="201784" y="149860"/>
                  </a:lnTo>
                  <a:lnTo>
                    <a:pt x="202568" y="147320"/>
                  </a:lnTo>
                  <a:lnTo>
                    <a:pt x="175311" y="147320"/>
                  </a:lnTo>
                  <a:lnTo>
                    <a:pt x="176487" y="142240"/>
                  </a:lnTo>
                  <a:lnTo>
                    <a:pt x="176585" y="139700"/>
                  </a:lnTo>
                  <a:lnTo>
                    <a:pt x="177076" y="133350"/>
                  </a:lnTo>
                  <a:lnTo>
                    <a:pt x="175899" y="125730"/>
                  </a:lnTo>
                  <a:lnTo>
                    <a:pt x="172958" y="119380"/>
                  </a:lnTo>
                  <a:lnTo>
                    <a:pt x="220232" y="119380"/>
                  </a:lnTo>
                  <a:lnTo>
                    <a:pt x="213550" y="115570"/>
                  </a:lnTo>
                  <a:lnTo>
                    <a:pt x="220361" y="111760"/>
                  </a:lnTo>
                  <a:close/>
                </a:path>
                <a:path w="400050" h="469900" extrusionOk="0">
                  <a:moveTo>
                    <a:pt x="133248" y="165100"/>
                  </a:moveTo>
                  <a:lnTo>
                    <a:pt x="121188" y="165100"/>
                  </a:lnTo>
                  <a:lnTo>
                    <a:pt x="128247" y="166370"/>
                  </a:lnTo>
                  <a:lnTo>
                    <a:pt x="131777" y="166370"/>
                  </a:lnTo>
                  <a:lnTo>
                    <a:pt x="133248" y="165100"/>
                  </a:lnTo>
                  <a:close/>
                </a:path>
                <a:path w="400050" h="469900" extrusionOk="0">
                  <a:moveTo>
                    <a:pt x="130012" y="152400"/>
                  </a:moveTo>
                  <a:lnTo>
                    <a:pt x="116481" y="152400"/>
                  </a:lnTo>
                  <a:lnTo>
                    <a:pt x="102951" y="154940"/>
                  </a:lnTo>
                  <a:lnTo>
                    <a:pt x="134130" y="154940"/>
                  </a:lnTo>
                  <a:lnTo>
                    <a:pt x="132954" y="153670"/>
                  </a:lnTo>
                  <a:lnTo>
                    <a:pt x="130012" y="152400"/>
                  </a:lnTo>
                  <a:close/>
                </a:path>
                <a:path w="400050" h="469900" extrusionOk="0">
                  <a:moveTo>
                    <a:pt x="198842" y="139700"/>
                  </a:moveTo>
                  <a:lnTo>
                    <a:pt x="195313" y="139700"/>
                  </a:lnTo>
                  <a:lnTo>
                    <a:pt x="192371" y="140970"/>
                  </a:lnTo>
                  <a:lnTo>
                    <a:pt x="181782" y="146050"/>
                  </a:lnTo>
                  <a:lnTo>
                    <a:pt x="175311" y="147320"/>
                  </a:lnTo>
                  <a:lnTo>
                    <a:pt x="202568" y="147320"/>
                  </a:lnTo>
                  <a:lnTo>
                    <a:pt x="202960" y="146050"/>
                  </a:lnTo>
                  <a:lnTo>
                    <a:pt x="202372" y="143510"/>
                  </a:lnTo>
                  <a:lnTo>
                    <a:pt x="198842" y="139700"/>
                  </a:lnTo>
                  <a:close/>
                </a:path>
                <a:path w="400050" h="469900" extrusionOk="0">
                  <a:moveTo>
                    <a:pt x="110010" y="85090"/>
                  </a:moveTo>
                  <a:lnTo>
                    <a:pt x="105304" y="85090"/>
                  </a:lnTo>
                  <a:lnTo>
                    <a:pt x="101774" y="88900"/>
                  </a:lnTo>
                  <a:lnTo>
                    <a:pt x="101186" y="91440"/>
                  </a:lnTo>
                  <a:lnTo>
                    <a:pt x="102362" y="96520"/>
                  </a:lnTo>
                  <a:lnTo>
                    <a:pt x="104127" y="97790"/>
                  </a:lnTo>
                  <a:lnTo>
                    <a:pt x="107069" y="99060"/>
                  </a:lnTo>
                  <a:lnTo>
                    <a:pt x="111775" y="100330"/>
                  </a:lnTo>
                  <a:lnTo>
                    <a:pt x="115305" y="102870"/>
                  </a:lnTo>
                  <a:lnTo>
                    <a:pt x="117658" y="107950"/>
                  </a:lnTo>
                  <a:lnTo>
                    <a:pt x="109753" y="113030"/>
                  </a:lnTo>
                  <a:lnTo>
                    <a:pt x="102951" y="118110"/>
                  </a:lnTo>
                  <a:lnTo>
                    <a:pt x="97472" y="124460"/>
                  </a:lnTo>
                  <a:lnTo>
                    <a:pt x="92361" y="134620"/>
                  </a:lnTo>
                  <a:lnTo>
                    <a:pt x="91773" y="138430"/>
                  </a:lnTo>
                  <a:lnTo>
                    <a:pt x="91773" y="140970"/>
                  </a:lnTo>
                  <a:lnTo>
                    <a:pt x="103081" y="140970"/>
                  </a:lnTo>
                  <a:lnTo>
                    <a:pt x="104127" y="135890"/>
                  </a:lnTo>
                  <a:lnTo>
                    <a:pt x="108861" y="128270"/>
                  </a:lnTo>
                  <a:lnTo>
                    <a:pt x="115525" y="121920"/>
                  </a:lnTo>
                  <a:lnTo>
                    <a:pt x="123403" y="118110"/>
                  </a:lnTo>
                  <a:lnTo>
                    <a:pt x="131777" y="114300"/>
                  </a:lnTo>
                  <a:lnTo>
                    <a:pt x="133542" y="114300"/>
                  </a:lnTo>
                  <a:lnTo>
                    <a:pt x="135895" y="113030"/>
                  </a:lnTo>
                  <a:lnTo>
                    <a:pt x="138837" y="113030"/>
                  </a:lnTo>
                  <a:lnTo>
                    <a:pt x="140601" y="111760"/>
                  </a:lnTo>
                  <a:lnTo>
                    <a:pt x="220361" y="111760"/>
                  </a:lnTo>
                  <a:lnTo>
                    <a:pt x="226566" y="106680"/>
                  </a:lnTo>
                  <a:lnTo>
                    <a:pt x="183455" y="106680"/>
                  </a:lnTo>
                  <a:lnTo>
                    <a:pt x="160603" y="102870"/>
                  </a:lnTo>
                  <a:lnTo>
                    <a:pt x="130012" y="102870"/>
                  </a:lnTo>
                  <a:lnTo>
                    <a:pt x="126639" y="96520"/>
                  </a:lnTo>
                  <a:lnTo>
                    <a:pt x="121997" y="91440"/>
                  </a:lnTo>
                  <a:lnTo>
                    <a:pt x="116362" y="87630"/>
                  </a:lnTo>
                  <a:lnTo>
                    <a:pt x="110010" y="85090"/>
                  </a:lnTo>
                  <a:close/>
                </a:path>
                <a:path w="400050" h="469900" extrusionOk="0">
                  <a:moveTo>
                    <a:pt x="272379" y="118110"/>
                  </a:moveTo>
                  <a:lnTo>
                    <a:pt x="268261" y="118110"/>
                  </a:lnTo>
                  <a:lnTo>
                    <a:pt x="265908" y="120650"/>
                  </a:lnTo>
                  <a:lnTo>
                    <a:pt x="262966" y="124460"/>
                  </a:lnTo>
                  <a:lnTo>
                    <a:pt x="255318" y="127000"/>
                  </a:lnTo>
                  <a:lnTo>
                    <a:pt x="278262" y="127000"/>
                  </a:lnTo>
                  <a:lnTo>
                    <a:pt x="277674" y="121920"/>
                  </a:lnTo>
                  <a:lnTo>
                    <a:pt x="275320" y="119380"/>
                  </a:lnTo>
                  <a:lnTo>
                    <a:pt x="272379" y="118110"/>
                  </a:lnTo>
                  <a:close/>
                </a:path>
                <a:path w="400050" h="469900" extrusionOk="0">
                  <a:moveTo>
                    <a:pt x="199431" y="119380"/>
                  </a:moveTo>
                  <a:lnTo>
                    <a:pt x="172958" y="119380"/>
                  </a:lnTo>
                  <a:lnTo>
                    <a:pt x="182370" y="120650"/>
                  </a:lnTo>
                  <a:lnTo>
                    <a:pt x="191195" y="120650"/>
                  </a:lnTo>
                  <a:lnTo>
                    <a:pt x="199431" y="119380"/>
                  </a:lnTo>
                  <a:close/>
                </a:path>
                <a:path w="400050" h="469900" extrusionOk="0">
                  <a:moveTo>
                    <a:pt x="231198" y="83820"/>
                  </a:moveTo>
                  <a:lnTo>
                    <a:pt x="227080" y="85090"/>
                  </a:lnTo>
                  <a:lnTo>
                    <a:pt x="225316" y="87630"/>
                  </a:lnTo>
                  <a:lnTo>
                    <a:pt x="215701" y="99060"/>
                  </a:lnTo>
                  <a:lnTo>
                    <a:pt x="201784" y="105410"/>
                  </a:lnTo>
                  <a:lnTo>
                    <a:pt x="183455" y="106680"/>
                  </a:lnTo>
                  <a:lnTo>
                    <a:pt x="226566" y="106680"/>
                  </a:lnTo>
                  <a:lnTo>
                    <a:pt x="231998" y="101600"/>
                  </a:lnTo>
                  <a:lnTo>
                    <a:pt x="236493" y="95250"/>
                  </a:lnTo>
                  <a:lnTo>
                    <a:pt x="238258" y="92710"/>
                  </a:lnTo>
                  <a:lnTo>
                    <a:pt x="237081" y="87630"/>
                  </a:lnTo>
                  <a:lnTo>
                    <a:pt x="234140" y="86360"/>
                  </a:lnTo>
                  <a:lnTo>
                    <a:pt x="231198" y="83820"/>
                  </a:lnTo>
                  <a:close/>
                </a:path>
                <a:path w="400050" h="469900" extrusionOk="0">
                  <a:moveTo>
                    <a:pt x="164721" y="69850"/>
                  </a:moveTo>
                  <a:lnTo>
                    <a:pt x="162368" y="69850"/>
                  </a:lnTo>
                  <a:lnTo>
                    <a:pt x="157662" y="72390"/>
                  </a:lnTo>
                  <a:lnTo>
                    <a:pt x="157074" y="76200"/>
                  </a:lnTo>
                  <a:lnTo>
                    <a:pt x="157074" y="78740"/>
                  </a:lnTo>
                  <a:lnTo>
                    <a:pt x="155915" y="87630"/>
                  </a:lnTo>
                  <a:lnTo>
                    <a:pt x="151779" y="93980"/>
                  </a:lnTo>
                  <a:lnTo>
                    <a:pt x="144995" y="97790"/>
                  </a:lnTo>
                  <a:lnTo>
                    <a:pt x="134130" y="101600"/>
                  </a:lnTo>
                  <a:lnTo>
                    <a:pt x="131777" y="101600"/>
                  </a:lnTo>
                  <a:lnTo>
                    <a:pt x="130012" y="102870"/>
                  </a:lnTo>
                  <a:lnTo>
                    <a:pt x="160603" y="102870"/>
                  </a:lnTo>
                  <a:lnTo>
                    <a:pt x="165558" y="97790"/>
                  </a:lnTo>
                  <a:lnTo>
                    <a:pt x="168913" y="91440"/>
                  </a:lnTo>
                  <a:lnTo>
                    <a:pt x="170614" y="83820"/>
                  </a:lnTo>
                  <a:lnTo>
                    <a:pt x="170604" y="74930"/>
                  </a:lnTo>
                  <a:lnTo>
                    <a:pt x="169428" y="72390"/>
                  </a:lnTo>
                  <a:lnTo>
                    <a:pt x="164721" y="69850"/>
                  </a:lnTo>
                  <a:close/>
                </a:path>
                <a:path w="400050" h="469900" extrusionOk="0">
                  <a:moveTo>
                    <a:pt x="131764" y="60960"/>
                  </a:moveTo>
                  <a:lnTo>
                    <a:pt x="127659" y="60960"/>
                  </a:lnTo>
                  <a:lnTo>
                    <a:pt x="130600" y="62230"/>
                  </a:lnTo>
                  <a:lnTo>
                    <a:pt x="131764" y="60960"/>
                  </a:lnTo>
                  <a:close/>
                </a:path>
                <a:path w="400050" h="469900" extrusionOk="0">
                  <a:moveTo>
                    <a:pt x="296370" y="46990"/>
                  </a:moveTo>
                  <a:lnTo>
                    <a:pt x="158839" y="46990"/>
                  </a:lnTo>
                  <a:lnTo>
                    <a:pt x="174943" y="49530"/>
                  </a:lnTo>
                  <a:lnTo>
                    <a:pt x="182251" y="53340"/>
                  </a:lnTo>
                  <a:lnTo>
                    <a:pt x="188841" y="58420"/>
                  </a:lnTo>
                  <a:lnTo>
                    <a:pt x="197169" y="53340"/>
                  </a:lnTo>
                  <a:lnTo>
                    <a:pt x="215149" y="50800"/>
                  </a:lnTo>
                  <a:lnTo>
                    <a:pt x="301251" y="50800"/>
                  </a:lnTo>
                  <a:lnTo>
                    <a:pt x="296370" y="4699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34" name="Google Shape;834;p50"/>
          <p:cNvSpPr txBox="1"/>
          <p:nvPr/>
        </p:nvSpPr>
        <p:spPr>
          <a:xfrm>
            <a:off x="4705603" y="5623661"/>
            <a:ext cx="1553210" cy="1936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Calibri"/>
                <a:ea typeface="Calibri"/>
                <a:cs typeface="Calibri"/>
                <a:sym typeface="Calibri"/>
              </a:rPr>
              <a:t>MÉMORISER LES ACTIVITÉS</a:t>
            </a:r>
            <a:endParaRPr sz="1100">
              <a:solidFill>
                <a:schemeClr val="dk1"/>
              </a:solidFill>
              <a:latin typeface="Calibri"/>
              <a:ea typeface="Calibri"/>
              <a:cs typeface="Calibri"/>
              <a:sym typeface="Calibri"/>
            </a:endParaRPr>
          </a:p>
        </p:txBody>
      </p:sp>
      <p:grpSp>
        <p:nvGrpSpPr>
          <p:cNvPr id="835" name="Google Shape;835;p50"/>
          <p:cNvGrpSpPr/>
          <p:nvPr/>
        </p:nvGrpSpPr>
        <p:grpSpPr>
          <a:xfrm>
            <a:off x="10645140" y="4338828"/>
            <a:ext cx="995680" cy="995680"/>
            <a:chOff x="10645140" y="4338828"/>
            <a:chExt cx="995680" cy="995680"/>
          </a:xfrm>
        </p:grpSpPr>
        <p:sp>
          <p:nvSpPr>
            <p:cNvPr id="836" name="Google Shape;836;p50"/>
            <p:cNvSpPr/>
            <p:nvPr/>
          </p:nvSpPr>
          <p:spPr>
            <a:xfrm>
              <a:off x="10645140" y="4338828"/>
              <a:ext cx="995680" cy="995680"/>
            </a:xfrm>
            <a:custGeom>
              <a:avLst/>
              <a:gdLst/>
              <a:ahLst/>
              <a:cxnLst/>
              <a:rect l="l" t="t" r="r" b="b"/>
              <a:pathLst>
                <a:path w="995679" h="995679" extrusionOk="0">
                  <a:moveTo>
                    <a:pt x="497585"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6"/>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5" y="995172"/>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1" y="497586"/>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5"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7" name="Google Shape;837;p50"/>
            <p:cNvSpPr/>
            <p:nvPr/>
          </p:nvSpPr>
          <p:spPr>
            <a:xfrm>
              <a:off x="10872902" y="4648962"/>
              <a:ext cx="541655" cy="376555"/>
            </a:xfrm>
            <a:custGeom>
              <a:avLst/>
              <a:gdLst/>
              <a:ahLst/>
              <a:cxnLst/>
              <a:rect l="l" t="t" r="r" b="b"/>
              <a:pathLst>
                <a:path w="541654" h="376554" extrusionOk="0">
                  <a:moveTo>
                    <a:pt x="300024" y="229425"/>
                  </a:moveTo>
                  <a:lnTo>
                    <a:pt x="241198" y="229425"/>
                  </a:lnTo>
                  <a:lnTo>
                    <a:pt x="241198" y="288251"/>
                  </a:lnTo>
                  <a:lnTo>
                    <a:pt x="300024" y="288251"/>
                  </a:lnTo>
                  <a:lnTo>
                    <a:pt x="300024" y="229425"/>
                  </a:lnTo>
                  <a:close/>
                </a:path>
                <a:path w="541654" h="376554" extrusionOk="0">
                  <a:moveTo>
                    <a:pt x="541235" y="232371"/>
                  </a:moveTo>
                  <a:lnTo>
                    <a:pt x="538454" y="218630"/>
                  </a:lnTo>
                  <a:lnTo>
                    <a:pt x="530898" y="207403"/>
                  </a:lnTo>
                  <a:lnTo>
                    <a:pt x="519684" y="199847"/>
                  </a:lnTo>
                  <a:lnTo>
                    <a:pt x="505929" y="197078"/>
                  </a:lnTo>
                  <a:lnTo>
                    <a:pt x="492188" y="199847"/>
                  </a:lnTo>
                  <a:lnTo>
                    <a:pt x="480961" y="207403"/>
                  </a:lnTo>
                  <a:lnTo>
                    <a:pt x="473405" y="218630"/>
                  </a:lnTo>
                  <a:lnTo>
                    <a:pt x="470636" y="232371"/>
                  </a:lnTo>
                  <a:lnTo>
                    <a:pt x="470433" y="204597"/>
                  </a:lnTo>
                  <a:lnTo>
                    <a:pt x="470395" y="198691"/>
                  </a:lnTo>
                  <a:lnTo>
                    <a:pt x="470154" y="165023"/>
                  </a:lnTo>
                  <a:lnTo>
                    <a:pt x="470039" y="160553"/>
                  </a:lnTo>
                  <a:lnTo>
                    <a:pt x="469366" y="148513"/>
                  </a:lnTo>
                  <a:lnTo>
                    <a:pt x="467182" y="108813"/>
                  </a:lnTo>
                  <a:lnTo>
                    <a:pt x="467118" y="107734"/>
                  </a:lnTo>
                  <a:lnTo>
                    <a:pt x="461759" y="79502"/>
                  </a:lnTo>
                  <a:lnTo>
                    <a:pt x="459359" y="66840"/>
                  </a:lnTo>
                  <a:lnTo>
                    <a:pt x="447103" y="42621"/>
                  </a:lnTo>
                  <a:lnTo>
                    <a:pt x="447103" y="204597"/>
                  </a:lnTo>
                  <a:lnTo>
                    <a:pt x="447103" y="241198"/>
                  </a:lnTo>
                  <a:lnTo>
                    <a:pt x="418896" y="254292"/>
                  </a:lnTo>
                  <a:lnTo>
                    <a:pt x="389890" y="264833"/>
                  </a:lnTo>
                  <a:lnTo>
                    <a:pt x="359981" y="272846"/>
                  </a:lnTo>
                  <a:lnTo>
                    <a:pt x="329450" y="278257"/>
                  </a:lnTo>
                  <a:lnTo>
                    <a:pt x="329374" y="294513"/>
                  </a:lnTo>
                  <a:lnTo>
                    <a:pt x="327596" y="303301"/>
                  </a:lnTo>
                  <a:lnTo>
                    <a:pt x="322554" y="310781"/>
                  </a:lnTo>
                  <a:lnTo>
                    <a:pt x="315074" y="315823"/>
                  </a:lnTo>
                  <a:lnTo>
                    <a:pt x="305917" y="317665"/>
                  </a:lnTo>
                  <a:lnTo>
                    <a:pt x="235318" y="317665"/>
                  </a:lnTo>
                  <a:lnTo>
                    <a:pt x="211785" y="278371"/>
                  </a:lnTo>
                  <a:lnTo>
                    <a:pt x="181241" y="272935"/>
                  </a:lnTo>
                  <a:lnTo>
                    <a:pt x="151345" y="264896"/>
                  </a:lnTo>
                  <a:lnTo>
                    <a:pt x="122186" y="254266"/>
                  </a:lnTo>
                  <a:lnTo>
                    <a:pt x="94132" y="241198"/>
                  </a:lnTo>
                  <a:lnTo>
                    <a:pt x="94132" y="232371"/>
                  </a:lnTo>
                  <a:lnTo>
                    <a:pt x="94132" y="204597"/>
                  </a:lnTo>
                  <a:lnTo>
                    <a:pt x="113969" y="212953"/>
                  </a:lnTo>
                  <a:lnTo>
                    <a:pt x="140093" y="220916"/>
                  </a:lnTo>
                  <a:lnTo>
                    <a:pt x="172643" y="227774"/>
                  </a:lnTo>
                  <a:lnTo>
                    <a:pt x="211785" y="232778"/>
                  </a:lnTo>
                  <a:lnTo>
                    <a:pt x="211785" y="223545"/>
                  </a:lnTo>
                  <a:lnTo>
                    <a:pt x="213639" y="214388"/>
                  </a:lnTo>
                  <a:lnTo>
                    <a:pt x="218681" y="206908"/>
                  </a:lnTo>
                  <a:lnTo>
                    <a:pt x="222097" y="204597"/>
                  </a:lnTo>
                  <a:lnTo>
                    <a:pt x="226161" y="201866"/>
                  </a:lnTo>
                  <a:lnTo>
                    <a:pt x="235318" y="200012"/>
                  </a:lnTo>
                  <a:lnTo>
                    <a:pt x="307682" y="200012"/>
                  </a:lnTo>
                  <a:lnTo>
                    <a:pt x="309435" y="200228"/>
                  </a:lnTo>
                  <a:lnTo>
                    <a:pt x="311150" y="200660"/>
                  </a:lnTo>
                  <a:lnTo>
                    <a:pt x="311404" y="200012"/>
                  </a:lnTo>
                  <a:lnTo>
                    <a:pt x="315988" y="188683"/>
                  </a:lnTo>
                  <a:lnTo>
                    <a:pt x="321906" y="177228"/>
                  </a:lnTo>
                  <a:lnTo>
                    <a:pt x="328853" y="166370"/>
                  </a:lnTo>
                  <a:lnTo>
                    <a:pt x="329907" y="165023"/>
                  </a:lnTo>
                  <a:lnTo>
                    <a:pt x="336804" y="156184"/>
                  </a:lnTo>
                  <a:lnTo>
                    <a:pt x="327177" y="160553"/>
                  </a:lnTo>
                  <a:lnTo>
                    <a:pt x="317080" y="163804"/>
                  </a:lnTo>
                  <a:lnTo>
                    <a:pt x="307213" y="165023"/>
                  </a:lnTo>
                  <a:lnTo>
                    <a:pt x="298323" y="163309"/>
                  </a:lnTo>
                  <a:lnTo>
                    <a:pt x="290118" y="155321"/>
                  </a:lnTo>
                  <a:lnTo>
                    <a:pt x="287743" y="143281"/>
                  </a:lnTo>
                  <a:lnTo>
                    <a:pt x="293611" y="131775"/>
                  </a:lnTo>
                  <a:lnTo>
                    <a:pt x="310095" y="125425"/>
                  </a:lnTo>
                  <a:lnTo>
                    <a:pt x="303072" y="109474"/>
                  </a:lnTo>
                  <a:lnTo>
                    <a:pt x="303060" y="108813"/>
                  </a:lnTo>
                  <a:lnTo>
                    <a:pt x="306946" y="96850"/>
                  </a:lnTo>
                  <a:lnTo>
                    <a:pt x="317144" y="89966"/>
                  </a:lnTo>
                  <a:lnTo>
                    <a:pt x="328561" y="90119"/>
                  </a:lnTo>
                  <a:lnTo>
                    <a:pt x="338518" y="97980"/>
                  </a:lnTo>
                  <a:lnTo>
                    <a:pt x="345973" y="110197"/>
                  </a:lnTo>
                  <a:lnTo>
                    <a:pt x="351180" y="123812"/>
                  </a:lnTo>
                  <a:lnTo>
                    <a:pt x="354393" y="135839"/>
                  </a:lnTo>
                  <a:lnTo>
                    <a:pt x="352666" y="123520"/>
                  </a:lnTo>
                  <a:lnTo>
                    <a:pt x="352298" y="112547"/>
                  </a:lnTo>
                  <a:lnTo>
                    <a:pt x="352247" y="108813"/>
                  </a:lnTo>
                  <a:lnTo>
                    <a:pt x="354279" y="95427"/>
                  </a:lnTo>
                  <a:lnTo>
                    <a:pt x="357276" y="89966"/>
                  </a:lnTo>
                  <a:lnTo>
                    <a:pt x="360273" y="84531"/>
                  </a:lnTo>
                  <a:lnTo>
                    <a:pt x="370992" y="79502"/>
                  </a:lnTo>
                  <a:lnTo>
                    <a:pt x="383032" y="81788"/>
                  </a:lnTo>
                  <a:lnTo>
                    <a:pt x="391426" y="91681"/>
                  </a:lnTo>
                  <a:lnTo>
                    <a:pt x="391160" y="109474"/>
                  </a:lnTo>
                  <a:lnTo>
                    <a:pt x="408838" y="108813"/>
                  </a:lnTo>
                  <a:lnTo>
                    <a:pt x="418807" y="117106"/>
                  </a:lnTo>
                  <a:lnTo>
                    <a:pt x="421398" y="129133"/>
                  </a:lnTo>
                  <a:lnTo>
                    <a:pt x="416979" y="139661"/>
                  </a:lnTo>
                  <a:lnTo>
                    <a:pt x="406958" y="145656"/>
                  </a:lnTo>
                  <a:lnTo>
                    <a:pt x="393979" y="148272"/>
                  </a:lnTo>
                  <a:lnTo>
                    <a:pt x="380250" y="148513"/>
                  </a:lnTo>
                  <a:lnTo>
                    <a:pt x="367982" y="147358"/>
                  </a:lnTo>
                  <a:lnTo>
                    <a:pt x="379933" y="150672"/>
                  </a:lnTo>
                  <a:lnTo>
                    <a:pt x="393153" y="155879"/>
                  </a:lnTo>
                  <a:lnTo>
                    <a:pt x="404901" y="163233"/>
                  </a:lnTo>
                  <a:lnTo>
                    <a:pt x="412457" y="172948"/>
                  </a:lnTo>
                  <a:lnTo>
                    <a:pt x="412800" y="184721"/>
                  </a:lnTo>
                  <a:lnTo>
                    <a:pt x="405904" y="194868"/>
                  </a:lnTo>
                  <a:lnTo>
                    <a:pt x="393446" y="198691"/>
                  </a:lnTo>
                  <a:lnTo>
                    <a:pt x="377151" y="191427"/>
                  </a:lnTo>
                  <a:lnTo>
                    <a:pt x="370763" y="207911"/>
                  </a:lnTo>
                  <a:lnTo>
                    <a:pt x="359194" y="213791"/>
                  </a:lnTo>
                  <a:lnTo>
                    <a:pt x="347129" y="211416"/>
                  </a:lnTo>
                  <a:lnTo>
                    <a:pt x="339204" y="203187"/>
                  </a:lnTo>
                  <a:lnTo>
                    <a:pt x="337566" y="193217"/>
                  </a:lnTo>
                  <a:lnTo>
                    <a:pt x="339344" y="182156"/>
                  </a:lnTo>
                  <a:lnTo>
                    <a:pt x="343369" y="170980"/>
                  </a:lnTo>
                  <a:lnTo>
                    <a:pt x="348449" y="160718"/>
                  </a:lnTo>
                  <a:lnTo>
                    <a:pt x="339953" y="170980"/>
                  </a:lnTo>
                  <a:lnTo>
                    <a:pt x="332600" y="182041"/>
                  </a:lnTo>
                  <a:lnTo>
                    <a:pt x="326428" y="193814"/>
                  </a:lnTo>
                  <a:lnTo>
                    <a:pt x="321500" y="206197"/>
                  </a:lnTo>
                  <a:lnTo>
                    <a:pt x="326478" y="210591"/>
                  </a:lnTo>
                  <a:lnTo>
                    <a:pt x="329374" y="216903"/>
                  </a:lnTo>
                  <a:lnTo>
                    <a:pt x="368554" y="227774"/>
                  </a:lnTo>
                  <a:lnTo>
                    <a:pt x="424484" y="213791"/>
                  </a:lnTo>
                  <a:lnTo>
                    <a:pt x="447103" y="204597"/>
                  </a:lnTo>
                  <a:lnTo>
                    <a:pt x="447103" y="42621"/>
                  </a:lnTo>
                  <a:lnTo>
                    <a:pt x="385089" y="6870"/>
                  </a:lnTo>
                  <a:lnTo>
                    <a:pt x="335838" y="1397"/>
                  </a:lnTo>
                  <a:lnTo>
                    <a:pt x="270611" y="0"/>
                  </a:lnTo>
                  <a:lnTo>
                    <a:pt x="205384" y="1866"/>
                  </a:lnTo>
                  <a:lnTo>
                    <a:pt x="156146" y="8470"/>
                  </a:lnTo>
                  <a:lnTo>
                    <a:pt x="96634" y="41948"/>
                  </a:lnTo>
                  <a:lnTo>
                    <a:pt x="74104" y="112547"/>
                  </a:lnTo>
                  <a:lnTo>
                    <a:pt x="71132" y="165023"/>
                  </a:lnTo>
                  <a:lnTo>
                    <a:pt x="70599" y="232371"/>
                  </a:lnTo>
                  <a:lnTo>
                    <a:pt x="67818" y="218630"/>
                  </a:lnTo>
                  <a:lnTo>
                    <a:pt x="60261" y="207403"/>
                  </a:lnTo>
                  <a:lnTo>
                    <a:pt x="49034" y="199847"/>
                  </a:lnTo>
                  <a:lnTo>
                    <a:pt x="35293" y="197078"/>
                  </a:lnTo>
                  <a:lnTo>
                    <a:pt x="21564" y="199847"/>
                  </a:lnTo>
                  <a:lnTo>
                    <a:pt x="10337" y="207403"/>
                  </a:lnTo>
                  <a:lnTo>
                    <a:pt x="2781" y="218630"/>
                  </a:lnTo>
                  <a:lnTo>
                    <a:pt x="0" y="232371"/>
                  </a:lnTo>
                  <a:lnTo>
                    <a:pt x="7429" y="264528"/>
                  </a:lnTo>
                  <a:lnTo>
                    <a:pt x="61125" y="321322"/>
                  </a:lnTo>
                  <a:lnTo>
                    <a:pt x="103593" y="343941"/>
                  </a:lnTo>
                  <a:lnTo>
                    <a:pt x="153936" y="361353"/>
                  </a:lnTo>
                  <a:lnTo>
                    <a:pt x="210248" y="372541"/>
                  </a:lnTo>
                  <a:lnTo>
                    <a:pt x="270611" y="376491"/>
                  </a:lnTo>
                  <a:lnTo>
                    <a:pt x="330987" y="372541"/>
                  </a:lnTo>
                  <a:lnTo>
                    <a:pt x="387299" y="361353"/>
                  </a:lnTo>
                  <a:lnTo>
                    <a:pt x="437629" y="343941"/>
                  </a:lnTo>
                  <a:lnTo>
                    <a:pt x="480098" y="321322"/>
                  </a:lnTo>
                  <a:lnTo>
                    <a:pt x="484555" y="317665"/>
                  </a:lnTo>
                  <a:lnTo>
                    <a:pt x="512787" y="294513"/>
                  </a:lnTo>
                  <a:lnTo>
                    <a:pt x="533806" y="264528"/>
                  </a:lnTo>
                  <a:lnTo>
                    <a:pt x="541235" y="2323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38" name="Google Shape;838;p50"/>
          <p:cNvSpPr txBox="1"/>
          <p:nvPr/>
        </p:nvSpPr>
        <p:spPr>
          <a:xfrm>
            <a:off x="10332846" y="5623661"/>
            <a:ext cx="1619885" cy="696595"/>
          </a:xfrm>
          <a:prstGeom prst="rect">
            <a:avLst/>
          </a:prstGeom>
          <a:noFill/>
          <a:ln>
            <a:noFill/>
          </a:ln>
        </p:spPr>
        <p:txBody>
          <a:bodyPr spcFirstLastPara="1" wrap="square" lIns="0" tIns="12700" rIns="0" bIns="0" anchor="t" anchorCtr="0">
            <a:spAutoFit/>
          </a:bodyPr>
          <a:lstStyle/>
          <a:p>
            <a:pPr marL="12700" marR="5080" lvl="0" indent="1904" algn="ctr" rtl="0">
              <a:lnSpc>
                <a:spcPct val="100000"/>
              </a:lnSpc>
              <a:spcBef>
                <a:spcPts val="0"/>
              </a:spcBef>
              <a:spcAft>
                <a:spcPts val="0"/>
              </a:spcAft>
              <a:buNone/>
            </a:pPr>
            <a:r>
              <a:rPr lang="en-US" sz="1100">
                <a:solidFill>
                  <a:schemeClr val="dk1"/>
                </a:solidFill>
                <a:latin typeface="Calibri"/>
                <a:ea typeface="Calibri"/>
                <a:cs typeface="Calibri"/>
                <a:sym typeface="Calibri"/>
              </a:rPr>
              <a:t>DÉMULTIPLIER LES  ACTIVITÉS SUR DES LIGNES  TEMPORELLES ET SPATIALES  DIFFÉRENTES</a:t>
            </a:r>
            <a:endParaRPr sz="1100">
              <a:solidFill>
                <a:schemeClr val="dk1"/>
              </a:solidFill>
              <a:latin typeface="Calibri"/>
              <a:ea typeface="Calibri"/>
              <a:cs typeface="Calibri"/>
              <a:sym typeface="Calibri"/>
            </a:endParaRPr>
          </a:p>
        </p:txBody>
      </p:sp>
      <p:grpSp>
        <p:nvGrpSpPr>
          <p:cNvPr id="839" name="Google Shape;839;p50"/>
          <p:cNvGrpSpPr/>
          <p:nvPr/>
        </p:nvGrpSpPr>
        <p:grpSpPr>
          <a:xfrm>
            <a:off x="2023872" y="3201923"/>
            <a:ext cx="2555875" cy="467995"/>
            <a:chOff x="2023872" y="3201923"/>
            <a:chExt cx="2555875" cy="467995"/>
          </a:xfrm>
        </p:grpSpPr>
        <p:sp>
          <p:nvSpPr>
            <p:cNvPr id="840" name="Google Shape;840;p50"/>
            <p:cNvSpPr/>
            <p:nvPr/>
          </p:nvSpPr>
          <p:spPr>
            <a:xfrm>
              <a:off x="2023872" y="3201923"/>
              <a:ext cx="2555875" cy="467995"/>
            </a:xfrm>
            <a:custGeom>
              <a:avLst/>
              <a:gdLst/>
              <a:ahLst/>
              <a:cxnLst/>
              <a:rect l="l" t="t" r="r" b="b"/>
              <a:pathLst>
                <a:path w="2555875" h="467995" extrusionOk="0">
                  <a:moveTo>
                    <a:pt x="2321814" y="0"/>
                  </a:moveTo>
                  <a:lnTo>
                    <a:pt x="2321814" y="116966"/>
                  </a:lnTo>
                  <a:lnTo>
                    <a:pt x="233933" y="116966"/>
                  </a:lnTo>
                  <a:lnTo>
                    <a:pt x="233933" y="0"/>
                  </a:lnTo>
                  <a:lnTo>
                    <a:pt x="0" y="233934"/>
                  </a:lnTo>
                  <a:lnTo>
                    <a:pt x="233933" y="467868"/>
                  </a:lnTo>
                  <a:lnTo>
                    <a:pt x="233933" y="350900"/>
                  </a:lnTo>
                  <a:lnTo>
                    <a:pt x="2321814" y="350900"/>
                  </a:lnTo>
                  <a:lnTo>
                    <a:pt x="2321814" y="467868"/>
                  </a:lnTo>
                  <a:lnTo>
                    <a:pt x="2555748" y="233934"/>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50"/>
            <p:cNvSpPr/>
            <p:nvPr/>
          </p:nvSpPr>
          <p:spPr>
            <a:xfrm>
              <a:off x="2023872" y="3201923"/>
              <a:ext cx="2555875" cy="467995"/>
            </a:xfrm>
            <a:custGeom>
              <a:avLst/>
              <a:gdLst/>
              <a:ahLst/>
              <a:cxnLst/>
              <a:rect l="l" t="t" r="r" b="b"/>
              <a:pathLst>
                <a:path w="2555875" h="467995" extrusionOk="0">
                  <a:moveTo>
                    <a:pt x="2321814" y="0"/>
                  </a:moveTo>
                  <a:lnTo>
                    <a:pt x="2555748" y="233934"/>
                  </a:lnTo>
                  <a:lnTo>
                    <a:pt x="2321814" y="467868"/>
                  </a:lnTo>
                  <a:lnTo>
                    <a:pt x="2321814" y="350900"/>
                  </a:lnTo>
                  <a:lnTo>
                    <a:pt x="233933" y="350900"/>
                  </a:lnTo>
                  <a:lnTo>
                    <a:pt x="233933" y="467868"/>
                  </a:lnTo>
                  <a:lnTo>
                    <a:pt x="0" y="233934"/>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42" name="Google Shape;842;p50"/>
          <p:cNvGrpSpPr/>
          <p:nvPr/>
        </p:nvGrpSpPr>
        <p:grpSpPr>
          <a:xfrm>
            <a:off x="2023872" y="3832859"/>
            <a:ext cx="2555875" cy="467995"/>
            <a:chOff x="2023872" y="3832859"/>
            <a:chExt cx="2555875" cy="467995"/>
          </a:xfrm>
        </p:grpSpPr>
        <p:sp>
          <p:nvSpPr>
            <p:cNvPr id="843" name="Google Shape;843;p50"/>
            <p:cNvSpPr/>
            <p:nvPr/>
          </p:nvSpPr>
          <p:spPr>
            <a:xfrm>
              <a:off x="2023872" y="3832859"/>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8"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50"/>
            <p:cNvSpPr/>
            <p:nvPr/>
          </p:nvSpPr>
          <p:spPr>
            <a:xfrm>
              <a:off x="2023872" y="3832859"/>
              <a:ext cx="2555875" cy="467995"/>
            </a:xfrm>
            <a:custGeom>
              <a:avLst/>
              <a:gdLst/>
              <a:ahLst/>
              <a:cxnLst/>
              <a:rect l="l" t="t" r="r" b="b"/>
              <a:pathLst>
                <a:path w="2555875" h="467995" extrusionOk="0">
                  <a:moveTo>
                    <a:pt x="2321814" y="0"/>
                  </a:moveTo>
                  <a:lnTo>
                    <a:pt x="2555748"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45" name="Google Shape;845;p50"/>
          <p:cNvGrpSpPr/>
          <p:nvPr/>
        </p:nvGrpSpPr>
        <p:grpSpPr>
          <a:xfrm>
            <a:off x="2011679" y="4427220"/>
            <a:ext cx="2555875" cy="467995"/>
            <a:chOff x="2011679" y="4427220"/>
            <a:chExt cx="2555875" cy="467995"/>
          </a:xfrm>
        </p:grpSpPr>
        <p:sp>
          <p:nvSpPr>
            <p:cNvPr id="846" name="Google Shape;846;p50"/>
            <p:cNvSpPr/>
            <p:nvPr/>
          </p:nvSpPr>
          <p:spPr>
            <a:xfrm>
              <a:off x="2011679" y="4427220"/>
              <a:ext cx="2555875" cy="467995"/>
            </a:xfrm>
            <a:custGeom>
              <a:avLst/>
              <a:gdLst/>
              <a:ahLst/>
              <a:cxnLst/>
              <a:rect l="l" t="t" r="r" b="b"/>
              <a:pathLst>
                <a:path w="2555875" h="467995" extrusionOk="0">
                  <a:moveTo>
                    <a:pt x="2321814" y="0"/>
                  </a:moveTo>
                  <a:lnTo>
                    <a:pt x="2321814" y="116966"/>
                  </a:lnTo>
                  <a:lnTo>
                    <a:pt x="233933" y="116966"/>
                  </a:lnTo>
                  <a:lnTo>
                    <a:pt x="233933" y="0"/>
                  </a:lnTo>
                  <a:lnTo>
                    <a:pt x="0" y="233933"/>
                  </a:lnTo>
                  <a:lnTo>
                    <a:pt x="233933" y="467867"/>
                  </a:lnTo>
                  <a:lnTo>
                    <a:pt x="233933" y="350900"/>
                  </a:lnTo>
                  <a:lnTo>
                    <a:pt x="2321814" y="350900"/>
                  </a:lnTo>
                  <a:lnTo>
                    <a:pt x="2321814" y="467867"/>
                  </a:lnTo>
                  <a:lnTo>
                    <a:pt x="2555747" y="233933"/>
                  </a:lnTo>
                  <a:lnTo>
                    <a:pt x="232181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50"/>
            <p:cNvSpPr/>
            <p:nvPr/>
          </p:nvSpPr>
          <p:spPr>
            <a:xfrm>
              <a:off x="2011679" y="4427220"/>
              <a:ext cx="2555875" cy="467995"/>
            </a:xfrm>
            <a:custGeom>
              <a:avLst/>
              <a:gdLst/>
              <a:ahLst/>
              <a:cxnLst/>
              <a:rect l="l" t="t" r="r" b="b"/>
              <a:pathLst>
                <a:path w="2555875" h="467995" extrusionOk="0">
                  <a:moveTo>
                    <a:pt x="2321814" y="0"/>
                  </a:moveTo>
                  <a:lnTo>
                    <a:pt x="2555747" y="233933"/>
                  </a:lnTo>
                  <a:lnTo>
                    <a:pt x="2321814" y="467867"/>
                  </a:lnTo>
                  <a:lnTo>
                    <a:pt x="2321814" y="350900"/>
                  </a:lnTo>
                  <a:lnTo>
                    <a:pt x="233933" y="350900"/>
                  </a:lnTo>
                  <a:lnTo>
                    <a:pt x="233933" y="467867"/>
                  </a:lnTo>
                  <a:lnTo>
                    <a:pt x="0" y="233933"/>
                  </a:lnTo>
                  <a:lnTo>
                    <a:pt x="233933" y="0"/>
                  </a:lnTo>
                  <a:lnTo>
                    <a:pt x="233933" y="116966"/>
                  </a:lnTo>
                  <a:lnTo>
                    <a:pt x="2321814" y="116966"/>
                  </a:lnTo>
                  <a:lnTo>
                    <a:pt x="2321814"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48" name="Google Shape;848;p50"/>
          <p:cNvSpPr txBox="1"/>
          <p:nvPr/>
        </p:nvSpPr>
        <p:spPr>
          <a:xfrm>
            <a:off x="641751" y="3542800"/>
            <a:ext cx="1344000" cy="998700"/>
          </a:xfrm>
          <a:prstGeom prst="rect">
            <a:avLst/>
          </a:prstGeom>
          <a:noFill/>
          <a:ln>
            <a:noFill/>
          </a:ln>
        </p:spPr>
        <p:txBody>
          <a:bodyPr spcFirstLastPara="1" wrap="square" lIns="0" tIns="13325" rIns="0" bIns="0" anchor="t" anchorCtr="0">
            <a:spAutoFit/>
          </a:bodyPr>
          <a:lstStyle/>
          <a:p>
            <a:pPr marL="105410" marR="5080" lvl="0" indent="-93345" algn="l" rtl="0">
              <a:lnSpc>
                <a:spcPct val="100000"/>
              </a:lnSpc>
              <a:spcBef>
                <a:spcPts val="0"/>
              </a:spcBef>
              <a:spcAft>
                <a:spcPts val="0"/>
              </a:spcAft>
              <a:buNone/>
            </a:pPr>
            <a:r>
              <a:rPr lang="en-US" sz="3200" b="1">
                <a:solidFill>
                  <a:srgbClr val="FFFFFF"/>
                </a:solidFill>
                <a:latin typeface="Calibri"/>
                <a:ea typeface="Calibri"/>
                <a:cs typeface="Calibri"/>
                <a:sym typeface="Calibri"/>
              </a:rPr>
              <a:t>enfant  élève</a:t>
            </a:r>
            <a:endParaRPr sz="3200" b="1">
              <a:solidFill>
                <a:schemeClr val="dk1"/>
              </a:solidFill>
              <a:latin typeface="Calibri"/>
              <a:ea typeface="Calibri"/>
              <a:cs typeface="Calibri"/>
              <a:sym typeface="Calibri"/>
            </a:endParaRPr>
          </a:p>
        </p:txBody>
      </p:sp>
      <p:sp>
        <p:nvSpPr>
          <p:cNvPr id="849" name="Google Shape;849;p50"/>
          <p:cNvSpPr txBox="1"/>
          <p:nvPr/>
        </p:nvSpPr>
        <p:spPr>
          <a:xfrm>
            <a:off x="2259251" y="3936620"/>
            <a:ext cx="261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affectif social</a:t>
            </a:r>
            <a:endParaRPr sz="1400" b="1">
              <a:solidFill>
                <a:schemeClr val="dk1"/>
              </a:solidFill>
              <a:latin typeface="Calibri"/>
              <a:ea typeface="Calibri"/>
              <a:cs typeface="Calibri"/>
              <a:sym typeface="Calibri"/>
            </a:endParaRPr>
          </a:p>
        </p:txBody>
      </p:sp>
      <p:sp>
        <p:nvSpPr>
          <p:cNvPr id="850" name="Google Shape;850;p50"/>
          <p:cNvSpPr txBox="1"/>
          <p:nvPr/>
        </p:nvSpPr>
        <p:spPr>
          <a:xfrm>
            <a:off x="2489094" y="4530603"/>
            <a:ext cx="2113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Développement cognitif</a:t>
            </a:r>
            <a:endParaRPr sz="1400" b="1">
              <a:solidFill>
                <a:schemeClr val="dk1"/>
              </a:solidFill>
              <a:latin typeface="Calibri"/>
              <a:ea typeface="Calibri"/>
              <a:cs typeface="Calibri"/>
              <a:sym typeface="Calibri"/>
            </a:endParaRPr>
          </a:p>
        </p:txBody>
      </p:sp>
      <p:sp>
        <p:nvSpPr>
          <p:cNvPr id="851" name="Google Shape;851;p50"/>
          <p:cNvSpPr txBox="1"/>
          <p:nvPr/>
        </p:nvSpPr>
        <p:spPr>
          <a:xfrm>
            <a:off x="2206500" y="2832600"/>
            <a:ext cx="2556000" cy="705600"/>
          </a:xfrm>
          <a:prstGeom prst="rect">
            <a:avLst/>
          </a:prstGeom>
          <a:noFill/>
          <a:ln>
            <a:noFill/>
          </a:ln>
        </p:spPr>
        <p:txBody>
          <a:bodyPr spcFirstLastPara="1" wrap="square" lIns="0" tIns="12700" rIns="0" bIns="0" anchor="t" anchorCtr="0">
            <a:spAutoFit/>
          </a:bodyPr>
          <a:lstStyle/>
          <a:p>
            <a:pPr marL="0" marR="508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a:p>
            <a:pPr marL="12700" marR="0" lvl="0" indent="0" algn="l" rtl="0">
              <a:lnSpc>
                <a:spcPct val="100000"/>
              </a:lnSpc>
              <a:spcBef>
                <a:spcPts val="1560"/>
              </a:spcBef>
              <a:spcAft>
                <a:spcPts val="0"/>
              </a:spcAft>
              <a:buNone/>
            </a:pPr>
            <a:r>
              <a:rPr lang="en-US" sz="1400" b="1">
                <a:solidFill>
                  <a:srgbClr val="FFFFFF"/>
                </a:solidFill>
                <a:latin typeface="Calibri"/>
                <a:ea typeface="Calibri"/>
                <a:cs typeface="Calibri"/>
                <a:sym typeface="Calibri"/>
              </a:rPr>
              <a:t>Développement psychomoteur</a:t>
            </a:r>
            <a:endParaRPr sz="1400" b="1">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869"/>
        <p:cNvGrpSpPr/>
        <p:nvPr/>
      </p:nvGrpSpPr>
      <p:grpSpPr>
        <a:xfrm>
          <a:off x="0" y="0"/>
          <a:ext cx="0" cy="0"/>
          <a:chOff x="0" y="0"/>
          <a:chExt cx="0" cy="0"/>
        </a:xfrm>
      </p:grpSpPr>
      <p:pic>
        <p:nvPicPr>
          <p:cNvPr id="870" name="Google Shape;870;g33837ff4b35_0_21"/>
          <p:cNvPicPr preferRelativeResize="0"/>
          <p:nvPr/>
        </p:nvPicPr>
        <p:blipFill>
          <a:blip r:embed="rId3">
            <a:alphaModFix/>
          </a:blip>
          <a:stretch>
            <a:fillRect/>
          </a:stretch>
        </p:blipFill>
        <p:spPr>
          <a:xfrm>
            <a:off x="152400" y="2631350"/>
            <a:ext cx="11887203" cy="1870750"/>
          </a:xfrm>
          <a:prstGeom prst="rect">
            <a:avLst/>
          </a:prstGeom>
          <a:noFill/>
          <a:ln>
            <a:noFill/>
          </a:ln>
        </p:spPr>
      </p:pic>
      <p:sp>
        <p:nvSpPr>
          <p:cNvPr id="871" name="Google Shape;871;g33837ff4b35_0_21"/>
          <p:cNvSpPr txBox="1">
            <a:spLocks noGrp="1"/>
          </p:cNvSpPr>
          <p:nvPr>
            <p:ph type="title"/>
          </p:nvPr>
        </p:nvSpPr>
        <p:spPr>
          <a:xfrm>
            <a:off x="490475" y="176131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Brainstorming</a:t>
            </a:r>
            <a:endParaRPr/>
          </a:p>
        </p:txBody>
      </p:sp>
      <p:sp>
        <p:nvSpPr>
          <p:cNvPr id="872" name="Google Shape;872;g33837ff4b35_0_21"/>
          <p:cNvSpPr txBox="1"/>
          <p:nvPr/>
        </p:nvSpPr>
        <p:spPr>
          <a:xfrm>
            <a:off x="415600" y="347400"/>
            <a:ext cx="49152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2"/>
                </a:solidFill>
              </a:rPr>
              <a:t>Mardi 4 février 2025</a:t>
            </a:r>
            <a:endParaRPr sz="2400" b="1">
              <a:solidFill>
                <a:schemeClr val="dk2"/>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877"/>
        <p:cNvGrpSpPr/>
        <p:nvPr/>
      </p:nvGrpSpPr>
      <p:grpSpPr>
        <a:xfrm>
          <a:off x="0" y="0"/>
          <a:ext cx="0" cy="0"/>
          <a:chOff x="0" y="0"/>
          <a:chExt cx="0" cy="0"/>
        </a:xfrm>
      </p:grpSpPr>
      <p:sp>
        <p:nvSpPr>
          <p:cNvPr id="878" name="Google Shape;878;g33851370c9e_0_13"/>
          <p:cNvSpPr txBox="1">
            <a:spLocks noGrp="1"/>
          </p:cNvSpPr>
          <p:nvPr>
            <p:ph type="title"/>
          </p:nvPr>
        </p:nvSpPr>
        <p:spPr>
          <a:xfrm>
            <a:off x="490475" y="176131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Brainstorming</a:t>
            </a:r>
            <a:endParaRPr/>
          </a:p>
        </p:txBody>
      </p:sp>
      <p:sp>
        <p:nvSpPr>
          <p:cNvPr id="879" name="Google Shape;879;g33851370c9e_0_13"/>
          <p:cNvSpPr txBox="1"/>
          <p:nvPr/>
        </p:nvSpPr>
        <p:spPr>
          <a:xfrm>
            <a:off x="415600" y="347400"/>
            <a:ext cx="49152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2"/>
                </a:solidFill>
              </a:rPr>
              <a:t>Vendredi 21 février 2025</a:t>
            </a:r>
            <a:endParaRPr sz="2400" b="1">
              <a:solidFill>
                <a:schemeClr val="dk2"/>
              </a:solidFill>
            </a:endParaRPr>
          </a:p>
        </p:txBody>
      </p:sp>
      <p:pic>
        <p:nvPicPr>
          <p:cNvPr id="880" name="Google Shape;880;g33851370c9e_0_13"/>
          <p:cNvPicPr preferRelativeResize="0"/>
          <p:nvPr/>
        </p:nvPicPr>
        <p:blipFill>
          <a:blip r:embed="rId3">
            <a:alphaModFix/>
          </a:blip>
          <a:stretch>
            <a:fillRect/>
          </a:stretch>
        </p:blipFill>
        <p:spPr>
          <a:xfrm>
            <a:off x="152400" y="2677217"/>
            <a:ext cx="11887198" cy="1803034"/>
          </a:xfrm>
          <a:prstGeom prst="rect">
            <a:avLst/>
          </a:prstGeom>
          <a:noFill/>
          <a:ln>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884"/>
        <p:cNvGrpSpPr/>
        <p:nvPr/>
      </p:nvGrpSpPr>
      <p:grpSpPr>
        <a:xfrm>
          <a:off x="0" y="0"/>
          <a:ext cx="0" cy="0"/>
          <a:chOff x="0" y="0"/>
          <a:chExt cx="0" cy="0"/>
        </a:xfrm>
      </p:grpSpPr>
      <p:sp>
        <p:nvSpPr>
          <p:cNvPr id="885" name="Google Shape;885;p51"/>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solidFill>
                  <a:srgbClr val="000000"/>
                </a:solidFill>
              </a:rPr>
              <a:t>Comment l’</a:t>
            </a:r>
            <a:r>
              <a:rPr lang="en-US" sz="5400">
                <a:solidFill>
                  <a:srgbClr val="318E9F"/>
                </a:solidFill>
              </a:rPr>
              <a:t>enfant </a:t>
            </a:r>
            <a:r>
              <a:rPr lang="en-US" sz="5400">
                <a:solidFill>
                  <a:srgbClr val="000000"/>
                </a:solidFill>
              </a:rPr>
              <a:t>devient-il </a:t>
            </a:r>
            <a:r>
              <a:rPr lang="en-US" sz="5400">
                <a:solidFill>
                  <a:srgbClr val="318E9F"/>
                </a:solidFill>
              </a:rPr>
              <a:t>élève </a:t>
            </a:r>
            <a:r>
              <a:rPr lang="en-US" sz="5400">
                <a:solidFill>
                  <a:srgbClr val="000000"/>
                </a:solidFill>
              </a:rPr>
              <a:t>?</a:t>
            </a:r>
            <a:endParaRPr sz="5400"/>
          </a:p>
        </p:txBody>
      </p:sp>
      <p:sp>
        <p:nvSpPr>
          <p:cNvPr id="886" name="Google Shape;886;p51"/>
          <p:cNvSpPr txBox="1"/>
          <p:nvPr/>
        </p:nvSpPr>
        <p:spPr>
          <a:xfrm>
            <a:off x="755403" y="4955275"/>
            <a:ext cx="10808700" cy="1124700"/>
          </a:xfrm>
          <a:prstGeom prst="rect">
            <a:avLst/>
          </a:prstGeom>
          <a:noFill/>
          <a:ln>
            <a:noFill/>
          </a:ln>
        </p:spPr>
        <p:txBody>
          <a:bodyPr spcFirstLastPara="1" wrap="square" lIns="0" tIns="12700" rIns="0" bIns="0" anchor="t" anchorCtr="0">
            <a:spAutoFit/>
          </a:bodyPr>
          <a:lstStyle/>
          <a:p>
            <a:pPr marL="160020" marR="0" lvl="0" indent="-147955" algn="l" rtl="0">
              <a:lnSpc>
                <a:spcPct val="111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Rédiger un texte dans votre « carnet de bord »</a:t>
            </a:r>
            <a:endParaRPr sz="2000">
              <a:solidFill>
                <a:schemeClr val="dk1"/>
              </a:solidFill>
              <a:latin typeface="Calibri"/>
              <a:ea typeface="Calibri"/>
              <a:cs typeface="Calibri"/>
              <a:sym typeface="Calibri"/>
            </a:endParaRPr>
          </a:p>
          <a:p>
            <a:pPr marL="104139" marR="0" lvl="0" indent="0" algn="l" rtl="0">
              <a:lnSpc>
                <a:spcPct val="111000"/>
              </a:lnSpc>
              <a:spcBef>
                <a:spcPts val="0"/>
              </a:spcBef>
              <a:spcAft>
                <a:spcPts val="0"/>
              </a:spcAft>
              <a:buNone/>
            </a:pPr>
            <a:r>
              <a:rPr lang="en-US" sz="2000">
                <a:solidFill>
                  <a:schemeClr val="dk1"/>
                </a:solidFill>
                <a:latin typeface="Calibri"/>
                <a:ea typeface="Calibri"/>
                <a:cs typeface="Calibri"/>
                <a:sym typeface="Calibri"/>
              </a:rPr>
              <a:t>témoignant du cheminement de votre réflexion à l’issue de ce cours.</a:t>
            </a:r>
            <a:endParaRPr sz="2000">
              <a:solidFill>
                <a:schemeClr val="dk1"/>
              </a:solidFill>
              <a:latin typeface="Calibri"/>
              <a:ea typeface="Calibri"/>
              <a:cs typeface="Calibri"/>
              <a:sym typeface="Calibri"/>
            </a:endParaRPr>
          </a:p>
          <a:p>
            <a:pPr marL="160020" marR="0" lvl="0" indent="-147955" algn="l" rtl="0">
              <a:lnSpc>
                <a:spcPct val="100000"/>
              </a:lnSpc>
              <a:spcBef>
                <a:spcPts val="94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Lecture de quelques textes</a:t>
            </a:r>
            <a:endParaRPr sz="2000">
              <a:solidFill>
                <a:schemeClr val="dk1"/>
              </a:solidFill>
              <a:latin typeface="Calibri"/>
              <a:ea typeface="Calibri"/>
              <a:cs typeface="Calibri"/>
              <a:sym typeface="Calibri"/>
            </a:endParaRPr>
          </a:p>
        </p:txBody>
      </p:sp>
      <p:grpSp>
        <p:nvGrpSpPr>
          <p:cNvPr id="887" name="Google Shape;887;p51"/>
          <p:cNvGrpSpPr/>
          <p:nvPr/>
        </p:nvGrpSpPr>
        <p:grpSpPr>
          <a:xfrm>
            <a:off x="3278123" y="2444495"/>
            <a:ext cx="1763395" cy="1765300"/>
            <a:chOff x="3278123" y="2444495"/>
            <a:chExt cx="1763395" cy="1765300"/>
          </a:xfrm>
        </p:grpSpPr>
        <p:sp>
          <p:nvSpPr>
            <p:cNvPr id="888" name="Google Shape;888;p51"/>
            <p:cNvSpPr/>
            <p:nvPr/>
          </p:nvSpPr>
          <p:spPr>
            <a:xfrm>
              <a:off x="3278123" y="2444495"/>
              <a:ext cx="1763395" cy="1765300"/>
            </a:xfrm>
            <a:custGeom>
              <a:avLst/>
              <a:gdLst/>
              <a:ahLst/>
              <a:cxnLst/>
              <a:rect l="l" t="t" r="r" b="b"/>
              <a:pathLst>
                <a:path w="1763395" h="1765300" extrusionOk="0">
                  <a:moveTo>
                    <a:pt x="881634" y="0"/>
                  </a:moveTo>
                  <a:lnTo>
                    <a:pt x="833260" y="1305"/>
                  </a:lnTo>
                  <a:lnTo>
                    <a:pt x="785569" y="5178"/>
                  </a:lnTo>
                  <a:lnTo>
                    <a:pt x="738627" y="11550"/>
                  </a:lnTo>
                  <a:lnTo>
                    <a:pt x="692501" y="20353"/>
                  </a:lnTo>
                  <a:lnTo>
                    <a:pt x="647259" y="31522"/>
                  </a:lnTo>
                  <a:lnTo>
                    <a:pt x="602967" y="44988"/>
                  </a:lnTo>
                  <a:lnTo>
                    <a:pt x="559694" y="60684"/>
                  </a:lnTo>
                  <a:lnTo>
                    <a:pt x="517505" y="78543"/>
                  </a:lnTo>
                  <a:lnTo>
                    <a:pt x="476470" y="98498"/>
                  </a:lnTo>
                  <a:lnTo>
                    <a:pt x="436654" y="120480"/>
                  </a:lnTo>
                  <a:lnTo>
                    <a:pt x="398125" y="144424"/>
                  </a:lnTo>
                  <a:lnTo>
                    <a:pt x="360950" y="170261"/>
                  </a:lnTo>
                  <a:lnTo>
                    <a:pt x="325196" y="197924"/>
                  </a:lnTo>
                  <a:lnTo>
                    <a:pt x="290931" y="227346"/>
                  </a:lnTo>
                  <a:lnTo>
                    <a:pt x="258222" y="258460"/>
                  </a:lnTo>
                  <a:lnTo>
                    <a:pt x="227136" y="291199"/>
                  </a:lnTo>
                  <a:lnTo>
                    <a:pt x="197741" y="325494"/>
                  </a:lnTo>
                  <a:lnTo>
                    <a:pt x="170102" y="361279"/>
                  </a:lnTo>
                  <a:lnTo>
                    <a:pt x="144289" y="398486"/>
                  </a:lnTo>
                  <a:lnTo>
                    <a:pt x="120367" y="437049"/>
                  </a:lnTo>
                  <a:lnTo>
                    <a:pt x="98405" y="476899"/>
                  </a:lnTo>
                  <a:lnTo>
                    <a:pt x="78469" y="517970"/>
                  </a:lnTo>
                  <a:lnTo>
                    <a:pt x="60627" y="560194"/>
                  </a:lnTo>
                  <a:lnTo>
                    <a:pt x="44945" y="603504"/>
                  </a:lnTo>
                  <a:lnTo>
                    <a:pt x="31492" y="647832"/>
                  </a:lnTo>
                  <a:lnTo>
                    <a:pt x="20334" y="693111"/>
                  </a:lnTo>
                  <a:lnTo>
                    <a:pt x="11538" y="739275"/>
                  </a:lnTo>
                  <a:lnTo>
                    <a:pt x="5173" y="786255"/>
                  </a:lnTo>
                  <a:lnTo>
                    <a:pt x="1304" y="833984"/>
                  </a:lnTo>
                  <a:lnTo>
                    <a:pt x="0" y="882395"/>
                  </a:lnTo>
                  <a:lnTo>
                    <a:pt x="1304" y="930807"/>
                  </a:lnTo>
                  <a:lnTo>
                    <a:pt x="5173" y="978536"/>
                  </a:lnTo>
                  <a:lnTo>
                    <a:pt x="11538" y="1025516"/>
                  </a:lnTo>
                  <a:lnTo>
                    <a:pt x="20334" y="1071680"/>
                  </a:lnTo>
                  <a:lnTo>
                    <a:pt x="31492" y="1116959"/>
                  </a:lnTo>
                  <a:lnTo>
                    <a:pt x="44945" y="1161288"/>
                  </a:lnTo>
                  <a:lnTo>
                    <a:pt x="60627" y="1204597"/>
                  </a:lnTo>
                  <a:lnTo>
                    <a:pt x="78469" y="1246821"/>
                  </a:lnTo>
                  <a:lnTo>
                    <a:pt x="98405" y="1287892"/>
                  </a:lnTo>
                  <a:lnTo>
                    <a:pt x="120367" y="1327742"/>
                  </a:lnTo>
                  <a:lnTo>
                    <a:pt x="144289" y="1366305"/>
                  </a:lnTo>
                  <a:lnTo>
                    <a:pt x="170102" y="1403512"/>
                  </a:lnTo>
                  <a:lnTo>
                    <a:pt x="197741" y="1439297"/>
                  </a:lnTo>
                  <a:lnTo>
                    <a:pt x="227136" y="1473592"/>
                  </a:lnTo>
                  <a:lnTo>
                    <a:pt x="258222" y="1506331"/>
                  </a:lnTo>
                  <a:lnTo>
                    <a:pt x="290931" y="1537445"/>
                  </a:lnTo>
                  <a:lnTo>
                    <a:pt x="325196" y="1566867"/>
                  </a:lnTo>
                  <a:lnTo>
                    <a:pt x="360950" y="1594530"/>
                  </a:lnTo>
                  <a:lnTo>
                    <a:pt x="398125" y="1620367"/>
                  </a:lnTo>
                  <a:lnTo>
                    <a:pt x="436654" y="1644311"/>
                  </a:lnTo>
                  <a:lnTo>
                    <a:pt x="476470" y="1666293"/>
                  </a:lnTo>
                  <a:lnTo>
                    <a:pt x="517505" y="1686248"/>
                  </a:lnTo>
                  <a:lnTo>
                    <a:pt x="559694" y="1704107"/>
                  </a:lnTo>
                  <a:lnTo>
                    <a:pt x="602967" y="1719803"/>
                  </a:lnTo>
                  <a:lnTo>
                    <a:pt x="647259" y="1733269"/>
                  </a:lnTo>
                  <a:lnTo>
                    <a:pt x="692501" y="1744438"/>
                  </a:lnTo>
                  <a:lnTo>
                    <a:pt x="738627" y="1753241"/>
                  </a:lnTo>
                  <a:lnTo>
                    <a:pt x="785569" y="1759613"/>
                  </a:lnTo>
                  <a:lnTo>
                    <a:pt x="833260" y="1763486"/>
                  </a:lnTo>
                  <a:lnTo>
                    <a:pt x="881634" y="1764791"/>
                  </a:lnTo>
                  <a:lnTo>
                    <a:pt x="930007" y="1763486"/>
                  </a:lnTo>
                  <a:lnTo>
                    <a:pt x="977698" y="1759613"/>
                  </a:lnTo>
                  <a:lnTo>
                    <a:pt x="1024640" y="1753241"/>
                  </a:lnTo>
                  <a:lnTo>
                    <a:pt x="1070766" y="1744438"/>
                  </a:lnTo>
                  <a:lnTo>
                    <a:pt x="1116008" y="1733269"/>
                  </a:lnTo>
                  <a:lnTo>
                    <a:pt x="1160300" y="1719803"/>
                  </a:lnTo>
                  <a:lnTo>
                    <a:pt x="1203573" y="1704107"/>
                  </a:lnTo>
                  <a:lnTo>
                    <a:pt x="1245762" y="1686248"/>
                  </a:lnTo>
                  <a:lnTo>
                    <a:pt x="1286797" y="1666293"/>
                  </a:lnTo>
                  <a:lnTo>
                    <a:pt x="1326613" y="1644311"/>
                  </a:lnTo>
                  <a:lnTo>
                    <a:pt x="1365142" y="1620367"/>
                  </a:lnTo>
                  <a:lnTo>
                    <a:pt x="1402317" y="1594530"/>
                  </a:lnTo>
                  <a:lnTo>
                    <a:pt x="1438071" y="1566867"/>
                  </a:lnTo>
                  <a:lnTo>
                    <a:pt x="1472336" y="1537445"/>
                  </a:lnTo>
                  <a:lnTo>
                    <a:pt x="1505045" y="1506331"/>
                  </a:lnTo>
                  <a:lnTo>
                    <a:pt x="1536131" y="1473592"/>
                  </a:lnTo>
                  <a:lnTo>
                    <a:pt x="1565526" y="1439297"/>
                  </a:lnTo>
                  <a:lnTo>
                    <a:pt x="1593165" y="1403512"/>
                  </a:lnTo>
                  <a:lnTo>
                    <a:pt x="1618978" y="1366305"/>
                  </a:lnTo>
                  <a:lnTo>
                    <a:pt x="1642900" y="1327742"/>
                  </a:lnTo>
                  <a:lnTo>
                    <a:pt x="1664862" y="1287892"/>
                  </a:lnTo>
                  <a:lnTo>
                    <a:pt x="1684798" y="1246821"/>
                  </a:lnTo>
                  <a:lnTo>
                    <a:pt x="1702640" y="1204597"/>
                  </a:lnTo>
                  <a:lnTo>
                    <a:pt x="1718322" y="1161287"/>
                  </a:lnTo>
                  <a:lnTo>
                    <a:pt x="1731775" y="1116959"/>
                  </a:lnTo>
                  <a:lnTo>
                    <a:pt x="1742933" y="1071680"/>
                  </a:lnTo>
                  <a:lnTo>
                    <a:pt x="1751729" y="1025516"/>
                  </a:lnTo>
                  <a:lnTo>
                    <a:pt x="1758094" y="978536"/>
                  </a:lnTo>
                  <a:lnTo>
                    <a:pt x="1761963" y="930807"/>
                  </a:lnTo>
                  <a:lnTo>
                    <a:pt x="1763267" y="882395"/>
                  </a:lnTo>
                  <a:lnTo>
                    <a:pt x="1761963" y="833984"/>
                  </a:lnTo>
                  <a:lnTo>
                    <a:pt x="1758094" y="786255"/>
                  </a:lnTo>
                  <a:lnTo>
                    <a:pt x="1751729" y="739275"/>
                  </a:lnTo>
                  <a:lnTo>
                    <a:pt x="1742933" y="693111"/>
                  </a:lnTo>
                  <a:lnTo>
                    <a:pt x="1731775" y="647832"/>
                  </a:lnTo>
                  <a:lnTo>
                    <a:pt x="1718322" y="603503"/>
                  </a:lnTo>
                  <a:lnTo>
                    <a:pt x="1702640" y="560194"/>
                  </a:lnTo>
                  <a:lnTo>
                    <a:pt x="1684798" y="517970"/>
                  </a:lnTo>
                  <a:lnTo>
                    <a:pt x="1664862" y="476899"/>
                  </a:lnTo>
                  <a:lnTo>
                    <a:pt x="1642900" y="437049"/>
                  </a:lnTo>
                  <a:lnTo>
                    <a:pt x="1618978" y="398486"/>
                  </a:lnTo>
                  <a:lnTo>
                    <a:pt x="1593165" y="361279"/>
                  </a:lnTo>
                  <a:lnTo>
                    <a:pt x="1565526" y="325494"/>
                  </a:lnTo>
                  <a:lnTo>
                    <a:pt x="1536131" y="291199"/>
                  </a:lnTo>
                  <a:lnTo>
                    <a:pt x="1505045" y="258460"/>
                  </a:lnTo>
                  <a:lnTo>
                    <a:pt x="1472336" y="227346"/>
                  </a:lnTo>
                  <a:lnTo>
                    <a:pt x="1438071" y="197924"/>
                  </a:lnTo>
                  <a:lnTo>
                    <a:pt x="1402317" y="170261"/>
                  </a:lnTo>
                  <a:lnTo>
                    <a:pt x="1365142" y="144424"/>
                  </a:lnTo>
                  <a:lnTo>
                    <a:pt x="1326613" y="120480"/>
                  </a:lnTo>
                  <a:lnTo>
                    <a:pt x="1286797" y="98498"/>
                  </a:lnTo>
                  <a:lnTo>
                    <a:pt x="1245762" y="78543"/>
                  </a:lnTo>
                  <a:lnTo>
                    <a:pt x="1203573" y="60684"/>
                  </a:lnTo>
                  <a:lnTo>
                    <a:pt x="1160300" y="44988"/>
                  </a:lnTo>
                  <a:lnTo>
                    <a:pt x="1116008" y="31522"/>
                  </a:lnTo>
                  <a:lnTo>
                    <a:pt x="1070766" y="20353"/>
                  </a:lnTo>
                  <a:lnTo>
                    <a:pt x="1024640" y="11550"/>
                  </a:lnTo>
                  <a:lnTo>
                    <a:pt x="977698" y="5178"/>
                  </a:lnTo>
                  <a:lnTo>
                    <a:pt x="930007" y="1305"/>
                  </a:lnTo>
                  <a:lnTo>
                    <a:pt x="881634"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9" name="Google Shape;889;p51"/>
            <p:cNvSpPr/>
            <p:nvPr/>
          </p:nvSpPr>
          <p:spPr>
            <a:xfrm>
              <a:off x="3278123" y="2444495"/>
              <a:ext cx="1763395" cy="1765300"/>
            </a:xfrm>
            <a:custGeom>
              <a:avLst/>
              <a:gdLst/>
              <a:ahLst/>
              <a:cxnLst/>
              <a:rect l="l" t="t" r="r" b="b"/>
              <a:pathLst>
                <a:path w="1763395" h="1765300" extrusionOk="0">
                  <a:moveTo>
                    <a:pt x="0" y="882395"/>
                  </a:moveTo>
                  <a:lnTo>
                    <a:pt x="1304" y="833984"/>
                  </a:lnTo>
                  <a:lnTo>
                    <a:pt x="5173" y="786255"/>
                  </a:lnTo>
                  <a:lnTo>
                    <a:pt x="11538" y="739275"/>
                  </a:lnTo>
                  <a:lnTo>
                    <a:pt x="20334" y="693111"/>
                  </a:lnTo>
                  <a:lnTo>
                    <a:pt x="31492" y="647832"/>
                  </a:lnTo>
                  <a:lnTo>
                    <a:pt x="44945" y="603504"/>
                  </a:lnTo>
                  <a:lnTo>
                    <a:pt x="60627" y="560194"/>
                  </a:lnTo>
                  <a:lnTo>
                    <a:pt x="78469" y="517970"/>
                  </a:lnTo>
                  <a:lnTo>
                    <a:pt x="98405" y="476899"/>
                  </a:lnTo>
                  <a:lnTo>
                    <a:pt x="120367" y="437049"/>
                  </a:lnTo>
                  <a:lnTo>
                    <a:pt x="144289" y="398486"/>
                  </a:lnTo>
                  <a:lnTo>
                    <a:pt x="170102" y="361279"/>
                  </a:lnTo>
                  <a:lnTo>
                    <a:pt x="197741" y="325494"/>
                  </a:lnTo>
                  <a:lnTo>
                    <a:pt x="227136" y="291199"/>
                  </a:lnTo>
                  <a:lnTo>
                    <a:pt x="258222" y="258460"/>
                  </a:lnTo>
                  <a:lnTo>
                    <a:pt x="290931" y="227346"/>
                  </a:lnTo>
                  <a:lnTo>
                    <a:pt x="325196" y="197924"/>
                  </a:lnTo>
                  <a:lnTo>
                    <a:pt x="360950" y="170261"/>
                  </a:lnTo>
                  <a:lnTo>
                    <a:pt x="398125" y="144424"/>
                  </a:lnTo>
                  <a:lnTo>
                    <a:pt x="436654" y="120480"/>
                  </a:lnTo>
                  <a:lnTo>
                    <a:pt x="476470" y="98498"/>
                  </a:lnTo>
                  <a:lnTo>
                    <a:pt x="517505" y="78543"/>
                  </a:lnTo>
                  <a:lnTo>
                    <a:pt x="559694" y="60684"/>
                  </a:lnTo>
                  <a:lnTo>
                    <a:pt x="602967" y="44988"/>
                  </a:lnTo>
                  <a:lnTo>
                    <a:pt x="647259" y="31522"/>
                  </a:lnTo>
                  <a:lnTo>
                    <a:pt x="692501" y="20353"/>
                  </a:lnTo>
                  <a:lnTo>
                    <a:pt x="738627" y="11550"/>
                  </a:lnTo>
                  <a:lnTo>
                    <a:pt x="785569" y="5178"/>
                  </a:lnTo>
                  <a:lnTo>
                    <a:pt x="833260" y="1305"/>
                  </a:lnTo>
                  <a:lnTo>
                    <a:pt x="881634" y="0"/>
                  </a:lnTo>
                  <a:lnTo>
                    <a:pt x="930007" y="1305"/>
                  </a:lnTo>
                  <a:lnTo>
                    <a:pt x="977698" y="5178"/>
                  </a:lnTo>
                  <a:lnTo>
                    <a:pt x="1024640" y="11550"/>
                  </a:lnTo>
                  <a:lnTo>
                    <a:pt x="1070766" y="20353"/>
                  </a:lnTo>
                  <a:lnTo>
                    <a:pt x="1116008" y="31522"/>
                  </a:lnTo>
                  <a:lnTo>
                    <a:pt x="1160300" y="44988"/>
                  </a:lnTo>
                  <a:lnTo>
                    <a:pt x="1203573" y="60684"/>
                  </a:lnTo>
                  <a:lnTo>
                    <a:pt x="1245762" y="78543"/>
                  </a:lnTo>
                  <a:lnTo>
                    <a:pt x="1286797" y="98498"/>
                  </a:lnTo>
                  <a:lnTo>
                    <a:pt x="1326613" y="120480"/>
                  </a:lnTo>
                  <a:lnTo>
                    <a:pt x="1365142" y="144424"/>
                  </a:lnTo>
                  <a:lnTo>
                    <a:pt x="1402317" y="170261"/>
                  </a:lnTo>
                  <a:lnTo>
                    <a:pt x="1438071" y="197924"/>
                  </a:lnTo>
                  <a:lnTo>
                    <a:pt x="1472336" y="227346"/>
                  </a:lnTo>
                  <a:lnTo>
                    <a:pt x="1505045" y="258460"/>
                  </a:lnTo>
                  <a:lnTo>
                    <a:pt x="1536131" y="291199"/>
                  </a:lnTo>
                  <a:lnTo>
                    <a:pt x="1565526" y="325494"/>
                  </a:lnTo>
                  <a:lnTo>
                    <a:pt x="1593165" y="361279"/>
                  </a:lnTo>
                  <a:lnTo>
                    <a:pt x="1618978" y="398486"/>
                  </a:lnTo>
                  <a:lnTo>
                    <a:pt x="1642900" y="437049"/>
                  </a:lnTo>
                  <a:lnTo>
                    <a:pt x="1664862" y="476899"/>
                  </a:lnTo>
                  <a:lnTo>
                    <a:pt x="1684798" y="517970"/>
                  </a:lnTo>
                  <a:lnTo>
                    <a:pt x="1702640" y="560194"/>
                  </a:lnTo>
                  <a:lnTo>
                    <a:pt x="1718322" y="603503"/>
                  </a:lnTo>
                  <a:lnTo>
                    <a:pt x="1731775" y="647832"/>
                  </a:lnTo>
                  <a:lnTo>
                    <a:pt x="1742933" y="693111"/>
                  </a:lnTo>
                  <a:lnTo>
                    <a:pt x="1751729" y="739275"/>
                  </a:lnTo>
                  <a:lnTo>
                    <a:pt x="1758094" y="786255"/>
                  </a:lnTo>
                  <a:lnTo>
                    <a:pt x="1761963" y="833984"/>
                  </a:lnTo>
                  <a:lnTo>
                    <a:pt x="1763267" y="882395"/>
                  </a:lnTo>
                  <a:lnTo>
                    <a:pt x="1761963" y="930807"/>
                  </a:lnTo>
                  <a:lnTo>
                    <a:pt x="1758094" y="978536"/>
                  </a:lnTo>
                  <a:lnTo>
                    <a:pt x="1751729" y="1025516"/>
                  </a:lnTo>
                  <a:lnTo>
                    <a:pt x="1742933" y="1071680"/>
                  </a:lnTo>
                  <a:lnTo>
                    <a:pt x="1731775" y="1116959"/>
                  </a:lnTo>
                  <a:lnTo>
                    <a:pt x="1718322" y="1161287"/>
                  </a:lnTo>
                  <a:lnTo>
                    <a:pt x="1702640" y="1204597"/>
                  </a:lnTo>
                  <a:lnTo>
                    <a:pt x="1684798" y="1246821"/>
                  </a:lnTo>
                  <a:lnTo>
                    <a:pt x="1664862" y="1287892"/>
                  </a:lnTo>
                  <a:lnTo>
                    <a:pt x="1642900" y="1327742"/>
                  </a:lnTo>
                  <a:lnTo>
                    <a:pt x="1618978" y="1366305"/>
                  </a:lnTo>
                  <a:lnTo>
                    <a:pt x="1593165" y="1403512"/>
                  </a:lnTo>
                  <a:lnTo>
                    <a:pt x="1565526" y="1439297"/>
                  </a:lnTo>
                  <a:lnTo>
                    <a:pt x="1536131" y="1473592"/>
                  </a:lnTo>
                  <a:lnTo>
                    <a:pt x="1505045" y="1506331"/>
                  </a:lnTo>
                  <a:lnTo>
                    <a:pt x="1472336" y="1537445"/>
                  </a:lnTo>
                  <a:lnTo>
                    <a:pt x="1438071" y="1566867"/>
                  </a:lnTo>
                  <a:lnTo>
                    <a:pt x="1402317" y="1594530"/>
                  </a:lnTo>
                  <a:lnTo>
                    <a:pt x="1365142" y="1620367"/>
                  </a:lnTo>
                  <a:lnTo>
                    <a:pt x="1326613" y="1644311"/>
                  </a:lnTo>
                  <a:lnTo>
                    <a:pt x="1286797" y="1666293"/>
                  </a:lnTo>
                  <a:lnTo>
                    <a:pt x="1245762" y="1686248"/>
                  </a:lnTo>
                  <a:lnTo>
                    <a:pt x="1203573" y="1704107"/>
                  </a:lnTo>
                  <a:lnTo>
                    <a:pt x="1160300" y="1719803"/>
                  </a:lnTo>
                  <a:lnTo>
                    <a:pt x="1116008" y="1733269"/>
                  </a:lnTo>
                  <a:lnTo>
                    <a:pt x="1070766" y="1744438"/>
                  </a:lnTo>
                  <a:lnTo>
                    <a:pt x="1024640" y="1753241"/>
                  </a:lnTo>
                  <a:lnTo>
                    <a:pt x="977698" y="1759613"/>
                  </a:lnTo>
                  <a:lnTo>
                    <a:pt x="930007" y="1763486"/>
                  </a:lnTo>
                  <a:lnTo>
                    <a:pt x="881634" y="1764791"/>
                  </a:lnTo>
                  <a:lnTo>
                    <a:pt x="833260" y="1763486"/>
                  </a:lnTo>
                  <a:lnTo>
                    <a:pt x="785569" y="1759613"/>
                  </a:lnTo>
                  <a:lnTo>
                    <a:pt x="738627" y="1753241"/>
                  </a:lnTo>
                  <a:lnTo>
                    <a:pt x="692501" y="1744438"/>
                  </a:lnTo>
                  <a:lnTo>
                    <a:pt x="647259" y="1733269"/>
                  </a:lnTo>
                  <a:lnTo>
                    <a:pt x="602967" y="1719803"/>
                  </a:lnTo>
                  <a:lnTo>
                    <a:pt x="559694" y="1704107"/>
                  </a:lnTo>
                  <a:lnTo>
                    <a:pt x="517505" y="1686248"/>
                  </a:lnTo>
                  <a:lnTo>
                    <a:pt x="476470" y="1666293"/>
                  </a:lnTo>
                  <a:lnTo>
                    <a:pt x="436654" y="1644311"/>
                  </a:lnTo>
                  <a:lnTo>
                    <a:pt x="398125" y="1620367"/>
                  </a:lnTo>
                  <a:lnTo>
                    <a:pt x="360950" y="1594530"/>
                  </a:lnTo>
                  <a:lnTo>
                    <a:pt x="325196" y="1566867"/>
                  </a:lnTo>
                  <a:lnTo>
                    <a:pt x="290931" y="1537445"/>
                  </a:lnTo>
                  <a:lnTo>
                    <a:pt x="258222" y="1506331"/>
                  </a:lnTo>
                  <a:lnTo>
                    <a:pt x="227136" y="1473592"/>
                  </a:lnTo>
                  <a:lnTo>
                    <a:pt x="197741" y="1439297"/>
                  </a:lnTo>
                  <a:lnTo>
                    <a:pt x="170102" y="1403512"/>
                  </a:lnTo>
                  <a:lnTo>
                    <a:pt x="144289" y="1366305"/>
                  </a:lnTo>
                  <a:lnTo>
                    <a:pt x="120367" y="1327742"/>
                  </a:lnTo>
                  <a:lnTo>
                    <a:pt x="98405" y="1287892"/>
                  </a:lnTo>
                  <a:lnTo>
                    <a:pt x="78469" y="1246821"/>
                  </a:lnTo>
                  <a:lnTo>
                    <a:pt x="60627" y="1204597"/>
                  </a:lnTo>
                  <a:lnTo>
                    <a:pt x="44945" y="1161288"/>
                  </a:lnTo>
                  <a:lnTo>
                    <a:pt x="31492" y="1116959"/>
                  </a:lnTo>
                  <a:lnTo>
                    <a:pt x="20334" y="1071680"/>
                  </a:lnTo>
                  <a:lnTo>
                    <a:pt x="11538" y="1025516"/>
                  </a:lnTo>
                  <a:lnTo>
                    <a:pt x="5173" y="978536"/>
                  </a:lnTo>
                  <a:lnTo>
                    <a:pt x="1304" y="930807"/>
                  </a:lnTo>
                  <a:lnTo>
                    <a:pt x="0" y="882395"/>
                  </a:lnTo>
                  <a:close/>
                </a:path>
              </a:pathLst>
            </a:custGeom>
            <a:noFill/>
            <a:ln w="12675"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0" name="Google Shape;890;p51"/>
          <p:cNvSpPr txBox="1"/>
          <p:nvPr/>
        </p:nvSpPr>
        <p:spPr>
          <a:xfrm>
            <a:off x="3626598" y="3045325"/>
            <a:ext cx="1306200" cy="5061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3200">
                <a:solidFill>
                  <a:srgbClr val="FFFFFF"/>
                </a:solidFill>
                <a:latin typeface="Calibri"/>
                <a:ea typeface="Calibri"/>
                <a:cs typeface="Calibri"/>
                <a:sym typeface="Calibri"/>
              </a:rPr>
              <a:t>enfant</a:t>
            </a:r>
            <a:endParaRPr sz="3200">
              <a:solidFill>
                <a:schemeClr val="dk1"/>
              </a:solidFill>
              <a:latin typeface="Calibri"/>
              <a:ea typeface="Calibri"/>
              <a:cs typeface="Calibri"/>
              <a:sym typeface="Calibri"/>
            </a:endParaRPr>
          </a:p>
        </p:txBody>
      </p:sp>
      <p:grpSp>
        <p:nvGrpSpPr>
          <p:cNvPr id="891" name="Google Shape;891;p51"/>
          <p:cNvGrpSpPr/>
          <p:nvPr/>
        </p:nvGrpSpPr>
        <p:grpSpPr>
          <a:xfrm>
            <a:off x="7016495" y="2444495"/>
            <a:ext cx="1763395" cy="1765300"/>
            <a:chOff x="7016495" y="2444495"/>
            <a:chExt cx="1763395" cy="1765300"/>
          </a:xfrm>
        </p:grpSpPr>
        <p:sp>
          <p:nvSpPr>
            <p:cNvPr id="892" name="Google Shape;892;p51"/>
            <p:cNvSpPr/>
            <p:nvPr/>
          </p:nvSpPr>
          <p:spPr>
            <a:xfrm>
              <a:off x="7016495" y="2444495"/>
              <a:ext cx="1763395" cy="1765300"/>
            </a:xfrm>
            <a:custGeom>
              <a:avLst/>
              <a:gdLst/>
              <a:ahLst/>
              <a:cxnLst/>
              <a:rect l="l" t="t" r="r" b="b"/>
              <a:pathLst>
                <a:path w="1763395" h="1765300" extrusionOk="0">
                  <a:moveTo>
                    <a:pt x="881633" y="0"/>
                  </a:moveTo>
                  <a:lnTo>
                    <a:pt x="833260" y="1305"/>
                  </a:lnTo>
                  <a:lnTo>
                    <a:pt x="785569" y="5178"/>
                  </a:lnTo>
                  <a:lnTo>
                    <a:pt x="738627" y="11550"/>
                  </a:lnTo>
                  <a:lnTo>
                    <a:pt x="692501" y="20353"/>
                  </a:lnTo>
                  <a:lnTo>
                    <a:pt x="647259" y="31522"/>
                  </a:lnTo>
                  <a:lnTo>
                    <a:pt x="602967" y="44988"/>
                  </a:lnTo>
                  <a:lnTo>
                    <a:pt x="559694" y="60684"/>
                  </a:lnTo>
                  <a:lnTo>
                    <a:pt x="517505" y="78543"/>
                  </a:lnTo>
                  <a:lnTo>
                    <a:pt x="476470" y="98498"/>
                  </a:lnTo>
                  <a:lnTo>
                    <a:pt x="436654" y="120480"/>
                  </a:lnTo>
                  <a:lnTo>
                    <a:pt x="398125" y="144424"/>
                  </a:lnTo>
                  <a:lnTo>
                    <a:pt x="360950" y="170261"/>
                  </a:lnTo>
                  <a:lnTo>
                    <a:pt x="325196" y="197924"/>
                  </a:lnTo>
                  <a:lnTo>
                    <a:pt x="290931" y="227346"/>
                  </a:lnTo>
                  <a:lnTo>
                    <a:pt x="258222" y="258460"/>
                  </a:lnTo>
                  <a:lnTo>
                    <a:pt x="227136" y="291199"/>
                  </a:lnTo>
                  <a:lnTo>
                    <a:pt x="197741" y="325494"/>
                  </a:lnTo>
                  <a:lnTo>
                    <a:pt x="170102" y="361279"/>
                  </a:lnTo>
                  <a:lnTo>
                    <a:pt x="144289" y="398486"/>
                  </a:lnTo>
                  <a:lnTo>
                    <a:pt x="120367" y="437049"/>
                  </a:lnTo>
                  <a:lnTo>
                    <a:pt x="98405" y="476899"/>
                  </a:lnTo>
                  <a:lnTo>
                    <a:pt x="78469" y="517970"/>
                  </a:lnTo>
                  <a:lnTo>
                    <a:pt x="60627" y="560194"/>
                  </a:lnTo>
                  <a:lnTo>
                    <a:pt x="44945" y="603504"/>
                  </a:lnTo>
                  <a:lnTo>
                    <a:pt x="31492" y="647832"/>
                  </a:lnTo>
                  <a:lnTo>
                    <a:pt x="20334" y="693111"/>
                  </a:lnTo>
                  <a:lnTo>
                    <a:pt x="11538" y="739275"/>
                  </a:lnTo>
                  <a:lnTo>
                    <a:pt x="5173" y="786255"/>
                  </a:lnTo>
                  <a:lnTo>
                    <a:pt x="1304" y="833984"/>
                  </a:lnTo>
                  <a:lnTo>
                    <a:pt x="0" y="882395"/>
                  </a:lnTo>
                  <a:lnTo>
                    <a:pt x="1304" y="930807"/>
                  </a:lnTo>
                  <a:lnTo>
                    <a:pt x="5173" y="978536"/>
                  </a:lnTo>
                  <a:lnTo>
                    <a:pt x="11538" y="1025516"/>
                  </a:lnTo>
                  <a:lnTo>
                    <a:pt x="20334" y="1071680"/>
                  </a:lnTo>
                  <a:lnTo>
                    <a:pt x="31492" y="1116959"/>
                  </a:lnTo>
                  <a:lnTo>
                    <a:pt x="44945" y="1161288"/>
                  </a:lnTo>
                  <a:lnTo>
                    <a:pt x="60627" y="1204597"/>
                  </a:lnTo>
                  <a:lnTo>
                    <a:pt x="78469" y="1246821"/>
                  </a:lnTo>
                  <a:lnTo>
                    <a:pt x="98405" y="1287892"/>
                  </a:lnTo>
                  <a:lnTo>
                    <a:pt x="120367" y="1327742"/>
                  </a:lnTo>
                  <a:lnTo>
                    <a:pt x="144289" y="1366305"/>
                  </a:lnTo>
                  <a:lnTo>
                    <a:pt x="170102" y="1403512"/>
                  </a:lnTo>
                  <a:lnTo>
                    <a:pt x="197741" y="1439297"/>
                  </a:lnTo>
                  <a:lnTo>
                    <a:pt x="227136" y="1473592"/>
                  </a:lnTo>
                  <a:lnTo>
                    <a:pt x="258222" y="1506331"/>
                  </a:lnTo>
                  <a:lnTo>
                    <a:pt x="290931" y="1537445"/>
                  </a:lnTo>
                  <a:lnTo>
                    <a:pt x="325196" y="1566867"/>
                  </a:lnTo>
                  <a:lnTo>
                    <a:pt x="360950" y="1594530"/>
                  </a:lnTo>
                  <a:lnTo>
                    <a:pt x="398125" y="1620367"/>
                  </a:lnTo>
                  <a:lnTo>
                    <a:pt x="436654" y="1644311"/>
                  </a:lnTo>
                  <a:lnTo>
                    <a:pt x="476470" y="1666293"/>
                  </a:lnTo>
                  <a:lnTo>
                    <a:pt x="517505" y="1686248"/>
                  </a:lnTo>
                  <a:lnTo>
                    <a:pt x="559694" y="1704107"/>
                  </a:lnTo>
                  <a:lnTo>
                    <a:pt x="602967" y="1719803"/>
                  </a:lnTo>
                  <a:lnTo>
                    <a:pt x="647259" y="1733269"/>
                  </a:lnTo>
                  <a:lnTo>
                    <a:pt x="692501" y="1744438"/>
                  </a:lnTo>
                  <a:lnTo>
                    <a:pt x="738627" y="1753241"/>
                  </a:lnTo>
                  <a:lnTo>
                    <a:pt x="785569" y="1759613"/>
                  </a:lnTo>
                  <a:lnTo>
                    <a:pt x="833260" y="1763486"/>
                  </a:lnTo>
                  <a:lnTo>
                    <a:pt x="881633" y="1764791"/>
                  </a:lnTo>
                  <a:lnTo>
                    <a:pt x="930007" y="1763486"/>
                  </a:lnTo>
                  <a:lnTo>
                    <a:pt x="977698" y="1759613"/>
                  </a:lnTo>
                  <a:lnTo>
                    <a:pt x="1024640" y="1753241"/>
                  </a:lnTo>
                  <a:lnTo>
                    <a:pt x="1070766" y="1744438"/>
                  </a:lnTo>
                  <a:lnTo>
                    <a:pt x="1116008" y="1733269"/>
                  </a:lnTo>
                  <a:lnTo>
                    <a:pt x="1160300" y="1719803"/>
                  </a:lnTo>
                  <a:lnTo>
                    <a:pt x="1203573" y="1704107"/>
                  </a:lnTo>
                  <a:lnTo>
                    <a:pt x="1245762" y="1686248"/>
                  </a:lnTo>
                  <a:lnTo>
                    <a:pt x="1286797" y="1666293"/>
                  </a:lnTo>
                  <a:lnTo>
                    <a:pt x="1326613" y="1644311"/>
                  </a:lnTo>
                  <a:lnTo>
                    <a:pt x="1365142" y="1620367"/>
                  </a:lnTo>
                  <a:lnTo>
                    <a:pt x="1402317" y="1594530"/>
                  </a:lnTo>
                  <a:lnTo>
                    <a:pt x="1438071" y="1566867"/>
                  </a:lnTo>
                  <a:lnTo>
                    <a:pt x="1472336" y="1537445"/>
                  </a:lnTo>
                  <a:lnTo>
                    <a:pt x="1505045" y="1506331"/>
                  </a:lnTo>
                  <a:lnTo>
                    <a:pt x="1536131" y="1473592"/>
                  </a:lnTo>
                  <a:lnTo>
                    <a:pt x="1565526" y="1439297"/>
                  </a:lnTo>
                  <a:lnTo>
                    <a:pt x="1593165" y="1403512"/>
                  </a:lnTo>
                  <a:lnTo>
                    <a:pt x="1618978" y="1366305"/>
                  </a:lnTo>
                  <a:lnTo>
                    <a:pt x="1642900" y="1327742"/>
                  </a:lnTo>
                  <a:lnTo>
                    <a:pt x="1664862" y="1287892"/>
                  </a:lnTo>
                  <a:lnTo>
                    <a:pt x="1684798" y="1246821"/>
                  </a:lnTo>
                  <a:lnTo>
                    <a:pt x="1702640" y="1204597"/>
                  </a:lnTo>
                  <a:lnTo>
                    <a:pt x="1718322" y="1161287"/>
                  </a:lnTo>
                  <a:lnTo>
                    <a:pt x="1731775" y="1116959"/>
                  </a:lnTo>
                  <a:lnTo>
                    <a:pt x="1742933" y="1071680"/>
                  </a:lnTo>
                  <a:lnTo>
                    <a:pt x="1751729" y="1025516"/>
                  </a:lnTo>
                  <a:lnTo>
                    <a:pt x="1758094" y="978536"/>
                  </a:lnTo>
                  <a:lnTo>
                    <a:pt x="1761963" y="930807"/>
                  </a:lnTo>
                  <a:lnTo>
                    <a:pt x="1763268" y="882395"/>
                  </a:lnTo>
                  <a:lnTo>
                    <a:pt x="1761963" y="833984"/>
                  </a:lnTo>
                  <a:lnTo>
                    <a:pt x="1758094" y="786255"/>
                  </a:lnTo>
                  <a:lnTo>
                    <a:pt x="1751729" y="739275"/>
                  </a:lnTo>
                  <a:lnTo>
                    <a:pt x="1742933" y="693111"/>
                  </a:lnTo>
                  <a:lnTo>
                    <a:pt x="1731775" y="647832"/>
                  </a:lnTo>
                  <a:lnTo>
                    <a:pt x="1718322" y="603503"/>
                  </a:lnTo>
                  <a:lnTo>
                    <a:pt x="1702640" y="560194"/>
                  </a:lnTo>
                  <a:lnTo>
                    <a:pt x="1684798" y="517970"/>
                  </a:lnTo>
                  <a:lnTo>
                    <a:pt x="1664862" y="476899"/>
                  </a:lnTo>
                  <a:lnTo>
                    <a:pt x="1642900" y="437049"/>
                  </a:lnTo>
                  <a:lnTo>
                    <a:pt x="1618978" y="398486"/>
                  </a:lnTo>
                  <a:lnTo>
                    <a:pt x="1593165" y="361279"/>
                  </a:lnTo>
                  <a:lnTo>
                    <a:pt x="1565526" y="325494"/>
                  </a:lnTo>
                  <a:lnTo>
                    <a:pt x="1536131" y="291199"/>
                  </a:lnTo>
                  <a:lnTo>
                    <a:pt x="1505045" y="258460"/>
                  </a:lnTo>
                  <a:lnTo>
                    <a:pt x="1472336" y="227346"/>
                  </a:lnTo>
                  <a:lnTo>
                    <a:pt x="1438071" y="197924"/>
                  </a:lnTo>
                  <a:lnTo>
                    <a:pt x="1402317" y="170261"/>
                  </a:lnTo>
                  <a:lnTo>
                    <a:pt x="1365142" y="144424"/>
                  </a:lnTo>
                  <a:lnTo>
                    <a:pt x="1326613" y="120480"/>
                  </a:lnTo>
                  <a:lnTo>
                    <a:pt x="1286797" y="98498"/>
                  </a:lnTo>
                  <a:lnTo>
                    <a:pt x="1245762" y="78543"/>
                  </a:lnTo>
                  <a:lnTo>
                    <a:pt x="1203573" y="60684"/>
                  </a:lnTo>
                  <a:lnTo>
                    <a:pt x="1160300" y="44988"/>
                  </a:lnTo>
                  <a:lnTo>
                    <a:pt x="1116008" y="31522"/>
                  </a:lnTo>
                  <a:lnTo>
                    <a:pt x="1070766" y="20353"/>
                  </a:lnTo>
                  <a:lnTo>
                    <a:pt x="1024640" y="11550"/>
                  </a:lnTo>
                  <a:lnTo>
                    <a:pt x="977698" y="5178"/>
                  </a:lnTo>
                  <a:lnTo>
                    <a:pt x="930007" y="1305"/>
                  </a:lnTo>
                  <a:lnTo>
                    <a:pt x="881633"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51"/>
            <p:cNvSpPr/>
            <p:nvPr/>
          </p:nvSpPr>
          <p:spPr>
            <a:xfrm>
              <a:off x="7016495" y="2444495"/>
              <a:ext cx="1763395" cy="1765300"/>
            </a:xfrm>
            <a:custGeom>
              <a:avLst/>
              <a:gdLst/>
              <a:ahLst/>
              <a:cxnLst/>
              <a:rect l="l" t="t" r="r" b="b"/>
              <a:pathLst>
                <a:path w="1763395" h="1765300" extrusionOk="0">
                  <a:moveTo>
                    <a:pt x="0" y="882395"/>
                  </a:moveTo>
                  <a:lnTo>
                    <a:pt x="1304" y="833984"/>
                  </a:lnTo>
                  <a:lnTo>
                    <a:pt x="5173" y="786255"/>
                  </a:lnTo>
                  <a:lnTo>
                    <a:pt x="11538" y="739275"/>
                  </a:lnTo>
                  <a:lnTo>
                    <a:pt x="20334" y="693111"/>
                  </a:lnTo>
                  <a:lnTo>
                    <a:pt x="31492" y="647832"/>
                  </a:lnTo>
                  <a:lnTo>
                    <a:pt x="44945" y="603504"/>
                  </a:lnTo>
                  <a:lnTo>
                    <a:pt x="60627" y="560194"/>
                  </a:lnTo>
                  <a:lnTo>
                    <a:pt x="78469" y="517970"/>
                  </a:lnTo>
                  <a:lnTo>
                    <a:pt x="98405" y="476899"/>
                  </a:lnTo>
                  <a:lnTo>
                    <a:pt x="120367" y="437049"/>
                  </a:lnTo>
                  <a:lnTo>
                    <a:pt x="144289" y="398486"/>
                  </a:lnTo>
                  <a:lnTo>
                    <a:pt x="170102" y="361279"/>
                  </a:lnTo>
                  <a:lnTo>
                    <a:pt x="197741" y="325494"/>
                  </a:lnTo>
                  <a:lnTo>
                    <a:pt x="227136" y="291199"/>
                  </a:lnTo>
                  <a:lnTo>
                    <a:pt x="258222" y="258460"/>
                  </a:lnTo>
                  <a:lnTo>
                    <a:pt x="290931" y="227346"/>
                  </a:lnTo>
                  <a:lnTo>
                    <a:pt x="325196" y="197924"/>
                  </a:lnTo>
                  <a:lnTo>
                    <a:pt x="360950" y="170261"/>
                  </a:lnTo>
                  <a:lnTo>
                    <a:pt x="398125" y="144424"/>
                  </a:lnTo>
                  <a:lnTo>
                    <a:pt x="436654" y="120480"/>
                  </a:lnTo>
                  <a:lnTo>
                    <a:pt x="476470" y="98498"/>
                  </a:lnTo>
                  <a:lnTo>
                    <a:pt x="517505" y="78543"/>
                  </a:lnTo>
                  <a:lnTo>
                    <a:pt x="559694" y="60684"/>
                  </a:lnTo>
                  <a:lnTo>
                    <a:pt x="602967" y="44988"/>
                  </a:lnTo>
                  <a:lnTo>
                    <a:pt x="647259" y="31522"/>
                  </a:lnTo>
                  <a:lnTo>
                    <a:pt x="692501" y="20353"/>
                  </a:lnTo>
                  <a:lnTo>
                    <a:pt x="738627" y="11550"/>
                  </a:lnTo>
                  <a:lnTo>
                    <a:pt x="785569" y="5178"/>
                  </a:lnTo>
                  <a:lnTo>
                    <a:pt x="833260" y="1305"/>
                  </a:lnTo>
                  <a:lnTo>
                    <a:pt x="881633" y="0"/>
                  </a:lnTo>
                  <a:lnTo>
                    <a:pt x="930007" y="1305"/>
                  </a:lnTo>
                  <a:lnTo>
                    <a:pt x="977698" y="5178"/>
                  </a:lnTo>
                  <a:lnTo>
                    <a:pt x="1024640" y="11550"/>
                  </a:lnTo>
                  <a:lnTo>
                    <a:pt x="1070766" y="20353"/>
                  </a:lnTo>
                  <a:lnTo>
                    <a:pt x="1116008" y="31522"/>
                  </a:lnTo>
                  <a:lnTo>
                    <a:pt x="1160300" y="44988"/>
                  </a:lnTo>
                  <a:lnTo>
                    <a:pt x="1203573" y="60684"/>
                  </a:lnTo>
                  <a:lnTo>
                    <a:pt x="1245762" y="78543"/>
                  </a:lnTo>
                  <a:lnTo>
                    <a:pt x="1286797" y="98498"/>
                  </a:lnTo>
                  <a:lnTo>
                    <a:pt x="1326613" y="120480"/>
                  </a:lnTo>
                  <a:lnTo>
                    <a:pt x="1365142" y="144424"/>
                  </a:lnTo>
                  <a:lnTo>
                    <a:pt x="1402317" y="170261"/>
                  </a:lnTo>
                  <a:lnTo>
                    <a:pt x="1438071" y="197924"/>
                  </a:lnTo>
                  <a:lnTo>
                    <a:pt x="1472336" y="227346"/>
                  </a:lnTo>
                  <a:lnTo>
                    <a:pt x="1505045" y="258460"/>
                  </a:lnTo>
                  <a:lnTo>
                    <a:pt x="1536131" y="291199"/>
                  </a:lnTo>
                  <a:lnTo>
                    <a:pt x="1565526" y="325494"/>
                  </a:lnTo>
                  <a:lnTo>
                    <a:pt x="1593165" y="361279"/>
                  </a:lnTo>
                  <a:lnTo>
                    <a:pt x="1618978" y="398486"/>
                  </a:lnTo>
                  <a:lnTo>
                    <a:pt x="1642900" y="437049"/>
                  </a:lnTo>
                  <a:lnTo>
                    <a:pt x="1664862" y="476899"/>
                  </a:lnTo>
                  <a:lnTo>
                    <a:pt x="1684798" y="517970"/>
                  </a:lnTo>
                  <a:lnTo>
                    <a:pt x="1702640" y="560194"/>
                  </a:lnTo>
                  <a:lnTo>
                    <a:pt x="1718322" y="603503"/>
                  </a:lnTo>
                  <a:lnTo>
                    <a:pt x="1731775" y="647832"/>
                  </a:lnTo>
                  <a:lnTo>
                    <a:pt x="1742933" y="693111"/>
                  </a:lnTo>
                  <a:lnTo>
                    <a:pt x="1751729" y="739275"/>
                  </a:lnTo>
                  <a:lnTo>
                    <a:pt x="1758094" y="786255"/>
                  </a:lnTo>
                  <a:lnTo>
                    <a:pt x="1761963" y="833984"/>
                  </a:lnTo>
                  <a:lnTo>
                    <a:pt x="1763268" y="882395"/>
                  </a:lnTo>
                  <a:lnTo>
                    <a:pt x="1761963" y="930807"/>
                  </a:lnTo>
                  <a:lnTo>
                    <a:pt x="1758094" y="978536"/>
                  </a:lnTo>
                  <a:lnTo>
                    <a:pt x="1751729" y="1025516"/>
                  </a:lnTo>
                  <a:lnTo>
                    <a:pt x="1742933" y="1071680"/>
                  </a:lnTo>
                  <a:lnTo>
                    <a:pt x="1731775" y="1116959"/>
                  </a:lnTo>
                  <a:lnTo>
                    <a:pt x="1718322" y="1161287"/>
                  </a:lnTo>
                  <a:lnTo>
                    <a:pt x="1702640" y="1204597"/>
                  </a:lnTo>
                  <a:lnTo>
                    <a:pt x="1684798" y="1246821"/>
                  </a:lnTo>
                  <a:lnTo>
                    <a:pt x="1664862" y="1287892"/>
                  </a:lnTo>
                  <a:lnTo>
                    <a:pt x="1642900" y="1327742"/>
                  </a:lnTo>
                  <a:lnTo>
                    <a:pt x="1618978" y="1366305"/>
                  </a:lnTo>
                  <a:lnTo>
                    <a:pt x="1593165" y="1403512"/>
                  </a:lnTo>
                  <a:lnTo>
                    <a:pt x="1565526" y="1439297"/>
                  </a:lnTo>
                  <a:lnTo>
                    <a:pt x="1536131" y="1473592"/>
                  </a:lnTo>
                  <a:lnTo>
                    <a:pt x="1505045" y="1506331"/>
                  </a:lnTo>
                  <a:lnTo>
                    <a:pt x="1472336" y="1537445"/>
                  </a:lnTo>
                  <a:lnTo>
                    <a:pt x="1438071" y="1566867"/>
                  </a:lnTo>
                  <a:lnTo>
                    <a:pt x="1402317" y="1594530"/>
                  </a:lnTo>
                  <a:lnTo>
                    <a:pt x="1365142" y="1620367"/>
                  </a:lnTo>
                  <a:lnTo>
                    <a:pt x="1326613" y="1644311"/>
                  </a:lnTo>
                  <a:lnTo>
                    <a:pt x="1286797" y="1666293"/>
                  </a:lnTo>
                  <a:lnTo>
                    <a:pt x="1245762" y="1686248"/>
                  </a:lnTo>
                  <a:lnTo>
                    <a:pt x="1203573" y="1704107"/>
                  </a:lnTo>
                  <a:lnTo>
                    <a:pt x="1160300" y="1719803"/>
                  </a:lnTo>
                  <a:lnTo>
                    <a:pt x="1116008" y="1733269"/>
                  </a:lnTo>
                  <a:lnTo>
                    <a:pt x="1070766" y="1744438"/>
                  </a:lnTo>
                  <a:lnTo>
                    <a:pt x="1024640" y="1753241"/>
                  </a:lnTo>
                  <a:lnTo>
                    <a:pt x="977698" y="1759613"/>
                  </a:lnTo>
                  <a:lnTo>
                    <a:pt x="930007" y="1763486"/>
                  </a:lnTo>
                  <a:lnTo>
                    <a:pt x="881633" y="1764791"/>
                  </a:lnTo>
                  <a:lnTo>
                    <a:pt x="833260" y="1763486"/>
                  </a:lnTo>
                  <a:lnTo>
                    <a:pt x="785569" y="1759613"/>
                  </a:lnTo>
                  <a:lnTo>
                    <a:pt x="738627" y="1753241"/>
                  </a:lnTo>
                  <a:lnTo>
                    <a:pt x="692501" y="1744438"/>
                  </a:lnTo>
                  <a:lnTo>
                    <a:pt x="647259" y="1733269"/>
                  </a:lnTo>
                  <a:lnTo>
                    <a:pt x="602967" y="1719803"/>
                  </a:lnTo>
                  <a:lnTo>
                    <a:pt x="559694" y="1704107"/>
                  </a:lnTo>
                  <a:lnTo>
                    <a:pt x="517505" y="1686248"/>
                  </a:lnTo>
                  <a:lnTo>
                    <a:pt x="476470" y="1666293"/>
                  </a:lnTo>
                  <a:lnTo>
                    <a:pt x="436654" y="1644311"/>
                  </a:lnTo>
                  <a:lnTo>
                    <a:pt x="398125" y="1620367"/>
                  </a:lnTo>
                  <a:lnTo>
                    <a:pt x="360950" y="1594530"/>
                  </a:lnTo>
                  <a:lnTo>
                    <a:pt x="325196" y="1566867"/>
                  </a:lnTo>
                  <a:lnTo>
                    <a:pt x="290931" y="1537445"/>
                  </a:lnTo>
                  <a:lnTo>
                    <a:pt x="258222" y="1506331"/>
                  </a:lnTo>
                  <a:lnTo>
                    <a:pt x="227136" y="1473592"/>
                  </a:lnTo>
                  <a:lnTo>
                    <a:pt x="197741" y="1439297"/>
                  </a:lnTo>
                  <a:lnTo>
                    <a:pt x="170102" y="1403512"/>
                  </a:lnTo>
                  <a:lnTo>
                    <a:pt x="144289" y="1366305"/>
                  </a:lnTo>
                  <a:lnTo>
                    <a:pt x="120367" y="1327742"/>
                  </a:lnTo>
                  <a:lnTo>
                    <a:pt x="98405" y="1287892"/>
                  </a:lnTo>
                  <a:lnTo>
                    <a:pt x="78469" y="1246821"/>
                  </a:lnTo>
                  <a:lnTo>
                    <a:pt x="60627" y="1204597"/>
                  </a:lnTo>
                  <a:lnTo>
                    <a:pt x="44945" y="1161288"/>
                  </a:lnTo>
                  <a:lnTo>
                    <a:pt x="31492" y="1116959"/>
                  </a:lnTo>
                  <a:lnTo>
                    <a:pt x="20334" y="1071680"/>
                  </a:lnTo>
                  <a:lnTo>
                    <a:pt x="11538" y="1025516"/>
                  </a:lnTo>
                  <a:lnTo>
                    <a:pt x="5173" y="978536"/>
                  </a:lnTo>
                  <a:lnTo>
                    <a:pt x="1304" y="930807"/>
                  </a:lnTo>
                  <a:lnTo>
                    <a:pt x="0" y="882395"/>
                  </a:lnTo>
                  <a:close/>
                </a:path>
              </a:pathLst>
            </a:custGeom>
            <a:noFill/>
            <a:ln w="12700" cap="flat" cmpd="sng">
              <a:solidFill>
                <a:srgbClr val="38839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4" name="Google Shape;894;p51"/>
          <p:cNvSpPr txBox="1"/>
          <p:nvPr/>
        </p:nvSpPr>
        <p:spPr>
          <a:xfrm>
            <a:off x="7457951" y="3045325"/>
            <a:ext cx="1237200" cy="5061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3200">
                <a:solidFill>
                  <a:srgbClr val="FFFFFF"/>
                </a:solidFill>
                <a:latin typeface="Calibri"/>
                <a:ea typeface="Calibri"/>
                <a:cs typeface="Calibri"/>
                <a:sym typeface="Calibri"/>
              </a:rPr>
              <a:t>élève</a:t>
            </a:r>
            <a:endParaRPr sz="3200">
              <a:solidFill>
                <a:schemeClr val="dk1"/>
              </a:solidFill>
              <a:latin typeface="Calibri"/>
              <a:ea typeface="Calibri"/>
              <a:cs typeface="Calibri"/>
              <a:sym typeface="Calibri"/>
            </a:endParaRPr>
          </a:p>
        </p:txBody>
      </p:sp>
      <p:grpSp>
        <p:nvGrpSpPr>
          <p:cNvPr id="895" name="Google Shape;895;p51"/>
          <p:cNvGrpSpPr/>
          <p:nvPr/>
        </p:nvGrpSpPr>
        <p:grpSpPr>
          <a:xfrm>
            <a:off x="10264140" y="5058155"/>
            <a:ext cx="905510" cy="408940"/>
            <a:chOff x="10264140" y="5058155"/>
            <a:chExt cx="905510" cy="408940"/>
          </a:xfrm>
        </p:grpSpPr>
        <p:sp>
          <p:nvSpPr>
            <p:cNvPr id="896" name="Google Shape;896;p51"/>
            <p:cNvSpPr/>
            <p:nvPr/>
          </p:nvSpPr>
          <p:spPr>
            <a:xfrm>
              <a:off x="10264140" y="5058155"/>
              <a:ext cx="905510" cy="408940"/>
            </a:xfrm>
            <a:custGeom>
              <a:avLst/>
              <a:gdLst/>
              <a:ahLst/>
              <a:cxnLst/>
              <a:rect l="l" t="t" r="r" b="b"/>
              <a:pathLst>
                <a:path w="905509" h="408939" extrusionOk="0">
                  <a:moveTo>
                    <a:pt x="837183" y="0"/>
                  </a:moveTo>
                  <a:lnTo>
                    <a:pt x="68071" y="0"/>
                  </a:lnTo>
                  <a:lnTo>
                    <a:pt x="41576" y="5349"/>
                  </a:lnTo>
                  <a:lnTo>
                    <a:pt x="19938" y="19939"/>
                  </a:lnTo>
                  <a:lnTo>
                    <a:pt x="5349" y="41576"/>
                  </a:lnTo>
                  <a:lnTo>
                    <a:pt x="0" y="68072"/>
                  </a:lnTo>
                  <a:lnTo>
                    <a:pt x="0" y="340360"/>
                  </a:lnTo>
                  <a:lnTo>
                    <a:pt x="5349" y="366855"/>
                  </a:lnTo>
                  <a:lnTo>
                    <a:pt x="19938" y="388493"/>
                  </a:lnTo>
                  <a:lnTo>
                    <a:pt x="41576" y="403082"/>
                  </a:lnTo>
                  <a:lnTo>
                    <a:pt x="68071" y="408432"/>
                  </a:lnTo>
                  <a:lnTo>
                    <a:pt x="837183" y="408432"/>
                  </a:lnTo>
                  <a:lnTo>
                    <a:pt x="863679" y="403082"/>
                  </a:lnTo>
                  <a:lnTo>
                    <a:pt x="885317" y="388493"/>
                  </a:lnTo>
                  <a:lnTo>
                    <a:pt x="899906" y="366855"/>
                  </a:lnTo>
                  <a:lnTo>
                    <a:pt x="905255" y="340360"/>
                  </a:lnTo>
                  <a:lnTo>
                    <a:pt x="905255" y="68072"/>
                  </a:lnTo>
                  <a:lnTo>
                    <a:pt x="899906" y="41576"/>
                  </a:lnTo>
                  <a:lnTo>
                    <a:pt x="885317" y="19939"/>
                  </a:lnTo>
                  <a:lnTo>
                    <a:pt x="863679" y="5349"/>
                  </a:lnTo>
                  <a:lnTo>
                    <a:pt x="837183" y="0"/>
                  </a:lnTo>
                  <a:close/>
                </a:path>
              </a:pathLst>
            </a:custGeom>
            <a:solidFill>
              <a:srgbClr val="69ECD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7" name="Google Shape;897;p51"/>
            <p:cNvSpPr/>
            <p:nvPr/>
          </p:nvSpPr>
          <p:spPr>
            <a:xfrm>
              <a:off x="10264140" y="5058155"/>
              <a:ext cx="905510" cy="408940"/>
            </a:xfrm>
            <a:custGeom>
              <a:avLst/>
              <a:gdLst/>
              <a:ahLst/>
              <a:cxnLst/>
              <a:rect l="l" t="t" r="r" b="b"/>
              <a:pathLst>
                <a:path w="905509" h="408939" extrusionOk="0">
                  <a:moveTo>
                    <a:pt x="0" y="68072"/>
                  </a:moveTo>
                  <a:lnTo>
                    <a:pt x="5349" y="41576"/>
                  </a:lnTo>
                  <a:lnTo>
                    <a:pt x="19938" y="19939"/>
                  </a:lnTo>
                  <a:lnTo>
                    <a:pt x="41576" y="5349"/>
                  </a:lnTo>
                  <a:lnTo>
                    <a:pt x="68071" y="0"/>
                  </a:lnTo>
                  <a:lnTo>
                    <a:pt x="837183" y="0"/>
                  </a:lnTo>
                  <a:lnTo>
                    <a:pt x="863679" y="5349"/>
                  </a:lnTo>
                  <a:lnTo>
                    <a:pt x="885317" y="19939"/>
                  </a:lnTo>
                  <a:lnTo>
                    <a:pt x="899906" y="41576"/>
                  </a:lnTo>
                  <a:lnTo>
                    <a:pt x="905255" y="68072"/>
                  </a:lnTo>
                  <a:lnTo>
                    <a:pt x="905255" y="340360"/>
                  </a:lnTo>
                  <a:lnTo>
                    <a:pt x="899906" y="366855"/>
                  </a:lnTo>
                  <a:lnTo>
                    <a:pt x="885317" y="388493"/>
                  </a:lnTo>
                  <a:lnTo>
                    <a:pt x="863679" y="403082"/>
                  </a:lnTo>
                  <a:lnTo>
                    <a:pt x="837183" y="408432"/>
                  </a:lnTo>
                  <a:lnTo>
                    <a:pt x="68071" y="408432"/>
                  </a:lnTo>
                  <a:lnTo>
                    <a:pt x="41576" y="403082"/>
                  </a:lnTo>
                  <a:lnTo>
                    <a:pt x="19938" y="388493"/>
                  </a:lnTo>
                  <a:lnTo>
                    <a:pt x="5349" y="366855"/>
                  </a:lnTo>
                  <a:lnTo>
                    <a:pt x="0" y="340360"/>
                  </a:lnTo>
                  <a:lnTo>
                    <a:pt x="0" y="68072"/>
                  </a:lnTo>
                  <a:close/>
                </a:path>
              </a:pathLst>
            </a:custGeom>
            <a:noFill/>
            <a:ln w="12700" cap="flat" cmpd="sng">
              <a:solidFill>
                <a:srgbClr val="69ECD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8" name="Google Shape;898;p51"/>
          <p:cNvSpPr txBox="1"/>
          <p:nvPr/>
        </p:nvSpPr>
        <p:spPr>
          <a:xfrm>
            <a:off x="10415396" y="5099050"/>
            <a:ext cx="60261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FFFFFF"/>
                </a:solidFill>
                <a:latin typeface="Calibri"/>
                <a:ea typeface="Calibri"/>
                <a:cs typeface="Calibri"/>
                <a:sym typeface="Calibri"/>
              </a:rPr>
              <a:t>10 mn</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sp>
        <p:nvSpPr>
          <p:cNvPr id="119" name="Google Shape;119;g32d1d89a863_0_133"/>
          <p:cNvSpPr txBox="1">
            <a:spLocks noGrp="1"/>
          </p:cNvSpPr>
          <p:nvPr>
            <p:ph type="title"/>
          </p:nvPr>
        </p:nvSpPr>
        <p:spPr>
          <a:xfrm>
            <a:off x="653667" y="600200"/>
            <a:ext cx="8490300" cy="5454300"/>
          </a:xfrm>
          <a:prstGeom prst="rect">
            <a:avLst/>
          </a:prstGeom>
          <a:solidFill>
            <a:schemeClr val="accent5"/>
          </a:solidFill>
        </p:spPr>
        <p:txBody>
          <a:bodyPr spcFirstLastPara="1" wrap="square" lIns="121900" tIns="121900" rIns="121900" bIns="121900" anchor="ctr" anchorCtr="0">
            <a:normAutofit/>
          </a:bodyPr>
          <a:lstStyle/>
          <a:p>
            <a:pPr marL="457200" lvl="0" indent="0" algn="l" rtl="0">
              <a:spcBef>
                <a:spcPts val="0"/>
              </a:spcBef>
              <a:spcAft>
                <a:spcPts val="0"/>
              </a:spcAft>
              <a:buNone/>
            </a:pPr>
            <a:r>
              <a:rPr lang="en-US" sz="3800">
                <a:solidFill>
                  <a:schemeClr val="lt1"/>
                </a:solidFill>
                <a:latin typeface="Calibri"/>
                <a:ea typeface="Calibri"/>
                <a:cs typeface="Calibri"/>
                <a:sym typeface="Calibri"/>
              </a:rPr>
              <a:t>L’enfant et son environnement : </a:t>
            </a:r>
            <a:br>
              <a:rPr lang="en-US" sz="3800">
                <a:solidFill>
                  <a:schemeClr val="lt1"/>
                </a:solidFill>
                <a:latin typeface="Calibri"/>
                <a:ea typeface="Calibri"/>
                <a:cs typeface="Calibri"/>
                <a:sym typeface="Calibri"/>
              </a:rPr>
            </a:br>
            <a:r>
              <a:rPr lang="en-US" sz="3800">
                <a:solidFill>
                  <a:schemeClr val="lt1"/>
                </a:solidFill>
                <a:latin typeface="Calibri"/>
                <a:ea typeface="Calibri"/>
                <a:cs typeface="Calibri"/>
                <a:sym typeface="Calibri"/>
              </a:rPr>
              <a:t>du corps à la connaissance</a:t>
            </a:r>
            <a:endParaRPr sz="75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b="1"/>
              <a:t>Développement de l’enfant</a:t>
            </a:r>
            <a:endParaRPr/>
          </a:p>
        </p:txBody>
      </p:sp>
      <p:grpSp>
        <p:nvGrpSpPr>
          <p:cNvPr id="126" name="Google Shape;126;p5"/>
          <p:cNvGrpSpPr/>
          <p:nvPr/>
        </p:nvGrpSpPr>
        <p:grpSpPr>
          <a:xfrm>
            <a:off x="1847851" y="1620839"/>
            <a:ext cx="4494213" cy="4256087"/>
            <a:chOff x="2917687" y="1872471"/>
            <a:chExt cx="4494932" cy="4257644"/>
          </a:xfrm>
        </p:grpSpPr>
        <p:sp>
          <p:nvSpPr>
            <p:cNvPr id="127" name="Google Shape;127;p5"/>
            <p:cNvSpPr/>
            <p:nvPr/>
          </p:nvSpPr>
          <p:spPr>
            <a:xfrm>
              <a:off x="3844935" y="1872471"/>
              <a:ext cx="2640435" cy="2640978"/>
            </a:xfrm>
            <a:custGeom>
              <a:avLst/>
              <a:gdLst/>
              <a:ahLst/>
              <a:cxnLst/>
              <a:rect l="l" t="t" r="r" b="b"/>
              <a:pathLst>
                <a:path w="2640983" h="2640983" extrusionOk="0">
                  <a:moveTo>
                    <a:pt x="0" y="1320492"/>
                  </a:moveTo>
                  <a:cubicBezTo>
                    <a:pt x="0" y="591204"/>
                    <a:pt x="591204" y="0"/>
                    <a:pt x="1320492" y="0"/>
                  </a:cubicBezTo>
                  <a:cubicBezTo>
                    <a:pt x="2049780" y="0"/>
                    <a:pt x="2640984" y="591204"/>
                    <a:pt x="2640984" y="1320492"/>
                  </a:cubicBezTo>
                  <a:cubicBezTo>
                    <a:pt x="2640984" y="2049780"/>
                    <a:pt x="2049780" y="2640984"/>
                    <a:pt x="1320492" y="2640984"/>
                  </a:cubicBezTo>
                  <a:cubicBezTo>
                    <a:pt x="591204" y="2640984"/>
                    <a:pt x="0" y="2049780"/>
                    <a:pt x="0" y="1320492"/>
                  </a:cubicBezTo>
                  <a:close/>
                </a:path>
              </a:pathLst>
            </a:custGeom>
            <a:solidFill>
              <a:schemeClr val="accent4">
                <a:alpha val="49803"/>
              </a:schemeClr>
            </a:solidFill>
            <a:ln w="12700" cap="flat" cmpd="sng">
              <a:solidFill>
                <a:schemeClr val="lt1"/>
              </a:solidFill>
              <a:prstDash val="solid"/>
              <a:miter lim="800000"/>
              <a:headEnd type="none" w="sm" len="sm"/>
              <a:tailEnd type="none" w="sm" len="sm"/>
            </a:ln>
          </p:spPr>
          <p:txBody>
            <a:bodyPr spcFirstLastPara="1" wrap="square" lIns="352125" tIns="462150" rIns="352125" bIns="990350" anchor="ctr" anchorCtr="0">
              <a:noAutofit/>
            </a:bodyPr>
            <a:lstStyle/>
            <a:p>
              <a:pPr marL="0" marR="0" lvl="0" indent="0" algn="ctr" rtl="0">
                <a:lnSpc>
                  <a:spcPct val="90000"/>
                </a:lnSpc>
                <a:spcBef>
                  <a:spcPts val="0"/>
                </a:spcBef>
                <a:spcAft>
                  <a:spcPts val="0"/>
                </a:spcAft>
                <a:buNone/>
              </a:pPr>
              <a:r>
                <a:rPr lang="en-US" sz="1800">
                  <a:solidFill>
                    <a:srgbClr val="000000"/>
                  </a:solidFill>
                  <a:latin typeface="Calibri"/>
                  <a:ea typeface="Calibri"/>
                  <a:cs typeface="Calibri"/>
                  <a:sym typeface="Calibri"/>
                </a:rPr>
                <a:t>Développement moteur</a:t>
              </a:r>
              <a:endParaRPr/>
            </a:p>
          </p:txBody>
        </p:sp>
        <p:sp>
          <p:nvSpPr>
            <p:cNvPr id="128" name="Google Shape;128;p5"/>
            <p:cNvSpPr/>
            <p:nvPr/>
          </p:nvSpPr>
          <p:spPr>
            <a:xfrm>
              <a:off x="4802351" y="3519310"/>
              <a:ext cx="2610268" cy="2610805"/>
            </a:xfrm>
            <a:custGeom>
              <a:avLst/>
              <a:gdLst/>
              <a:ahLst/>
              <a:cxnLst/>
              <a:rect l="l" t="t" r="r" b="b"/>
              <a:pathLst>
                <a:path w="2610802" h="2610802" extrusionOk="0">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2EE844">
                <a:alpha val="49803"/>
              </a:srgbClr>
            </a:solidFill>
            <a:ln w="12700" cap="flat" cmpd="sng">
              <a:solidFill>
                <a:schemeClr val="lt1"/>
              </a:solidFill>
              <a:prstDash val="solid"/>
              <a:miter lim="800000"/>
              <a:headEnd type="none" w="sm" len="sm"/>
              <a:tailEnd type="none" w="sm" len="sm"/>
            </a:ln>
          </p:spPr>
          <p:txBody>
            <a:bodyPr spcFirstLastPara="1" wrap="square" lIns="798450" tIns="674450" rIns="245850" bIns="500400" anchor="ctr" anchorCtr="0">
              <a:noAutofit/>
            </a:bodyPr>
            <a:lstStyle/>
            <a:p>
              <a:pPr marL="0" marR="0" lvl="0" indent="0" algn="ctr" rtl="0">
                <a:lnSpc>
                  <a:spcPct val="90000"/>
                </a:lnSpc>
                <a:spcBef>
                  <a:spcPts val="0"/>
                </a:spcBef>
                <a:spcAft>
                  <a:spcPts val="0"/>
                </a:spcAft>
                <a:buNone/>
              </a:pPr>
              <a:r>
                <a:rPr lang="en-US" sz="1800">
                  <a:solidFill>
                    <a:srgbClr val="000000"/>
                  </a:solidFill>
                  <a:latin typeface="Calibri"/>
                  <a:ea typeface="Calibri"/>
                  <a:cs typeface="Calibri"/>
                  <a:sym typeface="Calibri"/>
                </a:rPr>
                <a:t>Développement cognitif</a:t>
              </a:r>
              <a:endParaRPr/>
            </a:p>
          </p:txBody>
        </p:sp>
        <p:sp>
          <p:nvSpPr>
            <p:cNvPr id="129" name="Google Shape;129;p5"/>
            <p:cNvSpPr/>
            <p:nvPr/>
          </p:nvSpPr>
          <p:spPr>
            <a:xfrm>
              <a:off x="2917687" y="3519310"/>
              <a:ext cx="2610268" cy="2610805"/>
            </a:xfrm>
            <a:custGeom>
              <a:avLst/>
              <a:gdLst/>
              <a:ahLst/>
              <a:cxnLst/>
              <a:rect l="l" t="t" r="r" b="b"/>
              <a:pathLst>
                <a:path w="2610802" h="2610802" extrusionOk="0">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CC00FF">
                <a:alpha val="49803"/>
              </a:srgbClr>
            </a:solidFill>
            <a:ln w="12700" cap="flat" cmpd="sng">
              <a:solidFill>
                <a:schemeClr val="lt1"/>
              </a:solidFill>
              <a:prstDash val="solid"/>
              <a:miter lim="800000"/>
              <a:headEnd type="none" w="sm" len="sm"/>
              <a:tailEnd type="none" w="sm" len="sm"/>
            </a:ln>
          </p:spPr>
          <p:txBody>
            <a:bodyPr spcFirstLastPara="1" wrap="square" lIns="245850" tIns="674450" rIns="798450" bIns="500400" anchor="ctr" anchorCtr="0">
              <a:noAutofit/>
            </a:bodyPr>
            <a:lstStyle/>
            <a:p>
              <a:pPr marL="0" marR="0" lvl="0" indent="0" algn="ctr" rtl="0">
                <a:lnSpc>
                  <a:spcPct val="90000"/>
                </a:lnSpc>
                <a:spcBef>
                  <a:spcPts val="0"/>
                </a:spcBef>
                <a:spcAft>
                  <a:spcPts val="0"/>
                </a:spcAft>
                <a:buNone/>
              </a:pPr>
              <a:r>
                <a:rPr lang="en-US" sz="1800">
                  <a:solidFill>
                    <a:srgbClr val="000000"/>
                  </a:solidFill>
                  <a:latin typeface="Calibri"/>
                  <a:ea typeface="Calibri"/>
                  <a:cs typeface="Calibri"/>
                  <a:sym typeface="Calibri"/>
                </a:rPr>
                <a:t>Développement affectif et social</a:t>
              </a:r>
              <a:endParaRPr/>
            </a:p>
          </p:txBody>
        </p:sp>
      </p:grpSp>
      <p:sp>
        <p:nvSpPr>
          <p:cNvPr id="130" name="Google Shape;130;p5"/>
          <p:cNvSpPr txBox="1"/>
          <p:nvPr/>
        </p:nvSpPr>
        <p:spPr>
          <a:xfrm>
            <a:off x="6852575" y="2318900"/>
            <a:ext cx="47997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Calibri"/>
                <a:ea typeface="Calibri"/>
                <a:cs typeface="Calibri"/>
                <a:sym typeface="Calibri"/>
              </a:rPr>
              <a:t>Les dimensions </a:t>
            </a:r>
            <a:br>
              <a:rPr lang="en-US" sz="2000">
                <a:solidFill>
                  <a:srgbClr val="000000"/>
                </a:solidFill>
                <a:latin typeface="Calibri"/>
                <a:ea typeface="Calibri"/>
                <a:cs typeface="Calibri"/>
                <a:sym typeface="Calibri"/>
              </a:rPr>
            </a:br>
            <a:r>
              <a:rPr lang="en-US" sz="2000">
                <a:solidFill>
                  <a:srgbClr val="000000"/>
                </a:solidFill>
                <a:latin typeface="Calibri"/>
                <a:ea typeface="Calibri"/>
                <a:cs typeface="Calibri"/>
                <a:sym typeface="Calibri"/>
              </a:rPr>
              <a:t>motrice, cognitive, sociale/affective </a:t>
            </a:r>
            <a:endParaRPr sz="2000"/>
          </a:p>
          <a:p>
            <a:pPr marL="0" marR="0" lvl="0" indent="0" algn="l" rtl="0">
              <a:spcBef>
                <a:spcPts val="0"/>
              </a:spcBef>
              <a:spcAft>
                <a:spcPts val="0"/>
              </a:spcAft>
              <a:buNone/>
            </a:pPr>
            <a:r>
              <a:rPr lang="en-US" sz="2000">
                <a:solidFill>
                  <a:srgbClr val="000000"/>
                </a:solidFill>
                <a:latin typeface="Calibri"/>
                <a:ea typeface="Calibri"/>
                <a:cs typeface="Calibri"/>
                <a:sym typeface="Calibri"/>
              </a:rPr>
              <a:t>sont indissociables et en constante interaction au cours du développement. </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p:nvPr/>
        </p:nvSpPr>
        <p:spPr>
          <a:xfrm>
            <a:off x="6138863" y="1365250"/>
            <a:ext cx="4064000" cy="4064000"/>
          </a:xfrm>
          <a:custGeom>
            <a:avLst/>
            <a:gdLst/>
            <a:ahLst/>
            <a:cxnLst/>
            <a:rect l="l" t="t" r="r" b="b"/>
            <a:pathLst>
              <a:path w="5418667" h="5418667" extrusionOk="0">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noFill/>
          <a:ln w="12700" cap="flat" cmpd="sng">
            <a:solidFill>
              <a:schemeClr val="dk1"/>
            </a:solidFill>
            <a:prstDash val="solid"/>
            <a:miter lim="800000"/>
            <a:headEnd type="none" w="sm" len="sm"/>
            <a:tailEnd type="none" w="sm" len="sm"/>
          </a:ln>
        </p:spPr>
        <p:txBody>
          <a:bodyPr spcFirstLastPara="1" wrap="square" lIns="1366000" tIns="299200" rIns="1366000" bIns="3550400" anchor="ctr" anchorCtr="0">
            <a:noAutofit/>
          </a:bodyPr>
          <a:lstStyle/>
          <a:p>
            <a:pPr marL="0" marR="0" lvl="0" indent="0" algn="ctr" rtl="0">
              <a:lnSpc>
                <a:spcPct val="90000"/>
              </a:lnSpc>
              <a:spcBef>
                <a:spcPts val="0"/>
              </a:spcBef>
              <a:spcAft>
                <a:spcPts val="0"/>
              </a:spcAft>
              <a:buNone/>
            </a:pPr>
            <a:r>
              <a:rPr lang="en-US" sz="1350" b="1">
                <a:solidFill>
                  <a:srgbClr val="8971E1"/>
                </a:solidFill>
                <a:latin typeface="Calibri"/>
                <a:ea typeface="Calibri"/>
                <a:cs typeface="Calibri"/>
                <a:sym typeface="Calibri"/>
              </a:rPr>
              <a:t>Macrosystème</a:t>
            </a:r>
            <a:endParaRPr sz="1350" b="1">
              <a:solidFill>
                <a:srgbClr val="8971E1"/>
              </a:solidFill>
              <a:latin typeface="Calibri"/>
              <a:ea typeface="Calibri"/>
              <a:cs typeface="Calibri"/>
              <a:sym typeface="Calibri"/>
            </a:endParaRPr>
          </a:p>
        </p:txBody>
      </p:sp>
      <p:sp>
        <p:nvSpPr>
          <p:cNvPr id="137" name="Google Shape;137;p6"/>
          <p:cNvSpPr/>
          <p:nvPr/>
        </p:nvSpPr>
        <p:spPr>
          <a:xfrm>
            <a:off x="6443663" y="1974850"/>
            <a:ext cx="3454400" cy="3454400"/>
          </a:xfrm>
          <a:custGeom>
            <a:avLst/>
            <a:gdLst/>
            <a:ahLst/>
            <a:cxnLst/>
            <a:rect l="l" t="t" r="r" b="b"/>
            <a:pathLst>
              <a:path w="4605866" h="4605866" extrusionOk="0">
                <a:moveTo>
                  <a:pt x="0" y="2302933"/>
                </a:moveTo>
                <a:cubicBezTo>
                  <a:pt x="0" y="1031058"/>
                  <a:pt x="1031058" y="0"/>
                  <a:pt x="2302933" y="0"/>
                </a:cubicBezTo>
                <a:cubicBezTo>
                  <a:pt x="3574808" y="0"/>
                  <a:pt x="4605866" y="1031058"/>
                  <a:pt x="4605866" y="2302933"/>
                </a:cubicBezTo>
                <a:cubicBezTo>
                  <a:pt x="4605866" y="3574808"/>
                  <a:pt x="3574808" y="4605866"/>
                  <a:pt x="2302933" y="4605866"/>
                </a:cubicBezTo>
                <a:cubicBezTo>
                  <a:pt x="1031058" y="4605866"/>
                  <a:pt x="0" y="3574808"/>
                  <a:pt x="0" y="2302933"/>
                </a:cubicBezTo>
                <a:close/>
              </a:path>
            </a:pathLst>
          </a:custGeom>
          <a:noFill/>
          <a:ln w="12700" cap="flat" cmpd="sng">
            <a:solidFill>
              <a:schemeClr val="dk1"/>
            </a:solidFill>
            <a:prstDash val="solid"/>
            <a:miter lim="800000"/>
            <a:headEnd type="none" w="sm" len="sm"/>
            <a:tailEnd type="none" w="sm" len="sm"/>
          </a:ln>
        </p:spPr>
        <p:txBody>
          <a:bodyPr spcFirstLastPara="1" wrap="square" lIns="1078350" tIns="294625" rIns="1078350" bIns="2954525" anchor="ctr" anchorCtr="0">
            <a:noAutofit/>
          </a:bodyPr>
          <a:lstStyle/>
          <a:p>
            <a:pPr marL="0" marR="0" lvl="0" indent="0" algn="ctr" rtl="0">
              <a:lnSpc>
                <a:spcPct val="90000"/>
              </a:lnSpc>
              <a:spcBef>
                <a:spcPts val="0"/>
              </a:spcBef>
              <a:spcAft>
                <a:spcPts val="0"/>
              </a:spcAft>
              <a:buNone/>
            </a:pPr>
            <a:r>
              <a:rPr lang="en-US" sz="1350" b="1">
                <a:solidFill>
                  <a:srgbClr val="AC66DE"/>
                </a:solidFill>
                <a:latin typeface="Calibri"/>
                <a:ea typeface="Calibri"/>
                <a:cs typeface="Calibri"/>
                <a:sym typeface="Calibri"/>
              </a:rPr>
              <a:t>Exosystème</a:t>
            </a:r>
            <a:endParaRPr/>
          </a:p>
          <a:p>
            <a:pPr marL="0" marR="0" lvl="0" indent="0" algn="ctr" rtl="0">
              <a:lnSpc>
                <a:spcPct val="90000"/>
              </a:lnSpc>
              <a:spcBef>
                <a:spcPts val="473"/>
              </a:spcBef>
              <a:spcAft>
                <a:spcPts val="0"/>
              </a:spcAft>
              <a:buNone/>
            </a:pPr>
            <a:endParaRPr sz="1350" b="1">
              <a:solidFill>
                <a:srgbClr val="AC66DE"/>
              </a:solidFill>
              <a:latin typeface="Calibri"/>
              <a:ea typeface="Calibri"/>
              <a:cs typeface="Calibri"/>
              <a:sym typeface="Calibri"/>
            </a:endParaRPr>
          </a:p>
        </p:txBody>
      </p:sp>
      <p:sp>
        <p:nvSpPr>
          <p:cNvPr id="138" name="Google Shape;138;p6"/>
          <p:cNvSpPr/>
          <p:nvPr/>
        </p:nvSpPr>
        <p:spPr>
          <a:xfrm>
            <a:off x="6748463" y="2584450"/>
            <a:ext cx="2844800" cy="2844800"/>
          </a:xfrm>
          <a:custGeom>
            <a:avLst/>
            <a:gdLst/>
            <a:ahLst/>
            <a:cxnLst/>
            <a:rect l="l" t="t" r="r" b="b"/>
            <a:pathLst>
              <a:path w="3793066" h="3793066" extrusionOk="0">
                <a:moveTo>
                  <a:pt x="0" y="1896533"/>
                </a:moveTo>
                <a:cubicBezTo>
                  <a:pt x="0" y="849107"/>
                  <a:pt x="849107" y="0"/>
                  <a:pt x="1896533" y="0"/>
                </a:cubicBezTo>
                <a:cubicBezTo>
                  <a:pt x="2943959" y="0"/>
                  <a:pt x="3793066" y="849107"/>
                  <a:pt x="3793066" y="1896533"/>
                </a:cubicBezTo>
                <a:cubicBezTo>
                  <a:pt x="3793066" y="2943959"/>
                  <a:pt x="2943959" y="3793066"/>
                  <a:pt x="1896533" y="3793066"/>
                </a:cubicBezTo>
                <a:cubicBezTo>
                  <a:pt x="849107" y="3793066"/>
                  <a:pt x="0" y="2943959"/>
                  <a:pt x="0" y="1896533"/>
                </a:cubicBezTo>
                <a:close/>
              </a:path>
            </a:pathLst>
          </a:custGeom>
          <a:solidFill>
            <a:srgbClr val="D55CDB"/>
          </a:solidFill>
          <a:ln w="12700" cap="flat" cmpd="sng">
            <a:solidFill>
              <a:schemeClr val="lt1"/>
            </a:solidFill>
            <a:prstDash val="solid"/>
            <a:miter lim="800000"/>
            <a:headEnd type="none" w="sm" len="sm"/>
            <a:tailEnd type="none" w="sm" len="sm"/>
          </a:ln>
        </p:spPr>
        <p:txBody>
          <a:bodyPr spcFirstLastPara="1" wrap="square" lIns="782300" tIns="292300" rIns="782300" bIns="2351925" anchor="ctr" anchorCtr="0">
            <a:noAutofit/>
          </a:bodyPr>
          <a:lstStyle/>
          <a:p>
            <a:pPr marL="0" marR="0" lvl="0" indent="0" algn="ctr" rtl="0">
              <a:lnSpc>
                <a:spcPct val="90000"/>
              </a:lnSpc>
              <a:spcBef>
                <a:spcPts val="0"/>
              </a:spcBef>
              <a:spcAft>
                <a:spcPts val="0"/>
              </a:spcAft>
              <a:buNone/>
            </a:pPr>
            <a:r>
              <a:rPr lang="en-US" sz="1350" b="1">
                <a:solidFill>
                  <a:srgbClr val="FFFFFF"/>
                </a:solidFill>
                <a:latin typeface="Calibri"/>
                <a:ea typeface="Calibri"/>
                <a:cs typeface="Calibri"/>
                <a:sym typeface="Calibri"/>
              </a:rPr>
              <a:t>Mésosystème</a:t>
            </a:r>
            <a:endParaRPr/>
          </a:p>
        </p:txBody>
      </p:sp>
      <p:sp>
        <p:nvSpPr>
          <p:cNvPr id="139" name="Google Shape;139;p6"/>
          <p:cNvSpPr/>
          <p:nvPr/>
        </p:nvSpPr>
        <p:spPr>
          <a:xfrm>
            <a:off x="7053263" y="3194050"/>
            <a:ext cx="2235200" cy="2235200"/>
          </a:xfrm>
          <a:custGeom>
            <a:avLst/>
            <a:gdLst/>
            <a:ahLst/>
            <a:cxnLst/>
            <a:rect l="l" t="t" r="r" b="b"/>
            <a:pathLst>
              <a:path w="2980266" h="2980266" extrusionOk="0">
                <a:moveTo>
                  <a:pt x="0" y="1490133"/>
                </a:moveTo>
                <a:cubicBezTo>
                  <a:pt x="0" y="667155"/>
                  <a:pt x="667155" y="0"/>
                  <a:pt x="1490133" y="0"/>
                </a:cubicBezTo>
                <a:cubicBezTo>
                  <a:pt x="2313111" y="0"/>
                  <a:pt x="2980266" y="667155"/>
                  <a:pt x="2980266" y="1490133"/>
                </a:cubicBezTo>
                <a:cubicBezTo>
                  <a:pt x="2980266" y="2313111"/>
                  <a:pt x="2313111" y="2980266"/>
                  <a:pt x="1490133" y="2980266"/>
                </a:cubicBezTo>
                <a:cubicBezTo>
                  <a:pt x="667155" y="2980266"/>
                  <a:pt x="0" y="2313111"/>
                  <a:pt x="0" y="1490133"/>
                </a:cubicBezTo>
                <a:close/>
              </a:path>
            </a:pathLst>
          </a:custGeom>
          <a:solidFill>
            <a:srgbClr val="D851AD"/>
          </a:solidFill>
          <a:ln w="12700" cap="flat" cmpd="sng">
            <a:solidFill>
              <a:schemeClr val="lt1"/>
            </a:solidFill>
            <a:prstDash val="dot"/>
            <a:miter lim="800000"/>
            <a:headEnd type="none" w="sm" len="sm"/>
            <a:tailEnd type="none" w="sm" len="sm"/>
          </a:ln>
        </p:spPr>
        <p:txBody>
          <a:bodyPr spcFirstLastPara="1" wrap="square" lIns="610100" tIns="297175" rIns="610100" bIns="1727700" anchor="ctr" anchorCtr="0">
            <a:noAutofit/>
          </a:bodyPr>
          <a:lstStyle/>
          <a:p>
            <a:pPr marL="0" marR="0" lvl="0" indent="0" algn="ctr" rtl="0">
              <a:lnSpc>
                <a:spcPct val="90000"/>
              </a:lnSpc>
              <a:spcBef>
                <a:spcPts val="0"/>
              </a:spcBef>
              <a:spcAft>
                <a:spcPts val="0"/>
              </a:spcAft>
              <a:buNone/>
            </a:pPr>
            <a:r>
              <a:rPr lang="en-US" sz="1350" b="1">
                <a:solidFill>
                  <a:srgbClr val="FFFFFF"/>
                </a:solidFill>
                <a:latin typeface="Calibri"/>
                <a:ea typeface="Calibri"/>
                <a:cs typeface="Calibri"/>
                <a:sym typeface="Calibri"/>
              </a:rPr>
              <a:t>Microsystème</a:t>
            </a:r>
            <a:endParaRPr/>
          </a:p>
        </p:txBody>
      </p:sp>
      <p:sp>
        <p:nvSpPr>
          <p:cNvPr id="140" name="Google Shape;140;p6"/>
          <p:cNvSpPr/>
          <p:nvPr/>
        </p:nvSpPr>
        <p:spPr>
          <a:xfrm>
            <a:off x="7443788" y="3983038"/>
            <a:ext cx="1473200" cy="1403350"/>
          </a:xfrm>
          <a:custGeom>
            <a:avLst/>
            <a:gdLst/>
            <a:ahLst/>
            <a:cxnLst/>
            <a:rect l="l" t="t" r="r" b="b"/>
            <a:pathLst>
              <a:path w="2167466" h="2167466" extrusionOk="0">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D54773"/>
          </a:solidFill>
          <a:ln w="12700" cap="flat" cmpd="sng">
            <a:solidFill>
              <a:schemeClr val="lt1"/>
            </a:solidFill>
            <a:prstDash val="solid"/>
            <a:miter lim="800000"/>
            <a:headEnd type="none" w="sm" len="sm"/>
            <a:tailEnd type="none" w="sm" len="sm"/>
          </a:ln>
        </p:spPr>
        <p:txBody>
          <a:bodyPr spcFirstLastPara="1" wrap="square" lIns="243000" tIns="502400" rIns="243000" bIns="502400" anchor="b" anchorCtr="0">
            <a:noAutofit/>
          </a:bodyPr>
          <a:lstStyle/>
          <a:p>
            <a:pPr marL="0" marR="0" lvl="0" indent="0" algn="ctr" rtl="0">
              <a:lnSpc>
                <a:spcPct val="90000"/>
              </a:lnSpc>
              <a:spcBef>
                <a:spcPts val="0"/>
              </a:spcBef>
              <a:spcAft>
                <a:spcPts val="0"/>
              </a:spcAft>
              <a:buNone/>
            </a:pPr>
            <a:r>
              <a:rPr lang="en-US" sz="1350" b="1">
                <a:solidFill>
                  <a:srgbClr val="FFFFFF"/>
                </a:solidFill>
                <a:latin typeface="Calibri"/>
                <a:ea typeface="Calibri"/>
                <a:cs typeface="Calibri"/>
                <a:sym typeface="Calibri"/>
              </a:rPr>
              <a:t>Ontosystème</a:t>
            </a:r>
            <a:endParaRPr sz="1350" b="1">
              <a:solidFill>
                <a:srgbClr val="FFFFFF"/>
              </a:solidFill>
              <a:latin typeface="Calibri"/>
              <a:ea typeface="Calibri"/>
              <a:cs typeface="Calibri"/>
              <a:sym typeface="Calibri"/>
            </a:endParaRPr>
          </a:p>
          <a:p>
            <a:pPr marL="0" marR="0" lvl="0" indent="0" algn="ctr" rtl="0">
              <a:lnSpc>
                <a:spcPct val="90000"/>
              </a:lnSpc>
              <a:spcBef>
                <a:spcPts val="473"/>
              </a:spcBef>
              <a:spcAft>
                <a:spcPts val="0"/>
              </a:spcAft>
              <a:buNone/>
            </a:pPr>
            <a:endParaRPr sz="1350" b="1">
              <a:solidFill>
                <a:srgbClr val="FFFFFF"/>
              </a:solidFill>
              <a:latin typeface="Calibri"/>
              <a:ea typeface="Calibri"/>
              <a:cs typeface="Calibri"/>
              <a:sym typeface="Calibri"/>
            </a:endParaRPr>
          </a:p>
          <a:p>
            <a:pPr marL="0" marR="0" lvl="0" indent="0" algn="ctr" rtl="0">
              <a:lnSpc>
                <a:spcPct val="90000"/>
              </a:lnSpc>
              <a:spcBef>
                <a:spcPts val="473"/>
              </a:spcBef>
              <a:spcAft>
                <a:spcPts val="0"/>
              </a:spcAft>
              <a:buNone/>
            </a:pPr>
            <a:endParaRPr sz="1350" b="1">
              <a:solidFill>
                <a:srgbClr val="FFFFFF"/>
              </a:solidFill>
              <a:latin typeface="Calibri"/>
              <a:ea typeface="Calibri"/>
              <a:cs typeface="Calibri"/>
              <a:sym typeface="Calibri"/>
            </a:endParaRPr>
          </a:p>
        </p:txBody>
      </p:sp>
      <p:sp>
        <p:nvSpPr>
          <p:cNvPr id="141" name="Google Shape;141;p6"/>
          <p:cNvSpPr txBox="1"/>
          <p:nvPr/>
        </p:nvSpPr>
        <p:spPr>
          <a:xfrm>
            <a:off x="588464" y="5313376"/>
            <a:ext cx="5035500" cy="523200"/>
          </a:xfrm>
          <a:prstGeom prst="rect">
            <a:avLst/>
          </a:prstGeom>
          <a:solidFill>
            <a:srgbClr val="D54773"/>
          </a:solidFill>
          <a:ln w="9525" cap="flat" cmpd="sng">
            <a:solidFill>
              <a:srgbClr val="D54773"/>
            </a:solidFill>
            <a:prstDash val="solid"/>
            <a:miter lim="800000"/>
            <a:headEnd type="none" w="sm" len="sm"/>
            <a:tailEnd type="none" w="sm" len="sm"/>
          </a:ln>
        </p:spPr>
        <p:txBody>
          <a:bodyPr spcFirstLastPara="1" wrap="square" lIns="27000" tIns="0" rIns="27000" bIns="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700">
                <a:solidFill>
                  <a:srgbClr val="FFFFFF"/>
                </a:solidFill>
                <a:latin typeface="Calibri"/>
                <a:ea typeface="Calibri"/>
                <a:cs typeface="Calibri"/>
                <a:sym typeface="Calibri"/>
              </a:rPr>
              <a:t>Caractéristiques physiques, cognitives et socio-émotionnelles de l’individu</a:t>
            </a:r>
            <a:endParaRPr sz="1700"/>
          </a:p>
        </p:txBody>
      </p:sp>
      <p:sp>
        <p:nvSpPr>
          <p:cNvPr id="142" name="Google Shape;142;p6"/>
          <p:cNvSpPr txBox="1"/>
          <p:nvPr/>
        </p:nvSpPr>
        <p:spPr>
          <a:xfrm>
            <a:off x="588464" y="4732351"/>
            <a:ext cx="5035500" cy="523200"/>
          </a:xfrm>
          <a:prstGeom prst="rect">
            <a:avLst/>
          </a:prstGeom>
          <a:solidFill>
            <a:srgbClr val="D851AD"/>
          </a:solidFill>
          <a:ln w="9525" cap="flat" cmpd="sng">
            <a:solidFill>
              <a:srgbClr val="D851AD"/>
            </a:solidFill>
            <a:prstDash val="solid"/>
            <a:miter lim="800000"/>
            <a:headEnd type="none" w="sm" len="sm"/>
            <a:tailEnd type="none" w="sm" len="sm"/>
          </a:ln>
        </p:spPr>
        <p:txBody>
          <a:bodyPr spcFirstLastPara="1" wrap="square" lIns="27000" tIns="0" rIns="27000" bIns="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700">
                <a:solidFill>
                  <a:srgbClr val="FFFFFF"/>
                </a:solidFill>
                <a:latin typeface="Calibri"/>
                <a:ea typeface="Calibri"/>
                <a:cs typeface="Calibri"/>
                <a:sym typeface="Calibri"/>
              </a:rPr>
              <a:t>Environnements immédiats (humains physique) de l’individu.</a:t>
            </a:r>
            <a:endParaRPr sz="1700"/>
          </a:p>
        </p:txBody>
      </p:sp>
      <p:sp>
        <p:nvSpPr>
          <p:cNvPr id="143" name="Google Shape;143;p6"/>
          <p:cNvSpPr txBox="1"/>
          <p:nvPr/>
        </p:nvSpPr>
        <p:spPr>
          <a:xfrm>
            <a:off x="588464" y="3576649"/>
            <a:ext cx="5035500" cy="1046700"/>
          </a:xfrm>
          <a:prstGeom prst="rect">
            <a:avLst/>
          </a:prstGeom>
          <a:solidFill>
            <a:srgbClr val="D55CDB"/>
          </a:solidFill>
          <a:ln w="9525" cap="flat" cmpd="sng">
            <a:solidFill>
              <a:srgbClr val="D55CDB"/>
            </a:solidFill>
            <a:prstDash val="solid"/>
            <a:miter lim="800000"/>
            <a:headEnd type="none" w="sm" len="sm"/>
            <a:tailEnd type="none" w="sm" len="sm"/>
          </a:ln>
        </p:spPr>
        <p:txBody>
          <a:bodyPr spcFirstLastPara="1" wrap="square" lIns="27000" tIns="0" rIns="27000" bIns="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700">
                <a:solidFill>
                  <a:srgbClr val="FFFFFF"/>
                </a:solidFill>
                <a:latin typeface="Calibri"/>
                <a:ea typeface="Calibri"/>
                <a:cs typeface="Calibri"/>
                <a:sym typeface="Calibri"/>
              </a:rPr>
              <a:t>Environnement constitué par deux lieux (ou +) </a:t>
            </a:r>
            <a:br>
              <a:rPr lang="en-US" sz="1700">
                <a:solidFill>
                  <a:srgbClr val="FFFFFF"/>
                </a:solidFill>
                <a:latin typeface="Calibri"/>
                <a:ea typeface="Calibri"/>
                <a:cs typeface="Calibri"/>
                <a:sym typeface="Calibri"/>
              </a:rPr>
            </a:br>
            <a:r>
              <a:rPr lang="en-US" sz="1700">
                <a:solidFill>
                  <a:srgbClr val="FFFFFF"/>
                </a:solidFill>
                <a:latin typeface="Calibri"/>
                <a:ea typeface="Calibri"/>
                <a:cs typeface="Calibri"/>
                <a:sym typeface="Calibri"/>
              </a:rPr>
              <a:t>dans lesquels l’individu investit un temps significatif</a:t>
            </a:r>
            <a:br>
              <a:rPr lang="en-US" sz="1700">
                <a:solidFill>
                  <a:srgbClr val="FFFFFF"/>
                </a:solidFill>
                <a:latin typeface="Calibri"/>
                <a:ea typeface="Calibri"/>
                <a:cs typeface="Calibri"/>
                <a:sym typeface="Calibri"/>
              </a:rPr>
            </a:br>
            <a:r>
              <a:rPr lang="en-US" sz="1700">
                <a:solidFill>
                  <a:srgbClr val="FFFFFF"/>
                </a:solidFill>
                <a:latin typeface="Calibri"/>
                <a:ea typeface="Calibri"/>
                <a:cs typeface="Calibri"/>
                <a:sym typeface="Calibri"/>
              </a:rPr>
              <a:t>--&gt; interrelations entre les microsystèmes (garantir la cohérence) </a:t>
            </a:r>
            <a:endParaRPr sz="1700"/>
          </a:p>
        </p:txBody>
      </p:sp>
      <p:sp>
        <p:nvSpPr>
          <p:cNvPr id="144" name="Google Shape;144;p6"/>
          <p:cNvSpPr txBox="1"/>
          <p:nvPr/>
        </p:nvSpPr>
        <p:spPr>
          <a:xfrm>
            <a:off x="580775" y="5881700"/>
            <a:ext cx="10782000" cy="785100"/>
          </a:xfrm>
          <a:prstGeom prst="rect">
            <a:avLst/>
          </a:prstGeom>
          <a:noFill/>
          <a:ln w="9525" cap="flat" cmpd="sng">
            <a:solidFill>
              <a:srgbClr val="A5A5A5"/>
            </a:solidFill>
            <a:prstDash val="solid"/>
            <a:round/>
            <a:headEnd type="none" w="sm" len="sm"/>
            <a:tailEnd type="none" w="sm" len="sm"/>
          </a:ln>
        </p:spPr>
        <p:txBody>
          <a:bodyPr spcFirstLastPara="1" wrap="square" lIns="27000" tIns="0" rIns="27000" bIns="0" anchor="t" anchorCtr="0">
            <a:spAutoFit/>
          </a:bodyPr>
          <a:lstStyle/>
          <a:p>
            <a:pPr marL="0" marR="0" lvl="0" indent="0" algn="l" rtl="0">
              <a:spcBef>
                <a:spcPts val="0"/>
              </a:spcBef>
              <a:spcAft>
                <a:spcPts val="0"/>
              </a:spcAft>
              <a:buNone/>
            </a:pPr>
            <a:r>
              <a:rPr lang="en-US" sz="1700">
                <a:solidFill>
                  <a:srgbClr val="7F7F7F"/>
                </a:solidFill>
                <a:latin typeface="Calibri"/>
                <a:ea typeface="Calibri"/>
                <a:cs typeface="Calibri"/>
                <a:sym typeface="Calibri"/>
              </a:rPr>
              <a:t>- dimension temporelle de tout environnement humain</a:t>
            </a:r>
            <a:br>
              <a:rPr lang="en-US" sz="1700">
                <a:solidFill>
                  <a:srgbClr val="7F7F7F"/>
                </a:solidFill>
                <a:latin typeface="Calibri"/>
                <a:ea typeface="Calibri"/>
                <a:cs typeface="Calibri"/>
                <a:sym typeface="Calibri"/>
              </a:rPr>
            </a:br>
            <a:r>
              <a:rPr lang="en-US" sz="1700">
                <a:solidFill>
                  <a:srgbClr val="7F7F7F"/>
                </a:solidFill>
                <a:latin typeface="Calibri"/>
                <a:ea typeface="Calibri"/>
                <a:cs typeface="Calibri"/>
                <a:sym typeface="Calibri"/>
              </a:rPr>
              <a:t>- environnement temporel en lien avec les variables sociales et culturelles.  </a:t>
            </a:r>
            <a:endParaRPr sz="1700"/>
          </a:p>
          <a:p>
            <a:pPr marL="0" marR="0" lvl="0" indent="0" algn="l" rtl="0">
              <a:spcBef>
                <a:spcPts val="0"/>
              </a:spcBef>
              <a:spcAft>
                <a:spcPts val="0"/>
              </a:spcAft>
              <a:buNone/>
            </a:pPr>
            <a:r>
              <a:rPr lang="en-US" sz="1700">
                <a:solidFill>
                  <a:srgbClr val="7F7F7F"/>
                </a:solidFill>
                <a:latin typeface="Calibri"/>
                <a:ea typeface="Calibri"/>
                <a:cs typeface="Calibri"/>
                <a:sym typeface="Calibri"/>
              </a:rPr>
              <a:t>liens de transition normative (passage d’une période d’existence à une autre en partie influencée par les autres systèmes).</a:t>
            </a:r>
            <a:endParaRPr sz="1700"/>
          </a:p>
        </p:txBody>
      </p:sp>
      <p:sp>
        <p:nvSpPr>
          <p:cNvPr id="145" name="Google Shape;145;p6"/>
          <p:cNvSpPr/>
          <p:nvPr/>
        </p:nvSpPr>
        <p:spPr>
          <a:xfrm>
            <a:off x="6064251" y="5229225"/>
            <a:ext cx="4473575" cy="495300"/>
          </a:xfrm>
          <a:prstGeom prst="rightArrow">
            <a:avLst>
              <a:gd name="adj1" fmla="val 50000"/>
              <a:gd name="adj2" fmla="val 50000"/>
            </a:avLst>
          </a:prstGeom>
          <a:solidFill>
            <a:srgbClr val="A5A5A5"/>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b="1">
                <a:solidFill>
                  <a:srgbClr val="FFFFFF"/>
                </a:solidFill>
                <a:latin typeface="Calibri"/>
                <a:ea typeface="Calibri"/>
                <a:cs typeface="Calibri"/>
                <a:sym typeface="Calibri"/>
              </a:rPr>
              <a:t>Chronosystème </a:t>
            </a:r>
            <a:endParaRPr/>
          </a:p>
        </p:txBody>
      </p:sp>
      <p:sp>
        <p:nvSpPr>
          <p:cNvPr id="146" name="Google Shape;146;p6"/>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en-US" b="1"/>
              <a:t>Écosystème de l’enfant </a:t>
            </a:r>
            <a:r>
              <a:rPr lang="en-US" sz="3600" b="1"/>
              <a:t/>
            </a:r>
            <a:br>
              <a:rPr lang="en-US" sz="3600" b="1"/>
            </a:br>
            <a:r>
              <a:rPr lang="en-US" sz="1650" b="1"/>
              <a:t>*basé sur le modèle écosystémique de Bronfenbrenner</a:t>
            </a:r>
            <a:endParaRPr/>
          </a:p>
        </p:txBody>
      </p:sp>
      <p:sp>
        <p:nvSpPr>
          <p:cNvPr id="147" name="Google Shape;147;p6"/>
          <p:cNvSpPr/>
          <p:nvPr/>
        </p:nvSpPr>
        <p:spPr>
          <a:xfrm>
            <a:off x="7613650" y="3108325"/>
            <a:ext cx="1111250" cy="215900"/>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00">
                <a:solidFill>
                  <a:srgbClr val="D851AD"/>
                </a:solidFill>
                <a:latin typeface="Calibri"/>
                <a:ea typeface="Calibri"/>
                <a:cs typeface="Calibri"/>
                <a:sym typeface="Calibri"/>
              </a:rPr>
              <a:t>professionnels</a:t>
            </a:r>
            <a:endParaRPr/>
          </a:p>
        </p:txBody>
      </p:sp>
      <p:sp>
        <p:nvSpPr>
          <p:cNvPr id="148" name="Google Shape;148;p6"/>
          <p:cNvSpPr/>
          <p:nvPr/>
        </p:nvSpPr>
        <p:spPr>
          <a:xfrm>
            <a:off x="7002464" y="3536950"/>
            <a:ext cx="566737" cy="215900"/>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D851AD"/>
                </a:solidFill>
                <a:latin typeface="Calibri"/>
                <a:ea typeface="Calibri"/>
                <a:cs typeface="Calibri"/>
                <a:sym typeface="Calibri"/>
              </a:rPr>
              <a:t>famille</a:t>
            </a:r>
            <a:endParaRPr/>
          </a:p>
        </p:txBody>
      </p:sp>
      <p:sp>
        <p:nvSpPr>
          <p:cNvPr id="149" name="Google Shape;149;p6"/>
          <p:cNvSpPr/>
          <p:nvPr/>
        </p:nvSpPr>
        <p:spPr>
          <a:xfrm>
            <a:off x="8716964" y="3567113"/>
            <a:ext cx="566737" cy="215900"/>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D851AD"/>
                </a:solidFill>
                <a:latin typeface="Calibri"/>
                <a:ea typeface="Calibri"/>
                <a:cs typeface="Calibri"/>
                <a:sym typeface="Calibri"/>
              </a:rPr>
              <a:t>pairs</a:t>
            </a:r>
            <a:endParaRPr/>
          </a:p>
        </p:txBody>
      </p:sp>
      <p:sp>
        <p:nvSpPr>
          <p:cNvPr id="150" name="Google Shape;150;p6"/>
          <p:cNvSpPr/>
          <p:nvPr/>
        </p:nvSpPr>
        <p:spPr>
          <a:xfrm>
            <a:off x="7011989" y="1836738"/>
            <a:ext cx="701675" cy="2159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000000"/>
                </a:solidFill>
                <a:latin typeface="Calibri"/>
                <a:ea typeface="Calibri"/>
                <a:cs typeface="Calibri"/>
                <a:sym typeface="Calibri"/>
              </a:rPr>
              <a:t>politique</a:t>
            </a:r>
            <a:endParaRPr/>
          </a:p>
        </p:txBody>
      </p:sp>
      <p:sp>
        <p:nvSpPr>
          <p:cNvPr id="151" name="Google Shape;151;p6"/>
          <p:cNvSpPr/>
          <p:nvPr/>
        </p:nvSpPr>
        <p:spPr>
          <a:xfrm>
            <a:off x="6616700" y="2074863"/>
            <a:ext cx="566738" cy="2159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000000"/>
                </a:solidFill>
                <a:latin typeface="Calibri"/>
                <a:ea typeface="Calibri"/>
                <a:cs typeface="Calibri"/>
                <a:sym typeface="Calibri"/>
              </a:rPr>
              <a:t>société</a:t>
            </a:r>
            <a:endParaRPr/>
          </a:p>
        </p:txBody>
      </p:sp>
      <p:sp>
        <p:nvSpPr>
          <p:cNvPr id="152" name="Google Shape;152;p6"/>
          <p:cNvSpPr/>
          <p:nvPr/>
        </p:nvSpPr>
        <p:spPr>
          <a:xfrm>
            <a:off x="8661400" y="1825625"/>
            <a:ext cx="782638" cy="2159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000000"/>
                </a:solidFill>
                <a:latin typeface="Calibri"/>
                <a:ea typeface="Calibri"/>
                <a:cs typeface="Calibri"/>
                <a:sym typeface="Calibri"/>
              </a:rPr>
              <a:t>économie</a:t>
            </a:r>
            <a:endParaRPr/>
          </a:p>
        </p:txBody>
      </p:sp>
      <p:sp>
        <p:nvSpPr>
          <p:cNvPr id="153" name="Google Shape;153;p6"/>
          <p:cNvSpPr/>
          <p:nvPr/>
        </p:nvSpPr>
        <p:spPr>
          <a:xfrm>
            <a:off x="9155114" y="2068514"/>
            <a:ext cx="566737" cy="217487"/>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000000"/>
                </a:solidFill>
                <a:latin typeface="Calibri"/>
                <a:ea typeface="Calibri"/>
                <a:cs typeface="Calibri"/>
                <a:sym typeface="Calibri"/>
              </a:rPr>
              <a:t>culture</a:t>
            </a:r>
            <a:endParaRPr/>
          </a:p>
        </p:txBody>
      </p:sp>
      <p:sp>
        <p:nvSpPr>
          <p:cNvPr id="154" name="Google Shape;154;p6"/>
          <p:cNvSpPr/>
          <p:nvPr/>
        </p:nvSpPr>
        <p:spPr>
          <a:xfrm>
            <a:off x="8232775" y="2311400"/>
            <a:ext cx="1418700" cy="297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lnSpc>
                <a:spcPct val="70000"/>
              </a:lnSpc>
              <a:spcBef>
                <a:spcPts val="0"/>
              </a:spcBef>
              <a:spcAft>
                <a:spcPts val="0"/>
              </a:spcAft>
              <a:buNone/>
            </a:pPr>
            <a:r>
              <a:rPr lang="en-US" sz="1050">
                <a:solidFill>
                  <a:srgbClr val="000000"/>
                </a:solidFill>
                <a:latin typeface="Calibri"/>
                <a:ea typeface="Calibri"/>
                <a:cs typeface="Calibri"/>
                <a:sym typeface="Calibri"/>
              </a:rPr>
              <a:t>caractéristiques institutionnelles</a:t>
            </a:r>
            <a:endParaRPr/>
          </a:p>
        </p:txBody>
      </p:sp>
      <p:sp>
        <p:nvSpPr>
          <p:cNvPr id="155" name="Google Shape;155;p6"/>
          <p:cNvSpPr/>
          <p:nvPr/>
        </p:nvSpPr>
        <p:spPr>
          <a:xfrm>
            <a:off x="6753225" y="2320925"/>
            <a:ext cx="1473300" cy="297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70000"/>
              </a:lnSpc>
              <a:spcBef>
                <a:spcPts val="0"/>
              </a:spcBef>
              <a:spcAft>
                <a:spcPts val="0"/>
              </a:spcAft>
              <a:buNone/>
            </a:pPr>
            <a:r>
              <a:rPr lang="en-US" sz="1050">
                <a:solidFill>
                  <a:srgbClr val="000000"/>
                </a:solidFill>
                <a:latin typeface="Calibri"/>
                <a:ea typeface="Calibri"/>
                <a:cs typeface="Calibri"/>
                <a:sym typeface="Calibri"/>
              </a:rPr>
              <a:t>type accompagnement</a:t>
            </a:r>
            <a:endParaRPr/>
          </a:p>
        </p:txBody>
      </p:sp>
      <p:sp>
        <p:nvSpPr>
          <p:cNvPr id="156" name="Google Shape;156;p6"/>
          <p:cNvSpPr txBox="1"/>
          <p:nvPr/>
        </p:nvSpPr>
        <p:spPr>
          <a:xfrm>
            <a:off x="578850" y="2416186"/>
            <a:ext cx="5037300" cy="1046700"/>
          </a:xfrm>
          <a:prstGeom prst="rect">
            <a:avLst/>
          </a:prstGeom>
          <a:noFill/>
          <a:ln w="9525" cap="flat" cmpd="sng">
            <a:solidFill>
              <a:srgbClr val="AC66DE"/>
            </a:solidFill>
            <a:prstDash val="solid"/>
            <a:miter lim="800000"/>
            <a:headEnd type="none" w="sm" len="sm"/>
            <a:tailEnd type="none" w="sm" len="sm"/>
          </a:ln>
        </p:spPr>
        <p:txBody>
          <a:bodyPr spcFirstLastPara="1" wrap="square" lIns="27000" tIns="0" rIns="27000" bIns="0" anchor="t" anchorCtr="0">
            <a:spAutoFit/>
          </a:bodyPr>
          <a:lstStyle/>
          <a:p>
            <a:pPr marL="0" marR="0" lvl="0" indent="0" algn="l" rtl="0">
              <a:lnSpc>
                <a:spcPct val="100000"/>
              </a:lnSpc>
              <a:spcBef>
                <a:spcPts val="0"/>
              </a:spcBef>
              <a:spcAft>
                <a:spcPts val="0"/>
              </a:spcAft>
              <a:buClr>
                <a:srgbClr val="AC66DE"/>
              </a:buClr>
              <a:buSzPts val="1600"/>
              <a:buFont typeface="Arial"/>
              <a:buNone/>
            </a:pPr>
            <a:r>
              <a:rPr lang="en-US" sz="1700">
                <a:solidFill>
                  <a:srgbClr val="AC66DE"/>
                </a:solidFill>
                <a:latin typeface="Calibri"/>
                <a:ea typeface="Calibri"/>
                <a:cs typeface="Calibri"/>
                <a:sym typeface="Calibri"/>
              </a:rPr>
              <a:t>Ensemble indirect des systèmes (structures sociales et/ou organisationnelles) qui gouvernent les micro- et méso-systèmes. --&gt; facteurs extérieurs affectant +/- directement l’individu</a:t>
            </a:r>
            <a:endParaRPr sz="1700"/>
          </a:p>
        </p:txBody>
      </p:sp>
      <p:sp>
        <p:nvSpPr>
          <p:cNvPr id="157" name="Google Shape;157;p6"/>
          <p:cNvSpPr txBox="1"/>
          <p:nvPr/>
        </p:nvSpPr>
        <p:spPr>
          <a:xfrm>
            <a:off x="578850" y="1544650"/>
            <a:ext cx="5037300" cy="785100"/>
          </a:xfrm>
          <a:prstGeom prst="rect">
            <a:avLst/>
          </a:prstGeom>
          <a:noFill/>
          <a:ln w="9525" cap="flat" cmpd="sng">
            <a:solidFill>
              <a:srgbClr val="8971E1"/>
            </a:solidFill>
            <a:prstDash val="solid"/>
            <a:miter lim="800000"/>
            <a:headEnd type="none" w="sm" len="sm"/>
            <a:tailEnd type="none" w="sm" len="sm"/>
          </a:ln>
        </p:spPr>
        <p:txBody>
          <a:bodyPr spcFirstLastPara="1" wrap="square" lIns="27000" tIns="0" rIns="27000" bIns="0" anchor="t" anchorCtr="0">
            <a:spAutoFit/>
          </a:bodyPr>
          <a:lstStyle/>
          <a:p>
            <a:pPr marL="0" marR="0" lvl="0" indent="0" algn="l" rtl="0">
              <a:lnSpc>
                <a:spcPct val="100000"/>
              </a:lnSpc>
              <a:spcBef>
                <a:spcPts val="0"/>
              </a:spcBef>
              <a:spcAft>
                <a:spcPts val="0"/>
              </a:spcAft>
              <a:buClr>
                <a:srgbClr val="8971E1"/>
              </a:buClr>
              <a:buSzPts val="1600"/>
              <a:buFont typeface="Arial"/>
              <a:buNone/>
            </a:pPr>
            <a:r>
              <a:rPr lang="en-US" sz="1700">
                <a:solidFill>
                  <a:srgbClr val="8971E1"/>
                </a:solidFill>
                <a:latin typeface="Calibri"/>
                <a:ea typeface="Calibri"/>
                <a:cs typeface="Calibri"/>
                <a:sym typeface="Calibri"/>
              </a:rPr>
              <a:t>Valeurs sociales et culturelles ayant un pouvoir d’influence sur les comportements et attitudes. </a:t>
            </a:r>
            <a:br>
              <a:rPr lang="en-US" sz="1700">
                <a:solidFill>
                  <a:srgbClr val="8971E1"/>
                </a:solidFill>
                <a:latin typeface="Calibri"/>
                <a:ea typeface="Calibri"/>
                <a:cs typeface="Calibri"/>
                <a:sym typeface="Calibri"/>
              </a:rPr>
            </a:br>
            <a:r>
              <a:rPr lang="en-US" sz="1700">
                <a:solidFill>
                  <a:srgbClr val="8971E1"/>
                </a:solidFill>
                <a:latin typeface="Calibri"/>
                <a:ea typeface="Calibri"/>
                <a:cs typeface="Calibri"/>
                <a:sym typeface="Calibri"/>
              </a:rPr>
              <a:t>--&gt; valeurs culturelles, religieuses, politiques…</a:t>
            </a:r>
            <a:endParaRPr sz="1700"/>
          </a:p>
        </p:txBody>
      </p:sp>
      <p:grpSp>
        <p:nvGrpSpPr>
          <p:cNvPr id="158" name="Google Shape;158;p6"/>
          <p:cNvGrpSpPr/>
          <p:nvPr/>
        </p:nvGrpSpPr>
        <p:grpSpPr>
          <a:xfrm>
            <a:off x="7723188" y="4429125"/>
            <a:ext cx="938212" cy="890588"/>
            <a:chOff x="2917687" y="1872471"/>
            <a:chExt cx="4494932" cy="4257644"/>
          </a:xfrm>
        </p:grpSpPr>
        <p:sp>
          <p:nvSpPr>
            <p:cNvPr id="159" name="Google Shape;159;p6"/>
            <p:cNvSpPr/>
            <p:nvPr/>
          </p:nvSpPr>
          <p:spPr>
            <a:xfrm>
              <a:off x="3845575" y="1872471"/>
              <a:ext cx="2639155" cy="2641104"/>
            </a:xfrm>
            <a:custGeom>
              <a:avLst/>
              <a:gdLst/>
              <a:ahLst/>
              <a:cxnLst/>
              <a:rect l="l" t="t" r="r" b="b"/>
              <a:pathLst>
                <a:path w="2640983" h="2640983" extrusionOk="0">
                  <a:moveTo>
                    <a:pt x="0" y="1320492"/>
                  </a:moveTo>
                  <a:cubicBezTo>
                    <a:pt x="0" y="591204"/>
                    <a:pt x="591204" y="0"/>
                    <a:pt x="1320492" y="0"/>
                  </a:cubicBezTo>
                  <a:cubicBezTo>
                    <a:pt x="2049780" y="0"/>
                    <a:pt x="2640984" y="591204"/>
                    <a:pt x="2640984" y="1320492"/>
                  </a:cubicBezTo>
                  <a:cubicBezTo>
                    <a:pt x="2640984" y="2049780"/>
                    <a:pt x="2049780" y="2640984"/>
                    <a:pt x="1320492" y="2640984"/>
                  </a:cubicBezTo>
                  <a:cubicBezTo>
                    <a:pt x="591204" y="2640984"/>
                    <a:pt x="0" y="2049780"/>
                    <a:pt x="0" y="1320492"/>
                  </a:cubicBezTo>
                  <a:close/>
                </a:path>
              </a:pathLst>
            </a:custGeom>
            <a:solidFill>
              <a:schemeClr val="accent4">
                <a:alpha val="49803"/>
              </a:schemeClr>
            </a:solidFill>
            <a:ln w="12700" cap="flat" cmpd="sng">
              <a:solidFill>
                <a:schemeClr val="lt1"/>
              </a:solidFill>
              <a:prstDash val="solid"/>
              <a:miter lim="800000"/>
              <a:headEnd type="none" w="sm" len="sm"/>
              <a:tailEnd type="none" w="sm" len="sm"/>
            </a:ln>
          </p:spPr>
          <p:txBody>
            <a:bodyPr spcFirstLastPara="1" wrap="square" lIns="352125" tIns="462150" rIns="352125" bIns="990350" anchor="ctr" anchorCtr="0">
              <a:noAutofit/>
            </a:bodyPr>
            <a:lstStyle/>
            <a:p>
              <a:pPr marL="0" marR="0" lvl="0" indent="0" algn="ctr" rtl="0">
                <a:lnSpc>
                  <a:spcPct val="90000"/>
                </a:lnSpc>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6"/>
            <p:cNvSpPr/>
            <p:nvPr/>
          </p:nvSpPr>
          <p:spPr>
            <a:xfrm>
              <a:off x="4803886" y="3519369"/>
              <a:ext cx="2608733" cy="2610746"/>
            </a:xfrm>
            <a:custGeom>
              <a:avLst/>
              <a:gdLst/>
              <a:ahLst/>
              <a:cxnLst/>
              <a:rect l="l" t="t" r="r" b="b"/>
              <a:pathLst>
                <a:path w="2610802" h="2610802" extrusionOk="0">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2EE844">
                <a:alpha val="49803"/>
              </a:srgbClr>
            </a:solidFill>
            <a:ln w="12700" cap="flat" cmpd="sng">
              <a:solidFill>
                <a:schemeClr val="lt1"/>
              </a:solidFill>
              <a:prstDash val="solid"/>
              <a:miter lim="800000"/>
              <a:headEnd type="none" w="sm" len="sm"/>
              <a:tailEnd type="none" w="sm" len="sm"/>
            </a:ln>
          </p:spPr>
          <p:txBody>
            <a:bodyPr spcFirstLastPara="1" wrap="square" lIns="798450" tIns="674450" rIns="245850" bIns="500400" anchor="ctr" anchorCtr="0">
              <a:noAutofit/>
            </a:bodyPr>
            <a:lstStyle/>
            <a:p>
              <a:pPr marL="0" marR="0" lvl="0" indent="0" algn="ctr" rtl="0">
                <a:lnSpc>
                  <a:spcPct val="90000"/>
                </a:lnSpc>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6"/>
            <p:cNvSpPr/>
            <p:nvPr/>
          </p:nvSpPr>
          <p:spPr>
            <a:xfrm>
              <a:off x="2917687" y="3519369"/>
              <a:ext cx="2608733" cy="2610746"/>
            </a:xfrm>
            <a:custGeom>
              <a:avLst/>
              <a:gdLst/>
              <a:ahLst/>
              <a:cxnLst/>
              <a:rect l="l" t="t" r="r" b="b"/>
              <a:pathLst>
                <a:path w="2610802" h="2610802" extrusionOk="0">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CC00FF">
                <a:alpha val="49803"/>
              </a:srgbClr>
            </a:solidFill>
            <a:ln w="12700" cap="flat" cmpd="sng">
              <a:solidFill>
                <a:schemeClr val="lt1"/>
              </a:solidFill>
              <a:prstDash val="solid"/>
              <a:miter lim="800000"/>
              <a:headEnd type="none" w="sm" len="sm"/>
              <a:tailEnd type="none" w="sm" len="sm"/>
            </a:ln>
          </p:spPr>
          <p:txBody>
            <a:bodyPr spcFirstLastPara="1" wrap="square" lIns="245850" tIns="674450" rIns="798450" bIns="500400" anchor="ctr" anchorCtr="0">
              <a:noAutofit/>
            </a:bodyPr>
            <a:lstStyle/>
            <a:p>
              <a:pPr marL="0" marR="0" lvl="0" indent="0" algn="ctr" rtl="0">
                <a:lnSpc>
                  <a:spcPct val="90000"/>
                </a:lnSpc>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15600" y="593367"/>
            <a:ext cx="11360700" cy="843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Enfant</a:t>
            </a:r>
            <a:endParaRPr sz="5400"/>
          </a:p>
        </p:txBody>
      </p:sp>
      <p:sp>
        <p:nvSpPr>
          <p:cNvPr id="167" name="Google Shape;167;p10"/>
          <p:cNvSpPr/>
          <p:nvPr/>
        </p:nvSpPr>
        <p:spPr>
          <a:xfrm>
            <a:off x="1755648" y="5443728"/>
            <a:ext cx="40005" cy="10795"/>
          </a:xfrm>
          <a:custGeom>
            <a:avLst/>
            <a:gdLst/>
            <a:ahLst/>
            <a:cxnLst/>
            <a:rect l="l" t="t" r="r" b="b"/>
            <a:pathLst>
              <a:path w="40005" h="10795" extrusionOk="0">
                <a:moveTo>
                  <a:pt x="39624" y="0"/>
                </a:moveTo>
                <a:lnTo>
                  <a:pt x="0" y="0"/>
                </a:lnTo>
                <a:lnTo>
                  <a:pt x="0" y="10668"/>
                </a:lnTo>
                <a:lnTo>
                  <a:pt x="39624" y="10668"/>
                </a:lnTo>
                <a:lnTo>
                  <a:pt x="39624" y="0"/>
                </a:lnTo>
                <a:close/>
              </a:path>
            </a:pathLst>
          </a:custGeom>
          <a:solidFill>
            <a:srgbClr val="318E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0"/>
          <p:cNvSpPr txBox="1"/>
          <p:nvPr/>
        </p:nvSpPr>
        <p:spPr>
          <a:xfrm>
            <a:off x="415600" y="2033150"/>
            <a:ext cx="11360700" cy="3621600"/>
          </a:xfrm>
          <a:prstGeom prst="rect">
            <a:avLst/>
          </a:prstGeom>
          <a:noFill/>
          <a:ln>
            <a:noFill/>
          </a:ln>
        </p:spPr>
        <p:txBody>
          <a:bodyPr spcFirstLastPara="1" wrap="square" lIns="0" tIns="12050" rIns="0" bIns="0" anchor="t" anchorCtr="0">
            <a:spAutoFit/>
          </a:bodyPr>
          <a:lstStyle/>
          <a:p>
            <a:pPr marL="63500" marR="99695"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 Un enfant s'entend de tout être humain </a:t>
            </a:r>
            <a:r>
              <a:rPr lang="en-US" sz="1800">
                <a:solidFill>
                  <a:srgbClr val="1CFB7B"/>
                </a:solidFill>
                <a:latin typeface="Calibri"/>
                <a:ea typeface="Calibri"/>
                <a:cs typeface="Calibri"/>
                <a:sym typeface="Calibri"/>
              </a:rPr>
              <a:t>âgé de moins de dix-huit ans</a:t>
            </a:r>
            <a:r>
              <a:rPr lang="en-US" sz="1800">
                <a:solidFill>
                  <a:srgbClr val="252525"/>
                </a:solidFill>
                <a:latin typeface="Calibri"/>
                <a:ea typeface="Calibri"/>
                <a:cs typeface="Calibri"/>
                <a:sym typeface="Calibri"/>
              </a:rPr>
              <a:t>, sauf si la majorité est atteinte plus tôt </a:t>
            </a:r>
            <a:r>
              <a:rPr lang="en-US" sz="1800">
                <a:solidFill>
                  <a:srgbClr val="D583E9"/>
                </a:solidFill>
                <a:latin typeface="Calibri"/>
                <a:ea typeface="Calibri"/>
                <a:cs typeface="Calibri"/>
                <a:sym typeface="Calibri"/>
              </a:rPr>
              <a:t>en vertu de la  législation qui lui est applicable</a:t>
            </a:r>
            <a:r>
              <a:rPr lang="en-US" sz="1800">
                <a:solidFill>
                  <a:srgbClr val="252525"/>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None/>
            </a:pPr>
            <a:r>
              <a:rPr lang="en-US" sz="1800" i="1">
                <a:solidFill>
                  <a:srgbClr val="7E7E7E"/>
                </a:solidFill>
                <a:latin typeface="Calibri"/>
                <a:ea typeface="Calibri"/>
                <a:cs typeface="Calibri"/>
                <a:sym typeface="Calibri"/>
              </a:rPr>
              <a:t>Article 1</a:t>
            </a:r>
            <a:r>
              <a:rPr lang="en-US" sz="1800" i="1" baseline="30000">
                <a:solidFill>
                  <a:srgbClr val="7E7E7E"/>
                </a:solidFill>
                <a:latin typeface="Calibri"/>
                <a:ea typeface="Calibri"/>
                <a:cs typeface="Calibri"/>
                <a:sym typeface="Calibri"/>
              </a:rPr>
              <a:t>er</a:t>
            </a:r>
            <a:r>
              <a:rPr lang="en-US" sz="1800" i="1">
                <a:solidFill>
                  <a:srgbClr val="7E7E7E"/>
                </a:solidFill>
                <a:latin typeface="Calibri"/>
                <a:ea typeface="Calibri"/>
                <a:cs typeface="Calibri"/>
                <a:sym typeface="Calibri"/>
              </a:rPr>
              <a:t> de la Convention Internationale des droits de l’enfant adoptée par l’Assemblée Générale des Nations Unies, le 20 </a:t>
            </a:r>
            <a:endParaRPr sz="18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None/>
            </a:pPr>
            <a:r>
              <a:rPr lang="en-US" sz="1800" i="1">
                <a:solidFill>
                  <a:srgbClr val="7E7E7E"/>
                </a:solidFill>
                <a:latin typeface="Calibri"/>
                <a:ea typeface="Calibri"/>
                <a:cs typeface="Calibri"/>
                <a:sym typeface="Calibri"/>
              </a:rPr>
              <a:t>novembre 1989</a:t>
            </a:r>
            <a:endParaRPr sz="18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800">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Un enfant est </a:t>
            </a:r>
            <a:r>
              <a:rPr lang="en-US" sz="1800">
                <a:solidFill>
                  <a:srgbClr val="1CFB7B"/>
                </a:solidFill>
                <a:latin typeface="Calibri"/>
                <a:ea typeface="Calibri"/>
                <a:cs typeface="Calibri"/>
                <a:sym typeface="Calibri"/>
              </a:rPr>
              <a:t>un jeune être humain </a:t>
            </a:r>
            <a:r>
              <a:rPr lang="en-US" sz="1800">
                <a:solidFill>
                  <a:srgbClr val="318E9F"/>
                </a:solidFill>
                <a:latin typeface="Calibri"/>
                <a:ea typeface="Calibri"/>
                <a:cs typeface="Calibri"/>
                <a:sym typeface="Calibri"/>
              </a:rPr>
              <a:t>en cours de développement </a:t>
            </a:r>
            <a:r>
              <a:rPr lang="en-US" sz="1800">
                <a:solidFill>
                  <a:srgbClr val="252525"/>
                </a:solidFill>
                <a:latin typeface="Calibri"/>
                <a:ea typeface="Calibri"/>
                <a:cs typeface="Calibri"/>
                <a:sym typeface="Calibri"/>
              </a:rPr>
              <a:t>et </a:t>
            </a:r>
            <a:r>
              <a:rPr lang="en-US" sz="1800">
                <a:solidFill>
                  <a:srgbClr val="FFC000"/>
                </a:solidFill>
                <a:latin typeface="Calibri"/>
                <a:ea typeface="Calibri"/>
                <a:cs typeface="Calibri"/>
                <a:sym typeface="Calibri"/>
              </a:rPr>
              <a:t>dépendant de ses parents ou d’autres adultes</a:t>
            </a:r>
            <a:r>
              <a:rPr lang="en-US" sz="1800">
                <a:solidFill>
                  <a:srgbClr val="252525"/>
                </a:solidFill>
                <a:latin typeface="Calibri"/>
                <a:ea typeface="Calibri"/>
                <a:cs typeface="Calibri"/>
                <a:sym typeface="Calibri"/>
              </a:rPr>
              <a:t>.</a:t>
            </a:r>
            <a:endParaRPr sz="1800">
              <a:solidFill>
                <a:schemeClr val="dk1"/>
              </a:solidFill>
              <a:latin typeface="Calibri"/>
              <a:ea typeface="Calibri"/>
              <a:cs typeface="Calibri"/>
              <a:sym typeface="Calibri"/>
            </a:endParaRPr>
          </a:p>
          <a:p>
            <a:pPr marL="63500" marR="100330" lvl="0" indent="0" algn="l" rtl="0">
              <a:lnSpc>
                <a:spcPct val="100000"/>
              </a:lnSpc>
              <a:spcBef>
                <a:spcPts val="0"/>
              </a:spcBef>
              <a:spcAft>
                <a:spcPts val="0"/>
              </a:spcAft>
              <a:buNone/>
            </a:pPr>
            <a:r>
              <a:rPr lang="en-US" sz="1800">
                <a:solidFill>
                  <a:srgbClr val="252525"/>
                </a:solidFill>
                <a:latin typeface="Calibri"/>
                <a:ea typeface="Calibri"/>
                <a:cs typeface="Calibri"/>
                <a:sym typeface="Calibri"/>
              </a:rPr>
              <a:t>L'enfant est </a:t>
            </a:r>
            <a:r>
              <a:rPr lang="en-US" sz="1800">
                <a:solidFill>
                  <a:srgbClr val="318E9F"/>
                </a:solidFill>
                <a:latin typeface="Calibri"/>
                <a:ea typeface="Calibri"/>
                <a:cs typeface="Calibri"/>
                <a:sym typeface="Calibri"/>
              </a:rPr>
              <a:t>dépendant </a:t>
            </a:r>
            <a:r>
              <a:rPr lang="en-US" sz="1800">
                <a:solidFill>
                  <a:srgbClr val="252525"/>
                </a:solidFill>
                <a:latin typeface="Calibri"/>
                <a:ea typeface="Calibri"/>
                <a:cs typeface="Calibri"/>
                <a:sym typeface="Calibri"/>
              </a:rPr>
              <a:t>de son environnement et </a:t>
            </a:r>
            <a:r>
              <a:rPr lang="en-US" sz="1800">
                <a:solidFill>
                  <a:srgbClr val="318E9F"/>
                </a:solidFill>
                <a:latin typeface="Calibri"/>
                <a:ea typeface="Calibri"/>
                <a:cs typeface="Calibri"/>
                <a:sym typeface="Calibri"/>
              </a:rPr>
              <a:t>gagne petit à petit son indépendance</a:t>
            </a:r>
            <a:r>
              <a:rPr lang="en-US" sz="1800">
                <a:solidFill>
                  <a:srgbClr val="252525"/>
                </a:solidFill>
                <a:latin typeface="Calibri"/>
                <a:ea typeface="Calibri"/>
                <a:cs typeface="Calibri"/>
                <a:sym typeface="Calibri"/>
              </a:rPr>
              <a:t>. Les caractéristiques de son  environnement, ses </a:t>
            </a:r>
            <a:r>
              <a:rPr lang="en-US" sz="1800">
                <a:solidFill>
                  <a:srgbClr val="FFC000"/>
                </a:solidFill>
                <a:latin typeface="Calibri"/>
                <a:ea typeface="Calibri"/>
                <a:cs typeface="Calibri"/>
                <a:sym typeface="Calibri"/>
              </a:rPr>
              <a:t>parents</a:t>
            </a:r>
            <a:r>
              <a:rPr lang="en-US" sz="1800">
                <a:solidFill>
                  <a:srgbClr val="252525"/>
                </a:solidFill>
                <a:latin typeface="Calibri"/>
                <a:ea typeface="Calibri"/>
                <a:cs typeface="Calibri"/>
                <a:sym typeface="Calibri"/>
              </a:rPr>
              <a:t>, sa </a:t>
            </a:r>
            <a:r>
              <a:rPr lang="en-US" sz="1800">
                <a:solidFill>
                  <a:srgbClr val="D583E9"/>
                </a:solidFill>
                <a:latin typeface="Calibri"/>
                <a:ea typeface="Calibri"/>
                <a:cs typeface="Calibri"/>
                <a:sym typeface="Calibri"/>
              </a:rPr>
              <a:t>culture</a:t>
            </a:r>
            <a:r>
              <a:rPr lang="en-US" sz="1800">
                <a:solidFill>
                  <a:srgbClr val="252525"/>
                </a:solidFill>
                <a:latin typeface="Calibri"/>
                <a:ea typeface="Calibri"/>
                <a:cs typeface="Calibri"/>
                <a:sym typeface="Calibri"/>
              </a:rPr>
              <a:t>, </a:t>
            </a:r>
            <a:r>
              <a:rPr lang="en-US" sz="1800">
                <a:solidFill>
                  <a:schemeClr val="dk1"/>
                </a:solidFill>
                <a:latin typeface="Calibri"/>
                <a:ea typeface="Calibri"/>
                <a:cs typeface="Calibri"/>
                <a:sym typeface="Calibri"/>
              </a:rPr>
              <a:t>l'</a:t>
            </a:r>
            <a:r>
              <a:rPr lang="en-US" sz="1800">
                <a:solidFill>
                  <a:srgbClr val="1CFB7B"/>
                </a:solidFill>
                <a:latin typeface="Calibri"/>
                <a:ea typeface="Calibri"/>
                <a:cs typeface="Calibri"/>
                <a:sym typeface="Calibri"/>
              </a:rPr>
              <a:t>époque </a:t>
            </a:r>
            <a:r>
              <a:rPr lang="en-US" sz="1800">
                <a:solidFill>
                  <a:schemeClr val="dk1"/>
                </a:solidFill>
                <a:latin typeface="Calibri"/>
                <a:ea typeface="Calibri"/>
                <a:cs typeface="Calibri"/>
                <a:sym typeface="Calibri"/>
              </a:rPr>
              <a:t>à laquelle il est né</a:t>
            </a:r>
            <a:r>
              <a:rPr lang="en-US" sz="1800">
                <a:solidFill>
                  <a:srgbClr val="252525"/>
                </a:solidFill>
                <a:latin typeface="Calibri"/>
                <a:ea typeface="Calibri"/>
                <a:cs typeface="Calibri"/>
                <a:sym typeface="Calibri"/>
              </a:rPr>
              <a:t>, influencent son </a:t>
            </a:r>
            <a:r>
              <a:rPr lang="en-US" sz="1800">
                <a:solidFill>
                  <a:srgbClr val="66B0BC"/>
                </a:solidFill>
                <a:latin typeface="Calibri"/>
                <a:ea typeface="Calibri"/>
                <a:cs typeface="Calibri"/>
                <a:sym typeface="Calibri"/>
              </a:rPr>
              <a:t>développement </a:t>
            </a:r>
            <a:r>
              <a:rPr lang="en-US" sz="1800">
                <a:solidFill>
                  <a:srgbClr val="252525"/>
                </a:solidFill>
                <a:latin typeface="Calibri"/>
                <a:ea typeface="Calibri"/>
                <a:cs typeface="Calibri"/>
                <a:sym typeface="Calibri"/>
              </a:rPr>
              <a:t>et </a:t>
            </a:r>
            <a:r>
              <a:rPr lang="en-US" sz="1800">
                <a:solidFill>
                  <a:srgbClr val="66B0BC"/>
                </a:solidFill>
                <a:latin typeface="Calibri"/>
                <a:ea typeface="Calibri"/>
                <a:cs typeface="Calibri"/>
                <a:sym typeface="Calibri"/>
              </a:rPr>
              <a:t>l'interaction </a:t>
            </a:r>
            <a:r>
              <a:rPr lang="en-US" sz="1800">
                <a:solidFill>
                  <a:srgbClr val="252525"/>
                </a:solidFill>
                <a:latin typeface="Calibri"/>
                <a:ea typeface="Calibri"/>
                <a:cs typeface="Calibri"/>
                <a:sym typeface="Calibri"/>
              </a:rPr>
              <a:t>entre l'enfant  et son environnement doit être prise en compte pour mieux comprendre son développement, en particulier son développement  psychologique. </a:t>
            </a:r>
            <a:r>
              <a:rPr lang="en-US" sz="1800" i="1">
                <a:solidFill>
                  <a:srgbClr val="7E7E7E"/>
                </a:solidFill>
                <a:latin typeface="Calibri"/>
                <a:ea typeface="Calibri"/>
                <a:cs typeface="Calibri"/>
                <a:sym typeface="Calibri"/>
              </a:rPr>
              <a:t>Papalia, M. D., Olds, M. S., &amp; Feldman, M. R. (2010). Psychologie du développement humain. De Boeck Supérieur.</a:t>
            </a:r>
            <a:endParaRPr sz="18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800">
              <a:solidFill>
                <a:schemeClr val="dk1"/>
              </a:solidFill>
              <a:latin typeface="Calibri"/>
              <a:ea typeface="Calibri"/>
              <a:cs typeface="Calibri"/>
              <a:sym typeface="Calibri"/>
            </a:endParaRPr>
          </a:p>
          <a:p>
            <a:pPr marL="63500" marR="0" lvl="0" indent="0" algn="l" rtl="0">
              <a:lnSpc>
                <a:spcPct val="100000"/>
              </a:lnSpc>
              <a:spcBef>
                <a:spcPts val="5"/>
              </a:spcBef>
              <a:spcAft>
                <a:spcPts val="0"/>
              </a:spcAft>
              <a:buNone/>
            </a:pPr>
            <a:r>
              <a:rPr lang="en-US" sz="1800" i="1" u="sng">
                <a:solidFill>
                  <a:srgbClr val="7E7E7E"/>
                </a:solidFill>
                <a:latin typeface="Calibri"/>
                <a:ea typeface="Calibri"/>
                <a:cs typeface="Calibri"/>
                <a:sym typeface="Calibri"/>
              </a:rPr>
              <a:t>Etymologie</a:t>
            </a:r>
            <a:r>
              <a:rPr lang="en-US" sz="1800" i="1">
                <a:solidFill>
                  <a:srgbClr val="7E7E7E"/>
                </a:solidFill>
                <a:latin typeface="Calibri"/>
                <a:ea typeface="Calibri"/>
                <a:cs typeface="Calibri"/>
                <a:sym typeface="Calibri"/>
              </a:rPr>
              <a:t> </a:t>
            </a:r>
            <a:r>
              <a:rPr lang="en-US" sz="1800">
                <a:solidFill>
                  <a:srgbClr val="252525"/>
                </a:solidFill>
                <a:latin typeface="Calibri"/>
                <a:ea typeface="Calibri"/>
                <a:cs typeface="Calibri"/>
                <a:sym typeface="Calibri"/>
              </a:rPr>
              <a:t>: francisation du latin classique infans, infantis « qui ne parle pas » d'où « tout enfant, jeune enfant »</a:t>
            </a:r>
            <a:endParaRPr sz="1800">
              <a:solidFill>
                <a:schemeClr val="dk1"/>
              </a:solidFill>
              <a:latin typeface="Calibri"/>
              <a:ea typeface="Calibri"/>
              <a:cs typeface="Calibri"/>
              <a:sym typeface="Calibri"/>
            </a:endParaRPr>
          </a:p>
        </p:txBody>
      </p:sp>
      <p:grpSp>
        <p:nvGrpSpPr>
          <p:cNvPr id="169" name="Google Shape;169;p10"/>
          <p:cNvGrpSpPr/>
          <p:nvPr/>
        </p:nvGrpSpPr>
        <p:grpSpPr>
          <a:xfrm>
            <a:off x="762000" y="6228588"/>
            <a:ext cx="1880870" cy="576580"/>
            <a:chOff x="762000" y="6228588"/>
            <a:chExt cx="1880870" cy="576580"/>
          </a:xfrm>
        </p:grpSpPr>
        <p:sp>
          <p:nvSpPr>
            <p:cNvPr id="170" name="Google Shape;170;p10"/>
            <p:cNvSpPr/>
            <p:nvPr/>
          </p:nvSpPr>
          <p:spPr>
            <a:xfrm>
              <a:off x="762000" y="6228588"/>
              <a:ext cx="1880870" cy="576580"/>
            </a:xfrm>
            <a:custGeom>
              <a:avLst/>
              <a:gdLst/>
              <a:ahLst/>
              <a:cxnLst/>
              <a:rect l="l" t="t" r="r" b="b"/>
              <a:pathLst>
                <a:path w="1880870" h="576579" extrusionOk="0">
                  <a:moveTo>
                    <a:pt x="1784604" y="0"/>
                  </a:moveTo>
                  <a:lnTo>
                    <a:pt x="96012" y="0"/>
                  </a:lnTo>
                  <a:lnTo>
                    <a:pt x="58641" y="7545"/>
                  </a:lnTo>
                  <a:lnTo>
                    <a:pt x="28122" y="28122"/>
                  </a:lnTo>
                  <a:lnTo>
                    <a:pt x="7545" y="58641"/>
                  </a:lnTo>
                  <a:lnTo>
                    <a:pt x="0" y="96012"/>
                  </a:lnTo>
                  <a:lnTo>
                    <a:pt x="0" y="480060"/>
                  </a:lnTo>
                  <a:lnTo>
                    <a:pt x="7545" y="517431"/>
                  </a:lnTo>
                  <a:lnTo>
                    <a:pt x="28122" y="547950"/>
                  </a:lnTo>
                  <a:lnTo>
                    <a:pt x="58641" y="568526"/>
                  </a:lnTo>
                  <a:lnTo>
                    <a:pt x="96012" y="576072"/>
                  </a:lnTo>
                  <a:lnTo>
                    <a:pt x="1784604" y="576072"/>
                  </a:lnTo>
                  <a:lnTo>
                    <a:pt x="1822001" y="568526"/>
                  </a:lnTo>
                  <a:lnTo>
                    <a:pt x="1852517" y="547950"/>
                  </a:lnTo>
                  <a:lnTo>
                    <a:pt x="1873079" y="517431"/>
                  </a:lnTo>
                  <a:lnTo>
                    <a:pt x="1880616" y="480060"/>
                  </a:lnTo>
                  <a:lnTo>
                    <a:pt x="1880616" y="96012"/>
                  </a:lnTo>
                  <a:lnTo>
                    <a:pt x="1873079" y="58641"/>
                  </a:lnTo>
                  <a:lnTo>
                    <a:pt x="1852517" y="28122"/>
                  </a:lnTo>
                  <a:lnTo>
                    <a:pt x="1822001" y="7545"/>
                  </a:lnTo>
                  <a:lnTo>
                    <a:pt x="1784604"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p:nvPr/>
          </p:nvSpPr>
          <p:spPr>
            <a:xfrm>
              <a:off x="762000" y="6228588"/>
              <a:ext cx="1880870" cy="576580"/>
            </a:xfrm>
            <a:custGeom>
              <a:avLst/>
              <a:gdLst/>
              <a:ahLst/>
              <a:cxnLst/>
              <a:rect l="l" t="t" r="r" b="b"/>
              <a:pathLst>
                <a:path w="1880870" h="576579" extrusionOk="0">
                  <a:moveTo>
                    <a:pt x="0" y="96012"/>
                  </a:moveTo>
                  <a:lnTo>
                    <a:pt x="7545" y="58641"/>
                  </a:lnTo>
                  <a:lnTo>
                    <a:pt x="28122" y="28122"/>
                  </a:lnTo>
                  <a:lnTo>
                    <a:pt x="58641" y="7545"/>
                  </a:lnTo>
                  <a:lnTo>
                    <a:pt x="96012" y="0"/>
                  </a:lnTo>
                  <a:lnTo>
                    <a:pt x="1784604" y="0"/>
                  </a:lnTo>
                  <a:lnTo>
                    <a:pt x="1822001" y="7545"/>
                  </a:lnTo>
                  <a:lnTo>
                    <a:pt x="1852517" y="28122"/>
                  </a:lnTo>
                  <a:lnTo>
                    <a:pt x="1873079" y="58641"/>
                  </a:lnTo>
                  <a:lnTo>
                    <a:pt x="1880616" y="96012"/>
                  </a:lnTo>
                  <a:lnTo>
                    <a:pt x="1880616" y="480060"/>
                  </a:lnTo>
                  <a:lnTo>
                    <a:pt x="1873079" y="517431"/>
                  </a:lnTo>
                  <a:lnTo>
                    <a:pt x="1852517" y="547950"/>
                  </a:lnTo>
                  <a:lnTo>
                    <a:pt x="1822001" y="568526"/>
                  </a:lnTo>
                  <a:lnTo>
                    <a:pt x="1784604" y="576072"/>
                  </a:lnTo>
                  <a:lnTo>
                    <a:pt x="96012" y="576072"/>
                  </a:lnTo>
                  <a:lnTo>
                    <a:pt x="58641" y="568526"/>
                  </a:lnTo>
                  <a:lnTo>
                    <a:pt x="28122" y="547950"/>
                  </a:lnTo>
                  <a:lnTo>
                    <a:pt x="7545" y="517431"/>
                  </a:lnTo>
                  <a:lnTo>
                    <a:pt x="0" y="480060"/>
                  </a:lnTo>
                  <a:lnTo>
                    <a:pt x="0" y="96012"/>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2" name="Google Shape;172;p10"/>
          <p:cNvSpPr txBox="1"/>
          <p:nvPr/>
        </p:nvSpPr>
        <p:spPr>
          <a:xfrm>
            <a:off x="762050" y="6216500"/>
            <a:ext cx="1881000" cy="567000"/>
          </a:xfrm>
          <a:prstGeom prst="rect">
            <a:avLst/>
          </a:prstGeom>
          <a:noFill/>
          <a:ln>
            <a:noFill/>
          </a:ln>
        </p:spPr>
        <p:txBody>
          <a:bodyPr spcFirstLastPara="1" wrap="square" lIns="0" tIns="12700" rIns="0" bIns="0" anchor="t" anchorCtr="0">
            <a:spAutoFit/>
          </a:bodyPr>
          <a:lstStyle/>
          <a:p>
            <a:pPr marL="449580" marR="5080" lvl="0" indent="-437515"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  social</a:t>
            </a:r>
            <a:endParaRPr sz="1800" b="1">
              <a:solidFill>
                <a:schemeClr val="dk1"/>
              </a:solidFill>
              <a:latin typeface="Calibri"/>
              <a:ea typeface="Calibri"/>
              <a:cs typeface="Calibri"/>
              <a:sym typeface="Calibri"/>
            </a:endParaRPr>
          </a:p>
        </p:txBody>
      </p:sp>
      <p:grpSp>
        <p:nvGrpSpPr>
          <p:cNvPr id="173" name="Google Shape;173;p10"/>
          <p:cNvGrpSpPr/>
          <p:nvPr/>
        </p:nvGrpSpPr>
        <p:grpSpPr>
          <a:xfrm>
            <a:off x="5198364" y="6228588"/>
            <a:ext cx="1880870" cy="576580"/>
            <a:chOff x="5198364" y="6228588"/>
            <a:chExt cx="1880870" cy="576580"/>
          </a:xfrm>
        </p:grpSpPr>
        <p:sp>
          <p:nvSpPr>
            <p:cNvPr id="174" name="Google Shape;174;p10"/>
            <p:cNvSpPr/>
            <p:nvPr/>
          </p:nvSpPr>
          <p:spPr>
            <a:xfrm>
              <a:off x="5198364" y="6228588"/>
              <a:ext cx="1880870" cy="576580"/>
            </a:xfrm>
            <a:custGeom>
              <a:avLst/>
              <a:gdLst/>
              <a:ahLst/>
              <a:cxnLst/>
              <a:rect l="l" t="t" r="r" b="b"/>
              <a:pathLst>
                <a:path w="1880870" h="576579" extrusionOk="0">
                  <a:moveTo>
                    <a:pt x="1784604" y="0"/>
                  </a:moveTo>
                  <a:lnTo>
                    <a:pt x="96012" y="0"/>
                  </a:lnTo>
                  <a:lnTo>
                    <a:pt x="58614" y="7545"/>
                  </a:lnTo>
                  <a:lnTo>
                    <a:pt x="28098" y="28122"/>
                  </a:lnTo>
                  <a:lnTo>
                    <a:pt x="7536" y="58641"/>
                  </a:lnTo>
                  <a:lnTo>
                    <a:pt x="0" y="96012"/>
                  </a:lnTo>
                  <a:lnTo>
                    <a:pt x="0" y="480060"/>
                  </a:lnTo>
                  <a:lnTo>
                    <a:pt x="7536" y="517431"/>
                  </a:lnTo>
                  <a:lnTo>
                    <a:pt x="28098" y="547950"/>
                  </a:lnTo>
                  <a:lnTo>
                    <a:pt x="58614" y="568526"/>
                  </a:lnTo>
                  <a:lnTo>
                    <a:pt x="96012" y="576072"/>
                  </a:lnTo>
                  <a:lnTo>
                    <a:pt x="1784604" y="576072"/>
                  </a:lnTo>
                  <a:lnTo>
                    <a:pt x="1822001" y="568526"/>
                  </a:lnTo>
                  <a:lnTo>
                    <a:pt x="1852517" y="547950"/>
                  </a:lnTo>
                  <a:lnTo>
                    <a:pt x="1873079" y="517431"/>
                  </a:lnTo>
                  <a:lnTo>
                    <a:pt x="1880615" y="480060"/>
                  </a:lnTo>
                  <a:lnTo>
                    <a:pt x="1880615" y="96012"/>
                  </a:lnTo>
                  <a:lnTo>
                    <a:pt x="1873079" y="58641"/>
                  </a:lnTo>
                  <a:lnTo>
                    <a:pt x="1852517" y="28122"/>
                  </a:lnTo>
                  <a:lnTo>
                    <a:pt x="1822001" y="7545"/>
                  </a:lnTo>
                  <a:lnTo>
                    <a:pt x="1784604"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0"/>
            <p:cNvSpPr/>
            <p:nvPr/>
          </p:nvSpPr>
          <p:spPr>
            <a:xfrm>
              <a:off x="5198364" y="6228588"/>
              <a:ext cx="1880870" cy="576580"/>
            </a:xfrm>
            <a:custGeom>
              <a:avLst/>
              <a:gdLst/>
              <a:ahLst/>
              <a:cxnLst/>
              <a:rect l="l" t="t" r="r" b="b"/>
              <a:pathLst>
                <a:path w="1880870" h="576579" extrusionOk="0">
                  <a:moveTo>
                    <a:pt x="0" y="96012"/>
                  </a:moveTo>
                  <a:lnTo>
                    <a:pt x="7536" y="58641"/>
                  </a:lnTo>
                  <a:lnTo>
                    <a:pt x="28098" y="28122"/>
                  </a:lnTo>
                  <a:lnTo>
                    <a:pt x="58614" y="7545"/>
                  </a:lnTo>
                  <a:lnTo>
                    <a:pt x="96012" y="0"/>
                  </a:lnTo>
                  <a:lnTo>
                    <a:pt x="1784604" y="0"/>
                  </a:lnTo>
                  <a:lnTo>
                    <a:pt x="1822001" y="7545"/>
                  </a:lnTo>
                  <a:lnTo>
                    <a:pt x="1852517" y="28122"/>
                  </a:lnTo>
                  <a:lnTo>
                    <a:pt x="1873079" y="58641"/>
                  </a:lnTo>
                  <a:lnTo>
                    <a:pt x="1880615" y="96012"/>
                  </a:lnTo>
                  <a:lnTo>
                    <a:pt x="1880615" y="480060"/>
                  </a:lnTo>
                  <a:lnTo>
                    <a:pt x="1873079" y="517431"/>
                  </a:lnTo>
                  <a:lnTo>
                    <a:pt x="1852517" y="547950"/>
                  </a:lnTo>
                  <a:lnTo>
                    <a:pt x="1822001" y="568526"/>
                  </a:lnTo>
                  <a:lnTo>
                    <a:pt x="1784604" y="576072"/>
                  </a:lnTo>
                  <a:lnTo>
                    <a:pt x="96012" y="576072"/>
                  </a:lnTo>
                  <a:lnTo>
                    <a:pt x="58614" y="568526"/>
                  </a:lnTo>
                  <a:lnTo>
                    <a:pt x="28098" y="547950"/>
                  </a:lnTo>
                  <a:lnTo>
                    <a:pt x="7536" y="517431"/>
                  </a:lnTo>
                  <a:lnTo>
                    <a:pt x="0" y="480060"/>
                  </a:lnTo>
                  <a:lnTo>
                    <a:pt x="0" y="96012"/>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6" name="Google Shape;176;p10"/>
          <p:cNvSpPr txBox="1"/>
          <p:nvPr/>
        </p:nvSpPr>
        <p:spPr>
          <a:xfrm>
            <a:off x="5198250" y="6216500"/>
            <a:ext cx="1881000" cy="567000"/>
          </a:xfrm>
          <a:prstGeom prst="rect">
            <a:avLst/>
          </a:prstGeom>
          <a:noFill/>
          <a:ln>
            <a:noFill/>
          </a:ln>
        </p:spPr>
        <p:txBody>
          <a:bodyPr spcFirstLastPara="1" wrap="square" lIns="0" tIns="12700" rIns="0" bIns="0" anchor="t" anchorCtr="0">
            <a:spAutoFit/>
          </a:bodyPr>
          <a:lstStyle/>
          <a:p>
            <a:pPr marL="12700" marR="5080" lvl="0" indent="3175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  spatio-temporel</a:t>
            </a:r>
            <a:endParaRPr sz="1800" b="1">
              <a:solidFill>
                <a:schemeClr val="dk1"/>
              </a:solidFill>
              <a:latin typeface="Calibri"/>
              <a:ea typeface="Calibri"/>
              <a:cs typeface="Calibri"/>
              <a:sym typeface="Calibri"/>
            </a:endParaRPr>
          </a:p>
        </p:txBody>
      </p:sp>
      <p:grpSp>
        <p:nvGrpSpPr>
          <p:cNvPr id="177" name="Google Shape;177;p10"/>
          <p:cNvGrpSpPr/>
          <p:nvPr/>
        </p:nvGrpSpPr>
        <p:grpSpPr>
          <a:xfrm>
            <a:off x="9634728" y="6228588"/>
            <a:ext cx="1880870" cy="574675"/>
            <a:chOff x="9634728" y="6228588"/>
            <a:chExt cx="1880870" cy="574675"/>
          </a:xfrm>
        </p:grpSpPr>
        <p:sp>
          <p:nvSpPr>
            <p:cNvPr id="178" name="Google Shape;178;p10"/>
            <p:cNvSpPr/>
            <p:nvPr/>
          </p:nvSpPr>
          <p:spPr>
            <a:xfrm>
              <a:off x="9634728" y="6228588"/>
              <a:ext cx="1880870" cy="574675"/>
            </a:xfrm>
            <a:custGeom>
              <a:avLst/>
              <a:gdLst/>
              <a:ahLst/>
              <a:cxnLst/>
              <a:rect l="l" t="t" r="r" b="b"/>
              <a:pathLst>
                <a:path w="1880870" h="574675" extrusionOk="0">
                  <a:moveTo>
                    <a:pt x="1784857" y="0"/>
                  </a:moveTo>
                  <a:lnTo>
                    <a:pt x="95757" y="0"/>
                  </a:lnTo>
                  <a:lnTo>
                    <a:pt x="58507" y="7525"/>
                  </a:lnTo>
                  <a:lnTo>
                    <a:pt x="28067" y="28047"/>
                  </a:lnTo>
                  <a:lnTo>
                    <a:pt x="7532" y="58485"/>
                  </a:lnTo>
                  <a:lnTo>
                    <a:pt x="0" y="95757"/>
                  </a:lnTo>
                  <a:lnTo>
                    <a:pt x="0" y="478790"/>
                  </a:lnTo>
                  <a:lnTo>
                    <a:pt x="7532" y="516062"/>
                  </a:lnTo>
                  <a:lnTo>
                    <a:pt x="28066" y="546500"/>
                  </a:lnTo>
                  <a:lnTo>
                    <a:pt x="58507" y="567022"/>
                  </a:lnTo>
                  <a:lnTo>
                    <a:pt x="95757" y="574548"/>
                  </a:lnTo>
                  <a:lnTo>
                    <a:pt x="1784857" y="574548"/>
                  </a:lnTo>
                  <a:lnTo>
                    <a:pt x="1822108" y="567022"/>
                  </a:lnTo>
                  <a:lnTo>
                    <a:pt x="1852549" y="546500"/>
                  </a:lnTo>
                  <a:lnTo>
                    <a:pt x="1873083" y="516062"/>
                  </a:lnTo>
                  <a:lnTo>
                    <a:pt x="1880616" y="478790"/>
                  </a:lnTo>
                  <a:lnTo>
                    <a:pt x="1880616" y="95757"/>
                  </a:lnTo>
                  <a:lnTo>
                    <a:pt x="1873083" y="58485"/>
                  </a:lnTo>
                  <a:lnTo>
                    <a:pt x="1852549" y="28047"/>
                  </a:lnTo>
                  <a:lnTo>
                    <a:pt x="1822108" y="7525"/>
                  </a:lnTo>
                  <a:lnTo>
                    <a:pt x="1784857"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0"/>
            <p:cNvSpPr/>
            <p:nvPr/>
          </p:nvSpPr>
          <p:spPr>
            <a:xfrm>
              <a:off x="9634728" y="6228588"/>
              <a:ext cx="1880870" cy="574675"/>
            </a:xfrm>
            <a:custGeom>
              <a:avLst/>
              <a:gdLst/>
              <a:ahLst/>
              <a:cxnLst/>
              <a:rect l="l" t="t" r="r" b="b"/>
              <a:pathLst>
                <a:path w="1880870" h="574675" extrusionOk="0">
                  <a:moveTo>
                    <a:pt x="0" y="95757"/>
                  </a:moveTo>
                  <a:lnTo>
                    <a:pt x="7532" y="58485"/>
                  </a:lnTo>
                  <a:lnTo>
                    <a:pt x="28067" y="28047"/>
                  </a:lnTo>
                  <a:lnTo>
                    <a:pt x="58507" y="7525"/>
                  </a:lnTo>
                  <a:lnTo>
                    <a:pt x="95757" y="0"/>
                  </a:lnTo>
                  <a:lnTo>
                    <a:pt x="1784857" y="0"/>
                  </a:lnTo>
                  <a:lnTo>
                    <a:pt x="1822108" y="7525"/>
                  </a:lnTo>
                  <a:lnTo>
                    <a:pt x="1852549" y="28047"/>
                  </a:lnTo>
                  <a:lnTo>
                    <a:pt x="1873083" y="58485"/>
                  </a:lnTo>
                  <a:lnTo>
                    <a:pt x="1880616" y="95757"/>
                  </a:lnTo>
                  <a:lnTo>
                    <a:pt x="1880616" y="478790"/>
                  </a:lnTo>
                  <a:lnTo>
                    <a:pt x="1873083" y="516062"/>
                  </a:lnTo>
                  <a:lnTo>
                    <a:pt x="1852549" y="546500"/>
                  </a:lnTo>
                  <a:lnTo>
                    <a:pt x="1822108" y="567022"/>
                  </a:lnTo>
                  <a:lnTo>
                    <a:pt x="1784857" y="574548"/>
                  </a:lnTo>
                  <a:lnTo>
                    <a:pt x="95757" y="574548"/>
                  </a:lnTo>
                  <a:lnTo>
                    <a:pt x="58507" y="567022"/>
                  </a:lnTo>
                  <a:lnTo>
                    <a:pt x="28066" y="546500"/>
                  </a:lnTo>
                  <a:lnTo>
                    <a:pt x="7532" y="516062"/>
                  </a:lnTo>
                  <a:lnTo>
                    <a:pt x="0" y="478790"/>
                  </a:lnTo>
                  <a:lnTo>
                    <a:pt x="0" y="95757"/>
                  </a:lnTo>
                  <a:close/>
                </a:path>
              </a:pathLst>
            </a:custGeom>
            <a:noFill/>
            <a:ln w="12700"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0" name="Google Shape;180;p10"/>
          <p:cNvSpPr txBox="1"/>
          <p:nvPr/>
        </p:nvSpPr>
        <p:spPr>
          <a:xfrm>
            <a:off x="9634825" y="6215575"/>
            <a:ext cx="1881000" cy="5670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culturel</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415600" y="593367"/>
            <a:ext cx="11360700" cy="5355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3400">
                <a:solidFill>
                  <a:srgbClr val="000000"/>
                </a:solidFill>
              </a:rPr>
              <a:t>Quel est l’environnement de l’</a:t>
            </a:r>
            <a:r>
              <a:rPr lang="en-US" sz="3400">
                <a:solidFill>
                  <a:srgbClr val="318E9F"/>
                </a:solidFill>
              </a:rPr>
              <a:t>enfant </a:t>
            </a:r>
            <a:r>
              <a:rPr lang="en-US" sz="3400">
                <a:solidFill>
                  <a:srgbClr val="000000"/>
                </a:solidFill>
              </a:rPr>
              <a:t>?</a:t>
            </a:r>
            <a:endParaRPr sz="3400"/>
          </a:p>
        </p:txBody>
      </p:sp>
      <p:grpSp>
        <p:nvGrpSpPr>
          <p:cNvPr id="186" name="Google Shape;186;p11"/>
          <p:cNvGrpSpPr/>
          <p:nvPr/>
        </p:nvGrpSpPr>
        <p:grpSpPr>
          <a:xfrm>
            <a:off x="4663440" y="2494788"/>
            <a:ext cx="1880870" cy="1004569"/>
            <a:chOff x="4663440" y="2494788"/>
            <a:chExt cx="1880870" cy="1004569"/>
          </a:xfrm>
        </p:grpSpPr>
        <p:sp>
          <p:nvSpPr>
            <p:cNvPr id="187" name="Google Shape;187;p11"/>
            <p:cNvSpPr/>
            <p:nvPr/>
          </p:nvSpPr>
          <p:spPr>
            <a:xfrm>
              <a:off x="4663440" y="2494788"/>
              <a:ext cx="1880870" cy="1004569"/>
            </a:xfrm>
            <a:custGeom>
              <a:avLst/>
              <a:gdLst/>
              <a:ahLst/>
              <a:cxnLst/>
              <a:rect l="l" t="t" r="r" b="b"/>
              <a:pathLst>
                <a:path w="1880870" h="1004570" extrusionOk="0">
                  <a:moveTo>
                    <a:pt x="1713230" y="0"/>
                  </a:moveTo>
                  <a:lnTo>
                    <a:pt x="167386" y="0"/>
                  </a:lnTo>
                  <a:lnTo>
                    <a:pt x="122884" y="5978"/>
                  </a:lnTo>
                  <a:lnTo>
                    <a:pt x="82898" y="22850"/>
                  </a:lnTo>
                  <a:lnTo>
                    <a:pt x="49022" y="49022"/>
                  </a:lnTo>
                  <a:lnTo>
                    <a:pt x="22850" y="82898"/>
                  </a:lnTo>
                  <a:lnTo>
                    <a:pt x="5978" y="122884"/>
                  </a:lnTo>
                  <a:lnTo>
                    <a:pt x="0" y="167386"/>
                  </a:lnTo>
                  <a:lnTo>
                    <a:pt x="0" y="836929"/>
                  </a:lnTo>
                  <a:lnTo>
                    <a:pt x="5978" y="881431"/>
                  </a:lnTo>
                  <a:lnTo>
                    <a:pt x="22850" y="921417"/>
                  </a:lnTo>
                  <a:lnTo>
                    <a:pt x="49021" y="955293"/>
                  </a:lnTo>
                  <a:lnTo>
                    <a:pt x="82898" y="981465"/>
                  </a:lnTo>
                  <a:lnTo>
                    <a:pt x="122884" y="998337"/>
                  </a:lnTo>
                  <a:lnTo>
                    <a:pt x="167386" y="1004315"/>
                  </a:lnTo>
                  <a:lnTo>
                    <a:pt x="1713230" y="1004315"/>
                  </a:lnTo>
                  <a:lnTo>
                    <a:pt x="1757731" y="998337"/>
                  </a:lnTo>
                  <a:lnTo>
                    <a:pt x="1797717" y="981465"/>
                  </a:lnTo>
                  <a:lnTo>
                    <a:pt x="1831593" y="955293"/>
                  </a:lnTo>
                  <a:lnTo>
                    <a:pt x="1857765" y="921417"/>
                  </a:lnTo>
                  <a:lnTo>
                    <a:pt x="1874637" y="881431"/>
                  </a:lnTo>
                  <a:lnTo>
                    <a:pt x="1880615" y="836929"/>
                  </a:lnTo>
                  <a:lnTo>
                    <a:pt x="1880615" y="167386"/>
                  </a:lnTo>
                  <a:lnTo>
                    <a:pt x="1874637" y="122884"/>
                  </a:lnTo>
                  <a:lnTo>
                    <a:pt x="1857765" y="82898"/>
                  </a:lnTo>
                  <a:lnTo>
                    <a:pt x="1831594" y="49022"/>
                  </a:lnTo>
                  <a:lnTo>
                    <a:pt x="1797717" y="22850"/>
                  </a:lnTo>
                  <a:lnTo>
                    <a:pt x="1757731" y="5978"/>
                  </a:lnTo>
                  <a:lnTo>
                    <a:pt x="1713230"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1"/>
            <p:cNvSpPr/>
            <p:nvPr/>
          </p:nvSpPr>
          <p:spPr>
            <a:xfrm>
              <a:off x="4663440" y="2494788"/>
              <a:ext cx="1880870" cy="1004569"/>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5" y="167386"/>
                  </a:lnTo>
                  <a:lnTo>
                    <a:pt x="1880615" y="836929"/>
                  </a:lnTo>
                  <a:lnTo>
                    <a:pt x="1874637" y="881431"/>
                  </a:lnTo>
                  <a:lnTo>
                    <a:pt x="1857765" y="921417"/>
                  </a:lnTo>
                  <a:lnTo>
                    <a:pt x="1831593" y="955293"/>
                  </a:lnTo>
                  <a:lnTo>
                    <a:pt x="1797717" y="981465"/>
                  </a:lnTo>
                  <a:lnTo>
                    <a:pt x="1757731" y="998337"/>
                  </a:lnTo>
                  <a:lnTo>
                    <a:pt x="1713230" y="1004315"/>
                  </a:lnTo>
                  <a:lnTo>
                    <a:pt x="167386" y="1004315"/>
                  </a:lnTo>
                  <a:lnTo>
                    <a:pt x="122884" y="998337"/>
                  </a:lnTo>
                  <a:lnTo>
                    <a:pt x="82898" y="981465"/>
                  </a:lnTo>
                  <a:lnTo>
                    <a:pt x="49021" y="955293"/>
                  </a:lnTo>
                  <a:lnTo>
                    <a:pt x="22850" y="921417"/>
                  </a:lnTo>
                  <a:lnTo>
                    <a:pt x="5978" y="881431"/>
                  </a:lnTo>
                  <a:lnTo>
                    <a:pt x="0" y="836929"/>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9" name="Google Shape;189;p11"/>
          <p:cNvSpPr txBox="1"/>
          <p:nvPr/>
        </p:nvSpPr>
        <p:spPr>
          <a:xfrm>
            <a:off x="4663450" y="2695450"/>
            <a:ext cx="1850400" cy="56700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social</a:t>
            </a:r>
            <a:endParaRPr sz="1800" b="1">
              <a:solidFill>
                <a:schemeClr val="dk1"/>
              </a:solidFill>
              <a:latin typeface="Calibri"/>
              <a:ea typeface="Calibri"/>
              <a:cs typeface="Calibri"/>
              <a:sym typeface="Calibri"/>
            </a:endParaRPr>
          </a:p>
        </p:txBody>
      </p:sp>
      <p:grpSp>
        <p:nvGrpSpPr>
          <p:cNvPr id="190" name="Google Shape;190;p11"/>
          <p:cNvGrpSpPr/>
          <p:nvPr/>
        </p:nvGrpSpPr>
        <p:grpSpPr>
          <a:xfrm>
            <a:off x="4632959" y="4951476"/>
            <a:ext cx="1880870" cy="1004569"/>
            <a:chOff x="4632959" y="4951476"/>
            <a:chExt cx="1880870" cy="1004569"/>
          </a:xfrm>
        </p:grpSpPr>
        <p:sp>
          <p:nvSpPr>
            <p:cNvPr id="191" name="Google Shape;191;p11"/>
            <p:cNvSpPr/>
            <p:nvPr/>
          </p:nvSpPr>
          <p:spPr>
            <a:xfrm>
              <a:off x="4632959" y="4951476"/>
              <a:ext cx="1880870" cy="1004569"/>
            </a:xfrm>
            <a:custGeom>
              <a:avLst/>
              <a:gdLst/>
              <a:ahLst/>
              <a:cxnLst/>
              <a:rect l="l" t="t" r="r" b="b"/>
              <a:pathLst>
                <a:path w="1880870" h="1004570" extrusionOk="0">
                  <a:moveTo>
                    <a:pt x="1713229" y="0"/>
                  </a:moveTo>
                  <a:lnTo>
                    <a:pt x="167386" y="0"/>
                  </a:lnTo>
                  <a:lnTo>
                    <a:pt x="122884" y="5978"/>
                  </a:lnTo>
                  <a:lnTo>
                    <a:pt x="82898" y="22850"/>
                  </a:lnTo>
                  <a:lnTo>
                    <a:pt x="49022" y="49021"/>
                  </a:lnTo>
                  <a:lnTo>
                    <a:pt x="22850" y="82898"/>
                  </a:lnTo>
                  <a:lnTo>
                    <a:pt x="5978" y="122884"/>
                  </a:lnTo>
                  <a:lnTo>
                    <a:pt x="0" y="167386"/>
                  </a:lnTo>
                  <a:lnTo>
                    <a:pt x="0" y="836930"/>
                  </a:lnTo>
                  <a:lnTo>
                    <a:pt x="5978" y="881427"/>
                  </a:lnTo>
                  <a:lnTo>
                    <a:pt x="22850" y="921412"/>
                  </a:lnTo>
                  <a:lnTo>
                    <a:pt x="49022" y="955289"/>
                  </a:lnTo>
                  <a:lnTo>
                    <a:pt x="82898" y="981462"/>
                  </a:lnTo>
                  <a:lnTo>
                    <a:pt x="122884" y="998336"/>
                  </a:lnTo>
                  <a:lnTo>
                    <a:pt x="167386" y="1004316"/>
                  </a:lnTo>
                  <a:lnTo>
                    <a:pt x="1713229" y="1004316"/>
                  </a:lnTo>
                  <a:lnTo>
                    <a:pt x="1757731" y="998336"/>
                  </a:lnTo>
                  <a:lnTo>
                    <a:pt x="1797717" y="981462"/>
                  </a:lnTo>
                  <a:lnTo>
                    <a:pt x="1831593" y="955289"/>
                  </a:lnTo>
                  <a:lnTo>
                    <a:pt x="1857765" y="921412"/>
                  </a:lnTo>
                  <a:lnTo>
                    <a:pt x="1874637" y="881427"/>
                  </a:lnTo>
                  <a:lnTo>
                    <a:pt x="1880615" y="836930"/>
                  </a:lnTo>
                  <a:lnTo>
                    <a:pt x="1880615" y="167386"/>
                  </a:lnTo>
                  <a:lnTo>
                    <a:pt x="1874637" y="122884"/>
                  </a:lnTo>
                  <a:lnTo>
                    <a:pt x="1857765" y="82898"/>
                  </a:lnTo>
                  <a:lnTo>
                    <a:pt x="1831594" y="49022"/>
                  </a:lnTo>
                  <a:lnTo>
                    <a:pt x="1797717" y="22850"/>
                  </a:lnTo>
                  <a:lnTo>
                    <a:pt x="1757731" y="5978"/>
                  </a:lnTo>
                  <a:lnTo>
                    <a:pt x="1713229"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1"/>
            <p:cNvSpPr/>
            <p:nvPr/>
          </p:nvSpPr>
          <p:spPr>
            <a:xfrm>
              <a:off x="4632959" y="4951476"/>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29" y="0"/>
                  </a:lnTo>
                  <a:lnTo>
                    <a:pt x="1757731" y="5978"/>
                  </a:lnTo>
                  <a:lnTo>
                    <a:pt x="1797717" y="22850"/>
                  </a:lnTo>
                  <a:lnTo>
                    <a:pt x="1831594" y="49022"/>
                  </a:lnTo>
                  <a:lnTo>
                    <a:pt x="1857765" y="82898"/>
                  </a:lnTo>
                  <a:lnTo>
                    <a:pt x="1874637" y="122884"/>
                  </a:lnTo>
                  <a:lnTo>
                    <a:pt x="1880615" y="167386"/>
                  </a:lnTo>
                  <a:lnTo>
                    <a:pt x="1880615" y="836930"/>
                  </a:lnTo>
                  <a:lnTo>
                    <a:pt x="1874637" y="881427"/>
                  </a:lnTo>
                  <a:lnTo>
                    <a:pt x="1857765" y="921412"/>
                  </a:lnTo>
                  <a:lnTo>
                    <a:pt x="1831593" y="955289"/>
                  </a:lnTo>
                  <a:lnTo>
                    <a:pt x="1797717" y="981462"/>
                  </a:lnTo>
                  <a:lnTo>
                    <a:pt x="1757731" y="998336"/>
                  </a:lnTo>
                  <a:lnTo>
                    <a:pt x="1713229" y="1004316"/>
                  </a:lnTo>
                  <a:lnTo>
                    <a:pt x="167386" y="1004316"/>
                  </a:lnTo>
                  <a:lnTo>
                    <a:pt x="122884" y="998336"/>
                  </a:lnTo>
                  <a:lnTo>
                    <a:pt x="82898" y="981462"/>
                  </a:lnTo>
                  <a:lnTo>
                    <a:pt x="49022" y="955289"/>
                  </a:lnTo>
                  <a:lnTo>
                    <a:pt x="22850" y="921412"/>
                  </a:lnTo>
                  <a:lnTo>
                    <a:pt x="5978" y="881427"/>
                  </a:lnTo>
                  <a:lnTo>
                    <a:pt x="0" y="836930"/>
                  </a:lnTo>
                  <a:lnTo>
                    <a:pt x="0" y="167386"/>
                  </a:lnTo>
                  <a:close/>
                </a:path>
              </a:pathLst>
            </a:custGeom>
            <a:noFill/>
            <a:ln w="12675"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3" name="Google Shape;193;p11"/>
          <p:cNvSpPr txBox="1"/>
          <p:nvPr/>
        </p:nvSpPr>
        <p:spPr>
          <a:xfrm>
            <a:off x="4632725" y="5152775"/>
            <a:ext cx="1881000" cy="567000"/>
          </a:xfrm>
          <a:prstGeom prst="rect">
            <a:avLst/>
          </a:prstGeom>
          <a:noFill/>
          <a:ln>
            <a:noFill/>
          </a:ln>
        </p:spPr>
        <p:txBody>
          <a:bodyPr spcFirstLastPara="1" wrap="square" lIns="0" tIns="12700" rIns="0" bIns="0" anchor="t" anchorCtr="0">
            <a:spAutoFit/>
          </a:bodyPr>
          <a:lstStyle/>
          <a:p>
            <a:pPr marL="358140" marR="5080" lvl="0" indent="-346075"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 culturel</a:t>
            </a:r>
            <a:endParaRPr sz="1800" b="1">
              <a:solidFill>
                <a:srgbClr val="FFFFFF"/>
              </a:solidFill>
              <a:latin typeface="Calibri"/>
              <a:ea typeface="Calibri"/>
              <a:cs typeface="Calibri"/>
              <a:sym typeface="Calibri"/>
            </a:endParaRPr>
          </a:p>
        </p:txBody>
      </p:sp>
      <p:grpSp>
        <p:nvGrpSpPr>
          <p:cNvPr id="194" name="Google Shape;194;p11"/>
          <p:cNvGrpSpPr/>
          <p:nvPr/>
        </p:nvGrpSpPr>
        <p:grpSpPr>
          <a:xfrm>
            <a:off x="4639055" y="3710940"/>
            <a:ext cx="1880870" cy="1004569"/>
            <a:chOff x="4639055" y="3710940"/>
            <a:chExt cx="1880870" cy="1004569"/>
          </a:xfrm>
        </p:grpSpPr>
        <p:sp>
          <p:nvSpPr>
            <p:cNvPr id="195" name="Google Shape;195;p11"/>
            <p:cNvSpPr/>
            <p:nvPr/>
          </p:nvSpPr>
          <p:spPr>
            <a:xfrm>
              <a:off x="4639055" y="3710940"/>
              <a:ext cx="1880870" cy="1004569"/>
            </a:xfrm>
            <a:custGeom>
              <a:avLst/>
              <a:gdLst/>
              <a:ahLst/>
              <a:cxnLst/>
              <a:rect l="l" t="t" r="r" b="b"/>
              <a:pathLst>
                <a:path w="1880870" h="1004570" extrusionOk="0">
                  <a:moveTo>
                    <a:pt x="1713230" y="0"/>
                  </a:moveTo>
                  <a:lnTo>
                    <a:pt x="167386"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1" y="955294"/>
                  </a:lnTo>
                  <a:lnTo>
                    <a:pt x="82898" y="981465"/>
                  </a:lnTo>
                  <a:lnTo>
                    <a:pt x="122884" y="998337"/>
                  </a:lnTo>
                  <a:lnTo>
                    <a:pt x="167386" y="1004316"/>
                  </a:lnTo>
                  <a:lnTo>
                    <a:pt x="1713230" y="1004316"/>
                  </a:lnTo>
                  <a:lnTo>
                    <a:pt x="1757731" y="998337"/>
                  </a:lnTo>
                  <a:lnTo>
                    <a:pt x="1797717" y="981465"/>
                  </a:lnTo>
                  <a:lnTo>
                    <a:pt x="1831593" y="955294"/>
                  </a:lnTo>
                  <a:lnTo>
                    <a:pt x="1857765" y="921417"/>
                  </a:lnTo>
                  <a:lnTo>
                    <a:pt x="1874637" y="881431"/>
                  </a:lnTo>
                  <a:lnTo>
                    <a:pt x="1880616" y="836930"/>
                  </a:lnTo>
                  <a:lnTo>
                    <a:pt x="1880616" y="167386"/>
                  </a:lnTo>
                  <a:lnTo>
                    <a:pt x="1874637" y="122884"/>
                  </a:lnTo>
                  <a:lnTo>
                    <a:pt x="1857765" y="82898"/>
                  </a:lnTo>
                  <a:lnTo>
                    <a:pt x="1831594" y="49022"/>
                  </a:lnTo>
                  <a:lnTo>
                    <a:pt x="1797717" y="22850"/>
                  </a:lnTo>
                  <a:lnTo>
                    <a:pt x="1757731" y="5978"/>
                  </a:lnTo>
                  <a:lnTo>
                    <a:pt x="1713230"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1"/>
            <p:cNvSpPr/>
            <p:nvPr/>
          </p:nvSpPr>
          <p:spPr>
            <a:xfrm>
              <a:off x="4639055" y="3710940"/>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6" y="167386"/>
                  </a:lnTo>
                  <a:lnTo>
                    <a:pt x="1880616" y="836930"/>
                  </a:lnTo>
                  <a:lnTo>
                    <a:pt x="1874637" y="881431"/>
                  </a:lnTo>
                  <a:lnTo>
                    <a:pt x="1857765" y="921417"/>
                  </a:lnTo>
                  <a:lnTo>
                    <a:pt x="1831593" y="955294"/>
                  </a:lnTo>
                  <a:lnTo>
                    <a:pt x="1797717" y="981465"/>
                  </a:lnTo>
                  <a:lnTo>
                    <a:pt x="1757731" y="998337"/>
                  </a:lnTo>
                  <a:lnTo>
                    <a:pt x="1713230" y="1004316"/>
                  </a:lnTo>
                  <a:lnTo>
                    <a:pt x="167386" y="1004316"/>
                  </a:lnTo>
                  <a:lnTo>
                    <a:pt x="122884" y="998337"/>
                  </a:lnTo>
                  <a:lnTo>
                    <a:pt x="82898" y="981465"/>
                  </a:lnTo>
                  <a:lnTo>
                    <a:pt x="49021"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1"/>
          <p:cNvSpPr txBox="1"/>
          <p:nvPr/>
        </p:nvSpPr>
        <p:spPr>
          <a:xfrm>
            <a:off x="4634125" y="3911600"/>
            <a:ext cx="1879500" cy="567000"/>
          </a:xfrm>
          <a:prstGeom prst="rect">
            <a:avLst/>
          </a:prstGeom>
          <a:noFill/>
          <a:ln>
            <a:noFill/>
          </a:ln>
        </p:spPr>
        <p:txBody>
          <a:bodyPr spcFirstLastPara="1" wrap="square" lIns="0" tIns="12700" rIns="0" bIns="0" anchor="t" anchorCtr="0">
            <a:spAutoFit/>
          </a:bodyPr>
          <a:lstStyle/>
          <a:p>
            <a:pPr marL="4572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Environnement</a:t>
            </a:r>
            <a:endParaRPr sz="1800" b="1">
              <a:solidFill>
                <a:schemeClr val="dk1"/>
              </a:solidFill>
              <a:latin typeface="Calibri"/>
              <a:ea typeface="Calibri"/>
              <a:cs typeface="Calibri"/>
              <a:sym typeface="Calibri"/>
            </a:endParaRPr>
          </a:p>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spatio-temporel</a:t>
            </a:r>
            <a:endParaRPr sz="1800" b="1">
              <a:solidFill>
                <a:schemeClr val="dk1"/>
              </a:solidFill>
              <a:latin typeface="Calibri"/>
              <a:ea typeface="Calibri"/>
              <a:cs typeface="Calibri"/>
              <a:sym typeface="Calibri"/>
            </a:endParaRPr>
          </a:p>
        </p:txBody>
      </p:sp>
      <p:sp>
        <p:nvSpPr>
          <p:cNvPr id="198" name="Google Shape;198;p11"/>
          <p:cNvSpPr/>
          <p:nvPr/>
        </p:nvSpPr>
        <p:spPr>
          <a:xfrm>
            <a:off x="569976" y="3186683"/>
            <a:ext cx="1765300" cy="1763395"/>
          </a:xfrm>
          <a:custGeom>
            <a:avLst/>
            <a:gdLst/>
            <a:ahLst/>
            <a:cxnLst/>
            <a:rect l="l" t="t" r="r" b="b"/>
            <a:pathLst>
              <a:path w="1765300" h="1763395" extrusionOk="0">
                <a:moveTo>
                  <a:pt x="882395" y="0"/>
                </a:moveTo>
                <a:lnTo>
                  <a:pt x="833981" y="1304"/>
                </a:lnTo>
                <a:lnTo>
                  <a:pt x="786248" y="5173"/>
                </a:lnTo>
                <a:lnTo>
                  <a:pt x="739265" y="11538"/>
                </a:lnTo>
                <a:lnTo>
                  <a:pt x="693100" y="20334"/>
                </a:lnTo>
                <a:lnTo>
                  <a:pt x="647819" y="31492"/>
                </a:lnTo>
                <a:lnTo>
                  <a:pt x="603489" y="44945"/>
                </a:lnTo>
                <a:lnTo>
                  <a:pt x="560178" y="60627"/>
                </a:lnTo>
                <a:lnTo>
                  <a:pt x="517953" y="78469"/>
                </a:lnTo>
                <a:lnTo>
                  <a:pt x="476882" y="98405"/>
                </a:lnTo>
                <a:lnTo>
                  <a:pt x="437032" y="120367"/>
                </a:lnTo>
                <a:lnTo>
                  <a:pt x="398470" y="144289"/>
                </a:lnTo>
                <a:lnTo>
                  <a:pt x="361262" y="170102"/>
                </a:lnTo>
                <a:lnTo>
                  <a:pt x="325478" y="197741"/>
                </a:lnTo>
                <a:lnTo>
                  <a:pt x="291183" y="227136"/>
                </a:lnTo>
                <a:lnTo>
                  <a:pt x="258446" y="258222"/>
                </a:lnTo>
                <a:lnTo>
                  <a:pt x="227333" y="290931"/>
                </a:lnTo>
                <a:lnTo>
                  <a:pt x="197912" y="325196"/>
                </a:lnTo>
                <a:lnTo>
                  <a:pt x="170250" y="360950"/>
                </a:lnTo>
                <a:lnTo>
                  <a:pt x="144414" y="398125"/>
                </a:lnTo>
                <a:lnTo>
                  <a:pt x="120472" y="436654"/>
                </a:lnTo>
                <a:lnTo>
                  <a:pt x="98490" y="476470"/>
                </a:lnTo>
                <a:lnTo>
                  <a:pt x="78537" y="517505"/>
                </a:lnTo>
                <a:lnTo>
                  <a:pt x="60679" y="559694"/>
                </a:lnTo>
                <a:lnTo>
                  <a:pt x="44984" y="602967"/>
                </a:lnTo>
                <a:lnTo>
                  <a:pt x="31519" y="647259"/>
                </a:lnTo>
                <a:lnTo>
                  <a:pt x="20352" y="692501"/>
                </a:lnTo>
                <a:lnTo>
                  <a:pt x="11548" y="738627"/>
                </a:lnTo>
                <a:lnTo>
                  <a:pt x="5177" y="785569"/>
                </a:lnTo>
                <a:lnTo>
                  <a:pt x="1305" y="833260"/>
                </a:lnTo>
                <a:lnTo>
                  <a:pt x="0" y="881633"/>
                </a:lnTo>
                <a:lnTo>
                  <a:pt x="1305" y="930007"/>
                </a:lnTo>
                <a:lnTo>
                  <a:pt x="5177" y="977698"/>
                </a:lnTo>
                <a:lnTo>
                  <a:pt x="11548" y="1024640"/>
                </a:lnTo>
                <a:lnTo>
                  <a:pt x="20352" y="1070766"/>
                </a:lnTo>
                <a:lnTo>
                  <a:pt x="31519" y="1116008"/>
                </a:lnTo>
                <a:lnTo>
                  <a:pt x="44984" y="1160300"/>
                </a:lnTo>
                <a:lnTo>
                  <a:pt x="60679" y="1203573"/>
                </a:lnTo>
                <a:lnTo>
                  <a:pt x="78537" y="1245762"/>
                </a:lnTo>
                <a:lnTo>
                  <a:pt x="98490" y="1286797"/>
                </a:lnTo>
                <a:lnTo>
                  <a:pt x="120472" y="1326613"/>
                </a:lnTo>
                <a:lnTo>
                  <a:pt x="144414" y="1365142"/>
                </a:lnTo>
                <a:lnTo>
                  <a:pt x="170250" y="1402317"/>
                </a:lnTo>
                <a:lnTo>
                  <a:pt x="197912" y="1438071"/>
                </a:lnTo>
                <a:lnTo>
                  <a:pt x="227333" y="1472336"/>
                </a:lnTo>
                <a:lnTo>
                  <a:pt x="258446" y="1505045"/>
                </a:lnTo>
                <a:lnTo>
                  <a:pt x="291183" y="1536131"/>
                </a:lnTo>
                <a:lnTo>
                  <a:pt x="325478" y="1565526"/>
                </a:lnTo>
                <a:lnTo>
                  <a:pt x="361262" y="1593165"/>
                </a:lnTo>
                <a:lnTo>
                  <a:pt x="398470" y="1618978"/>
                </a:lnTo>
                <a:lnTo>
                  <a:pt x="437032" y="1642900"/>
                </a:lnTo>
                <a:lnTo>
                  <a:pt x="476882" y="1664862"/>
                </a:lnTo>
                <a:lnTo>
                  <a:pt x="517953" y="1684798"/>
                </a:lnTo>
                <a:lnTo>
                  <a:pt x="560178" y="1702640"/>
                </a:lnTo>
                <a:lnTo>
                  <a:pt x="603489" y="1718322"/>
                </a:lnTo>
                <a:lnTo>
                  <a:pt x="647819" y="1731775"/>
                </a:lnTo>
                <a:lnTo>
                  <a:pt x="693100" y="1742933"/>
                </a:lnTo>
                <a:lnTo>
                  <a:pt x="739265" y="1751729"/>
                </a:lnTo>
                <a:lnTo>
                  <a:pt x="786248" y="1758094"/>
                </a:lnTo>
                <a:lnTo>
                  <a:pt x="833981" y="1761963"/>
                </a:lnTo>
                <a:lnTo>
                  <a:pt x="882395" y="1763267"/>
                </a:lnTo>
                <a:lnTo>
                  <a:pt x="930807" y="1761963"/>
                </a:lnTo>
                <a:lnTo>
                  <a:pt x="978536" y="1758094"/>
                </a:lnTo>
                <a:lnTo>
                  <a:pt x="1025516" y="1751729"/>
                </a:lnTo>
                <a:lnTo>
                  <a:pt x="1071680" y="1742933"/>
                </a:lnTo>
                <a:lnTo>
                  <a:pt x="1116959" y="1731775"/>
                </a:lnTo>
                <a:lnTo>
                  <a:pt x="1161288" y="1718322"/>
                </a:lnTo>
                <a:lnTo>
                  <a:pt x="1204597" y="1702640"/>
                </a:lnTo>
                <a:lnTo>
                  <a:pt x="1246821" y="1684798"/>
                </a:lnTo>
                <a:lnTo>
                  <a:pt x="1287892" y="1664862"/>
                </a:lnTo>
                <a:lnTo>
                  <a:pt x="1327742" y="1642900"/>
                </a:lnTo>
                <a:lnTo>
                  <a:pt x="1366305" y="1618978"/>
                </a:lnTo>
                <a:lnTo>
                  <a:pt x="1403512" y="1593165"/>
                </a:lnTo>
                <a:lnTo>
                  <a:pt x="1439297" y="1565526"/>
                </a:lnTo>
                <a:lnTo>
                  <a:pt x="1473592" y="1536131"/>
                </a:lnTo>
                <a:lnTo>
                  <a:pt x="1506331" y="1505045"/>
                </a:lnTo>
                <a:lnTo>
                  <a:pt x="1537445" y="1472336"/>
                </a:lnTo>
                <a:lnTo>
                  <a:pt x="1566867" y="1438071"/>
                </a:lnTo>
                <a:lnTo>
                  <a:pt x="1594530" y="1402317"/>
                </a:lnTo>
                <a:lnTo>
                  <a:pt x="1620367" y="1365142"/>
                </a:lnTo>
                <a:lnTo>
                  <a:pt x="1644311" y="1326613"/>
                </a:lnTo>
                <a:lnTo>
                  <a:pt x="1666293" y="1286797"/>
                </a:lnTo>
                <a:lnTo>
                  <a:pt x="1686248" y="1245762"/>
                </a:lnTo>
                <a:lnTo>
                  <a:pt x="1704107" y="1203573"/>
                </a:lnTo>
                <a:lnTo>
                  <a:pt x="1719803" y="1160300"/>
                </a:lnTo>
                <a:lnTo>
                  <a:pt x="1733269" y="1116008"/>
                </a:lnTo>
                <a:lnTo>
                  <a:pt x="1744438" y="1070766"/>
                </a:lnTo>
                <a:lnTo>
                  <a:pt x="1753241" y="1024640"/>
                </a:lnTo>
                <a:lnTo>
                  <a:pt x="1759613" y="977698"/>
                </a:lnTo>
                <a:lnTo>
                  <a:pt x="1763486" y="930007"/>
                </a:lnTo>
                <a:lnTo>
                  <a:pt x="1764792" y="881633"/>
                </a:lnTo>
                <a:lnTo>
                  <a:pt x="1763486" y="833260"/>
                </a:lnTo>
                <a:lnTo>
                  <a:pt x="1759613" y="785569"/>
                </a:lnTo>
                <a:lnTo>
                  <a:pt x="1753241" y="738627"/>
                </a:lnTo>
                <a:lnTo>
                  <a:pt x="1744438" y="692501"/>
                </a:lnTo>
                <a:lnTo>
                  <a:pt x="1733269" y="647259"/>
                </a:lnTo>
                <a:lnTo>
                  <a:pt x="1719803" y="602967"/>
                </a:lnTo>
                <a:lnTo>
                  <a:pt x="1704107" y="559694"/>
                </a:lnTo>
                <a:lnTo>
                  <a:pt x="1686248" y="517505"/>
                </a:lnTo>
                <a:lnTo>
                  <a:pt x="1666293" y="476470"/>
                </a:lnTo>
                <a:lnTo>
                  <a:pt x="1644311" y="436654"/>
                </a:lnTo>
                <a:lnTo>
                  <a:pt x="1620367" y="398125"/>
                </a:lnTo>
                <a:lnTo>
                  <a:pt x="1594530" y="360950"/>
                </a:lnTo>
                <a:lnTo>
                  <a:pt x="1566867" y="325196"/>
                </a:lnTo>
                <a:lnTo>
                  <a:pt x="1537445" y="290931"/>
                </a:lnTo>
                <a:lnTo>
                  <a:pt x="1506331" y="258222"/>
                </a:lnTo>
                <a:lnTo>
                  <a:pt x="1473592" y="227136"/>
                </a:lnTo>
                <a:lnTo>
                  <a:pt x="1439297" y="197741"/>
                </a:lnTo>
                <a:lnTo>
                  <a:pt x="1403512" y="170102"/>
                </a:lnTo>
                <a:lnTo>
                  <a:pt x="1366305" y="144289"/>
                </a:lnTo>
                <a:lnTo>
                  <a:pt x="1327742" y="120367"/>
                </a:lnTo>
                <a:lnTo>
                  <a:pt x="1287892" y="98405"/>
                </a:lnTo>
                <a:lnTo>
                  <a:pt x="1246821" y="78469"/>
                </a:lnTo>
                <a:lnTo>
                  <a:pt x="1204597" y="60627"/>
                </a:lnTo>
                <a:lnTo>
                  <a:pt x="1161288" y="44945"/>
                </a:lnTo>
                <a:lnTo>
                  <a:pt x="1116959" y="31492"/>
                </a:lnTo>
                <a:lnTo>
                  <a:pt x="1071680" y="20334"/>
                </a:lnTo>
                <a:lnTo>
                  <a:pt x="1025516" y="11538"/>
                </a:lnTo>
                <a:lnTo>
                  <a:pt x="978536" y="5173"/>
                </a:lnTo>
                <a:lnTo>
                  <a:pt x="930807" y="1304"/>
                </a:lnTo>
                <a:lnTo>
                  <a:pt x="882395" y="0"/>
                </a:lnTo>
                <a:close/>
              </a:path>
            </a:pathLst>
          </a:custGeom>
          <a:solidFill>
            <a:srgbClr val="50B4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1"/>
          <p:cNvSpPr txBox="1"/>
          <p:nvPr/>
        </p:nvSpPr>
        <p:spPr>
          <a:xfrm>
            <a:off x="918478" y="3786625"/>
            <a:ext cx="1296300" cy="505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b="1">
                <a:solidFill>
                  <a:srgbClr val="FFFFFF"/>
                </a:solidFill>
                <a:latin typeface="Calibri"/>
                <a:ea typeface="Calibri"/>
                <a:cs typeface="Calibri"/>
                <a:sym typeface="Calibri"/>
              </a:rPr>
              <a:t>enfant</a:t>
            </a:r>
            <a:endParaRPr sz="3200" b="1">
              <a:solidFill>
                <a:schemeClr val="dk1"/>
              </a:solidFill>
              <a:latin typeface="Calibri"/>
              <a:ea typeface="Calibri"/>
              <a:cs typeface="Calibri"/>
              <a:sym typeface="Calibri"/>
            </a:endParaRPr>
          </a:p>
        </p:txBody>
      </p:sp>
      <p:sp>
        <p:nvSpPr>
          <p:cNvPr id="200" name="Google Shape;200;p11"/>
          <p:cNvSpPr/>
          <p:nvPr/>
        </p:nvSpPr>
        <p:spPr>
          <a:xfrm>
            <a:off x="6720840" y="2860548"/>
            <a:ext cx="1135380" cy="274320"/>
          </a:xfrm>
          <a:custGeom>
            <a:avLst/>
            <a:gdLst/>
            <a:ahLst/>
            <a:cxnLst/>
            <a:rect l="l" t="t" r="r" b="b"/>
            <a:pathLst>
              <a:path w="1135379" h="274319" extrusionOk="0">
                <a:moveTo>
                  <a:pt x="0" y="68579"/>
                </a:moveTo>
                <a:lnTo>
                  <a:pt x="998219" y="68579"/>
                </a:lnTo>
                <a:lnTo>
                  <a:pt x="998219" y="0"/>
                </a:lnTo>
                <a:lnTo>
                  <a:pt x="1135379" y="137160"/>
                </a:lnTo>
                <a:lnTo>
                  <a:pt x="998219" y="274319"/>
                </a:lnTo>
                <a:lnTo>
                  <a:pt x="998219" y="205739"/>
                </a:lnTo>
                <a:lnTo>
                  <a:pt x="0" y="205739"/>
                </a:lnTo>
                <a:lnTo>
                  <a:pt x="0" y="68579"/>
                </a:lnTo>
                <a:close/>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1"/>
          <p:cNvSpPr/>
          <p:nvPr/>
        </p:nvSpPr>
        <p:spPr>
          <a:xfrm>
            <a:off x="6720840" y="5317235"/>
            <a:ext cx="1135380" cy="273050"/>
          </a:xfrm>
          <a:custGeom>
            <a:avLst/>
            <a:gdLst/>
            <a:ahLst/>
            <a:cxnLst/>
            <a:rect l="l" t="t" r="r" b="b"/>
            <a:pathLst>
              <a:path w="1135379" h="273050" extrusionOk="0">
                <a:moveTo>
                  <a:pt x="0" y="68198"/>
                </a:moveTo>
                <a:lnTo>
                  <a:pt x="998981" y="68198"/>
                </a:lnTo>
                <a:lnTo>
                  <a:pt x="998981" y="0"/>
                </a:lnTo>
                <a:lnTo>
                  <a:pt x="1135379" y="136397"/>
                </a:lnTo>
                <a:lnTo>
                  <a:pt x="998981" y="272795"/>
                </a:lnTo>
                <a:lnTo>
                  <a:pt x="998981" y="204597"/>
                </a:lnTo>
                <a:lnTo>
                  <a:pt x="0" y="204597"/>
                </a:lnTo>
                <a:lnTo>
                  <a:pt x="0" y="68198"/>
                </a:lnTo>
                <a:close/>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1"/>
          <p:cNvSpPr/>
          <p:nvPr/>
        </p:nvSpPr>
        <p:spPr>
          <a:xfrm>
            <a:off x="6720840" y="3997452"/>
            <a:ext cx="1135380" cy="274320"/>
          </a:xfrm>
          <a:custGeom>
            <a:avLst/>
            <a:gdLst/>
            <a:ahLst/>
            <a:cxnLst/>
            <a:rect l="l" t="t" r="r" b="b"/>
            <a:pathLst>
              <a:path w="1135379" h="274320" extrusionOk="0">
                <a:moveTo>
                  <a:pt x="0" y="68580"/>
                </a:moveTo>
                <a:lnTo>
                  <a:pt x="998219" y="68580"/>
                </a:lnTo>
                <a:lnTo>
                  <a:pt x="998219" y="0"/>
                </a:lnTo>
                <a:lnTo>
                  <a:pt x="1135379" y="137160"/>
                </a:lnTo>
                <a:lnTo>
                  <a:pt x="998219" y="274320"/>
                </a:lnTo>
                <a:lnTo>
                  <a:pt x="998219" y="205740"/>
                </a:lnTo>
                <a:lnTo>
                  <a:pt x="0" y="205740"/>
                </a:lnTo>
                <a:lnTo>
                  <a:pt x="0" y="68580"/>
                </a:lnTo>
                <a:close/>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3" name="Google Shape;203;p11"/>
          <p:cNvGrpSpPr/>
          <p:nvPr/>
        </p:nvGrpSpPr>
        <p:grpSpPr>
          <a:xfrm>
            <a:off x="8349995" y="2494788"/>
            <a:ext cx="1880870" cy="1004569"/>
            <a:chOff x="8349995" y="2494788"/>
            <a:chExt cx="1880870" cy="1004569"/>
          </a:xfrm>
        </p:grpSpPr>
        <p:sp>
          <p:nvSpPr>
            <p:cNvPr id="204" name="Google Shape;204;p11"/>
            <p:cNvSpPr/>
            <p:nvPr/>
          </p:nvSpPr>
          <p:spPr>
            <a:xfrm>
              <a:off x="8349995" y="2494788"/>
              <a:ext cx="1880870" cy="1004569"/>
            </a:xfrm>
            <a:custGeom>
              <a:avLst/>
              <a:gdLst/>
              <a:ahLst/>
              <a:cxnLst/>
              <a:rect l="l" t="t" r="r" b="b"/>
              <a:pathLst>
                <a:path w="1880870" h="1004570" extrusionOk="0">
                  <a:moveTo>
                    <a:pt x="1713229" y="0"/>
                  </a:moveTo>
                  <a:lnTo>
                    <a:pt x="167385" y="0"/>
                  </a:lnTo>
                  <a:lnTo>
                    <a:pt x="122884" y="5978"/>
                  </a:lnTo>
                  <a:lnTo>
                    <a:pt x="82898" y="22850"/>
                  </a:lnTo>
                  <a:lnTo>
                    <a:pt x="49022" y="49022"/>
                  </a:lnTo>
                  <a:lnTo>
                    <a:pt x="22850" y="82898"/>
                  </a:lnTo>
                  <a:lnTo>
                    <a:pt x="5978" y="122884"/>
                  </a:lnTo>
                  <a:lnTo>
                    <a:pt x="0" y="167386"/>
                  </a:lnTo>
                  <a:lnTo>
                    <a:pt x="0" y="836929"/>
                  </a:lnTo>
                  <a:lnTo>
                    <a:pt x="5978" y="881431"/>
                  </a:lnTo>
                  <a:lnTo>
                    <a:pt x="22850" y="921417"/>
                  </a:lnTo>
                  <a:lnTo>
                    <a:pt x="49022" y="955293"/>
                  </a:lnTo>
                  <a:lnTo>
                    <a:pt x="82898" y="981465"/>
                  </a:lnTo>
                  <a:lnTo>
                    <a:pt x="122884" y="998337"/>
                  </a:lnTo>
                  <a:lnTo>
                    <a:pt x="167385" y="1004315"/>
                  </a:lnTo>
                  <a:lnTo>
                    <a:pt x="1713229" y="1004315"/>
                  </a:lnTo>
                  <a:lnTo>
                    <a:pt x="1757731" y="998337"/>
                  </a:lnTo>
                  <a:lnTo>
                    <a:pt x="1797717" y="981465"/>
                  </a:lnTo>
                  <a:lnTo>
                    <a:pt x="1831593" y="955293"/>
                  </a:lnTo>
                  <a:lnTo>
                    <a:pt x="1857765" y="921417"/>
                  </a:lnTo>
                  <a:lnTo>
                    <a:pt x="1874637" y="881431"/>
                  </a:lnTo>
                  <a:lnTo>
                    <a:pt x="1880615" y="836929"/>
                  </a:lnTo>
                  <a:lnTo>
                    <a:pt x="1880615" y="167386"/>
                  </a:lnTo>
                  <a:lnTo>
                    <a:pt x="1874637" y="122884"/>
                  </a:lnTo>
                  <a:lnTo>
                    <a:pt x="1857765" y="82898"/>
                  </a:lnTo>
                  <a:lnTo>
                    <a:pt x="1831593" y="49022"/>
                  </a:lnTo>
                  <a:lnTo>
                    <a:pt x="1797717" y="22850"/>
                  </a:lnTo>
                  <a:lnTo>
                    <a:pt x="1757731" y="5978"/>
                  </a:lnTo>
                  <a:lnTo>
                    <a:pt x="1713229" y="0"/>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1"/>
            <p:cNvSpPr/>
            <p:nvPr/>
          </p:nvSpPr>
          <p:spPr>
            <a:xfrm>
              <a:off x="8349995" y="2494788"/>
              <a:ext cx="1880870" cy="1004569"/>
            </a:xfrm>
            <a:custGeom>
              <a:avLst/>
              <a:gdLst/>
              <a:ahLst/>
              <a:cxnLst/>
              <a:rect l="l" t="t" r="r" b="b"/>
              <a:pathLst>
                <a:path w="1880870" h="1004570" extrusionOk="0">
                  <a:moveTo>
                    <a:pt x="0" y="167386"/>
                  </a:moveTo>
                  <a:lnTo>
                    <a:pt x="5978" y="122884"/>
                  </a:lnTo>
                  <a:lnTo>
                    <a:pt x="22850" y="82898"/>
                  </a:lnTo>
                  <a:lnTo>
                    <a:pt x="49022" y="49022"/>
                  </a:lnTo>
                  <a:lnTo>
                    <a:pt x="82898" y="22850"/>
                  </a:lnTo>
                  <a:lnTo>
                    <a:pt x="122884" y="5978"/>
                  </a:lnTo>
                  <a:lnTo>
                    <a:pt x="167385" y="0"/>
                  </a:lnTo>
                  <a:lnTo>
                    <a:pt x="1713229" y="0"/>
                  </a:lnTo>
                  <a:lnTo>
                    <a:pt x="1757731" y="5978"/>
                  </a:lnTo>
                  <a:lnTo>
                    <a:pt x="1797717" y="22850"/>
                  </a:lnTo>
                  <a:lnTo>
                    <a:pt x="1831593" y="49022"/>
                  </a:lnTo>
                  <a:lnTo>
                    <a:pt x="1857765" y="82898"/>
                  </a:lnTo>
                  <a:lnTo>
                    <a:pt x="1874637" y="122884"/>
                  </a:lnTo>
                  <a:lnTo>
                    <a:pt x="1880615" y="167386"/>
                  </a:lnTo>
                  <a:lnTo>
                    <a:pt x="1880615" y="836929"/>
                  </a:lnTo>
                  <a:lnTo>
                    <a:pt x="1874637" y="881431"/>
                  </a:lnTo>
                  <a:lnTo>
                    <a:pt x="1857765" y="921417"/>
                  </a:lnTo>
                  <a:lnTo>
                    <a:pt x="1831593" y="955293"/>
                  </a:lnTo>
                  <a:lnTo>
                    <a:pt x="1797717" y="981465"/>
                  </a:lnTo>
                  <a:lnTo>
                    <a:pt x="1757731" y="998337"/>
                  </a:lnTo>
                  <a:lnTo>
                    <a:pt x="1713229" y="1004315"/>
                  </a:lnTo>
                  <a:lnTo>
                    <a:pt x="167385" y="1004315"/>
                  </a:lnTo>
                  <a:lnTo>
                    <a:pt x="122884" y="998337"/>
                  </a:lnTo>
                  <a:lnTo>
                    <a:pt x="82898" y="981465"/>
                  </a:lnTo>
                  <a:lnTo>
                    <a:pt x="49022" y="955293"/>
                  </a:lnTo>
                  <a:lnTo>
                    <a:pt x="22850" y="921417"/>
                  </a:lnTo>
                  <a:lnTo>
                    <a:pt x="5978" y="881431"/>
                  </a:lnTo>
                  <a:lnTo>
                    <a:pt x="0" y="836929"/>
                  </a:lnTo>
                  <a:lnTo>
                    <a:pt x="0" y="167386"/>
                  </a:lnTo>
                  <a:close/>
                </a:path>
              </a:pathLst>
            </a:custGeom>
            <a:noFill/>
            <a:ln w="12700" cap="flat" cmpd="sng">
              <a:solidFill>
                <a:srgbClr val="FFC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6" name="Google Shape;206;p11"/>
          <p:cNvSpPr txBox="1"/>
          <p:nvPr/>
        </p:nvSpPr>
        <p:spPr>
          <a:xfrm>
            <a:off x="8375798" y="2832600"/>
            <a:ext cx="17652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Famille(s)</a:t>
            </a:r>
            <a:endParaRPr sz="1800" b="1">
              <a:solidFill>
                <a:schemeClr val="dk1"/>
              </a:solidFill>
              <a:latin typeface="Calibri"/>
              <a:ea typeface="Calibri"/>
              <a:cs typeface="Calibri"/>
              <a:sym typeface="Calibri"/>
            </a:endParaRPr>
          </a:p>
        </p:txBody>
      </p:sp>
      <p:grpSp>
        <p:nvGrpSpPr>
          <p:cNvPr id="207" name="Google Shape;207;p11"/>
          <p:cNvGrpSpPr/>
          <p:nvPr/>
        </p:nvGrpSpPr>
        <p:grpSpPr>
          <a:xfrm>
            <a:off x="8319516" y="4951476"/>
            <a:ext cx="1879600" cy="1004569"/>
            <a:chOff x="8319516" y="4951476"/>
            <a:chExt cx="1879600" cy="1004569"/>
          </a:xfrm>
        </p:grpSpPr>
        <p:sp>
          <p:nvSpPr>
            <p:cNvPr id="208" name="Google Shape;208;p11"/>
            <p:cNvSpPr/>
            <p:nvPr/>
          </p:nvSpPr>
          <p:spPr>
            <a:xfrm>
              <a:off x="8319516" y="4951476"/>
              <a:ext cx="1879600" cy="1004569"/>
            </a:xfrm>
            <a:custGeom>
              <a:avLst/>
              <a:gdLst/>
              <a:ahLst/>
              <a:cxnLst/>
              <a:rect l="l" t="t" r="r" b="b"/>
              <a:pathLst>
                <a:path w="1879600" h="1004570" extrusionOk="0">
                  <a:moveTo>
                    <a:pt x="1711705" y="0"/>
                  </a:moveTo>
                  <a:lnTo>
                    <a:pt x="167385" y="0"/>
                  </a:lnTo>
                  <a:lnTo>
                    <a:pt x="122884" y="5978"/>
                  </a:lnTo>
                  <a:lnTo>
                    <a:pt x="82898" y="22850"/>
                  </a:lnTo>
                  <a:lnTo>
                    <a:pt x="49022" y="49021"/>
                  </a:lnTo>
                  <a:lnTo>
                    <a:pt x="22850" y="82898"/>
                  </a:lnTo>
                  <a:lnTo>
                    <a:pt x="5978" y="122884"/>
                  </a:lnTo>
                  <a:lnTo>
                    <a:pt x="0" y="167386"/>
                  </a:lnTo>
                  <a:lnTo>
                    <a:pt x="0" y="836930"/>
                  </a:lnTo>
                  <a:lnTo>
                    <a:pt x="5978" y="881427"/>
                  </a:lnTo>
                  <a:lnTo>
                    <a:pt x="22850" y="921412"/>
                  </a:lnTo>
                  <a:lnTo>
                    <a:pt x="49022" y="955289"/>
                  </a:lnTo>
                  <a:lnTo>
                    <a:pt x="82898" y="981462"/>
                  </a:lnTo>
                  <a:lnTo>
                    <a:pt x="122884" y="998336"/>
                  </a:lnTo>
                  <a:lnTo>
                    <a:pt x="167385" y="1004316"/>
                  </a:lnTo>
                  <a:lnTo>
                    <a:pt x="1711705" y="1004316"/>
                  </a:lnTo>
                  <a:lnTo>
                    <a:pt x="1756207" y="998336"/>
                  </a:lnTo>
                  <a:lnTo>
                    <a:pt x="1796193" y="981462"/>
                  </a:lnTo>
                  <a:lnTo>
                    <a:pt x="1830069" y="955289"/>
                  </a:lnTo>
                  <a:lnTo>
                    <a:pt x="1856241" y="921412"/>
                  </a:lnTo>
                  <a:lnTo>
                    <a:pt x="1873113" y="881427"/>
                  </a:lnTo>
                  <a:lnTo>
                    <a:pt x="1879091" y="836930"/>
                  </a:lnTo>
                  <a:lnTo>
                    <a:pt x="1879091" y="167386"/>
                  </a:lnTo>
                  <a:lnTo>
                    <a:pt x="1873113" y="122884"/>
                  </a:lnTo>
                  <a:lnTo>
                    <a:pt x="1856241" y="82898"/>
                  </a:lnTo>
                  <a:lnTo>
                    <a:pt x="1830069" y="49022"/>
                  </a:lnTo>
                  <a:lnTo>
                    <a:pt x="1796193" y="22850"/>
                  </a:lnTo>
                  <a:lnTo>
                    <a:pt x="1756207" y="5978"/>
                  </a:lnTo>
                  <a:lnTo>
                    <a:pt x="1711705" y="0"/>
                  </a:lnTo>
                  <a:close/>
                </a:path>
              </a:pathLst>
            </a:custGeom>
            <a:solidFill>
              <a:srgbClr val="D583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1"/>
            <p:cNvSpPr/>
            <p:nvPr/>
          </p:nvSpPr>
          <p:spPr>
            <a:xfrm>
              <a:off x="8319516" y="4951476"/>
              <a:ext cx="1879600" cy="1004569"/>
            </a:xfrm>
            <a:custGeom>
              <a:avLst/>
              <a:gdLst/>
              <a:ahLst/>
              <a:cxnLst/>
              <a:rect l="l" t="t" r="r" b="b"/>
              <a:pathLst>
                <a:path w="1879600" h="1004570" extrusionOk="0">
                  <a:moveTo>
                    <a:pt x="0" y="167386"/>
                  </a:moveTo>
                  <a:lnTo>
                    <a:pt x="5978" y="122884"/>
                  </a:lnTo>
                  <a:lnTo>
                    <a:pt x="22850" y="82898"/>
                  </a:lnTo>
                  <a:lnTo>
                    <a:pt x="49022" y="49021"/>
                  </a:lnTo>
                  <a:lnTo>
                    <a:pt x="82898" y="22850"/>
                  </a:lnTo>
                  <a:lnTo>
                    <a:pt x="122884" y="5978"/>
                  </a:lnTo>
                  <a:lnTo>
                    <a:pt x="167385" y="0"/>
                  </a:lnTo>
                  <a:lnTo>
                    <a:pt x="1711705" y="0"/>
                  </a:lnTo>
                  <a:lnTo>
                    <a:pt x="1756207" y="5978"/>
                  </a:lnTo>
                  <a:lnTo>
                    <a:pt x="1796193" y="22850"/>
                  </a:lnTo>
                  <a:lnTo>
                    <a:pt x="1830069" y="49022"/>
                  </a:lnTo>
                  <a:lnTo>
                    <a:pt x="1856241" y="82898"/>
                  </a:lnTo>
                  <a:lnTo>
                    <a:pt x="1873113" y="122884"/>
                  </a:lnTo>
                  <a:lnTo>
                    <a:pt x="1879091" y="167386"/>
                  </a:lnTo>
                  <a:lnTo>
                    <a:pt x="1879091" y="836930"/>
                  </a:lnTo>
                  <a:lnTo>
                    <a:pt x="1873113" y="881427"/>
                  </a:lnTo>
                  <a:lnTo>
                    <a:pt x="1856241" y="921412"/>
                  </a:lnTo>
                  <a:lnTo>
                    <a:pt x="1830069" y="955289"/>
                  </a:lnTo>
                  <a:lnTo>
                    <a:pt x="1796193" y="981462"/>
                  </a:lnTo>
                  <a:lnTo>
                    <a:pt x="1756207" y="998336"/>
                  </a:lnTo>
                  <a:lnTo>
                    <a:pt x="1711705" y="1004316"/>
                  </a:lnTo>
                  <a:lnTo>
                    <a:pt x="167385" y="1004316"/>
                  </a:lnTo>
                  <a:lnTo>
                    <a:pt x="122884" y="998336"/>
                  </a:lnTo>
                  <a:lnTo>
                    <a:pt x="82898" y="981462"/>
                  </a:lnTo>
                  <a:lnTo>
                    <a:pt x="49022" y="955289"/>
                  </a:lnTo>
                  <a:lnTo>
                    <a:pt x="22850" y="921412"/>
                  </a:lnTo>
                  <a:lnTo>
                    <a:pt x="5978" y="881427"/>
                  </a:lnTo>
                  <a:lnTo>
                    <a:pt x="0" y="836930"/>
                  </a:lnTo>
                  <a:lnTo>
                    <a:pt x="0" y="167386"/>
                  </a:lnTo>
                  <a:close/>
                </a:path>
              </a:pathLst>
            </a:custGeom>
            <a:noFill/>
            <a:ln w="12700" cap="flat" cmpd="sng">
              <a:solidFill>
                <a:srgbClr val="D583E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11"/>
          <p:cNvSpPr txBox="1"/>
          <p:nvPr/>
        </p:nvSpPr>
        <p:spPr>
          <a:xfrm>
            <a:off x="8348750" y="5289925"/>
            <a:ext cx="18504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Culture familiale</a:t>
            </a:r>
            <a:endParaRPr sz="1800" b="1">
              <a:solidFill>
                <a:schemeClr val="dk1"/>
              </a:solidFill>
              <a:latin typeface="Calibri"/>
              <a:ea typeface="Calibri"/>
              <a:cs typeface="Calibri"/>
              <a:sym typeface="Calibri"/>
            </a:endParaRPr>
          </a:p>
        </p:txBody>
      </p:sp>
      <p:grpSp>
        <p:nvGrpSpPr>
          <p:cNvPr id="211" name="Google Shape;211;p11"/>
          <p:cNvGrpSpPr/>
          <p:nvPr/>
        </p:nvGrpSpPr>
        <p:grpSpPr>
          <a:xfrm>
            <a:off x="8325611" y="3710940"/>
            <a:ext cx="1880870" cy="1004569"/>
            <a:chOff x="8325611" y="3710940"/>
            <a:chExt cx="1880870" cy="1004569"/>
          </a:xfrm>
        </p:grpSpPr>
        <p:sp>
          <p:nvSpPr>
            <p:cNvPr id="212" name="Google Shape;212;p11"/>
            <p:cNvSpPr/>
            <p:nvPr/>
          </p:nvSpPr>
          <p:spPr>
            <a:xfrm>
              <a:off x="8325611" y="3710940"/>
              <a:ext cx="1880870" cy="1004569"/>
            </a:xfrm>
            <a:custGeom>
              <a:avLst/>
              <a:gdLst/>
              <a:ahLst/>
              <a:cxnLst/>
              <a:rect l="l" t="t" r="r" b="b"/>
              <a:pathLst>
                <a:path w="1880870" h="1004570" extrusionOk="0">
                  <a:moveTo>
                    <a:pt x="1713230" y="0"/>
                  </a:moveTo>
                  <a:lnTo>
                    <a:pt x="167386" y="0"/>
                  </a:lnTo>
                  <a:lnTo>
                    <a:pt x="122884" y="5978"/>
                  </a:lnTo>
                  <a:lnTo>
                    <a:pt x="82898" y="22850"/>
                  </a:lnTo>
                  <a:lnTo>
                    <a:pt x="49022" y="49021"/>
                  </a:lnTo>
                  <a:lnTo>
                    <a:pt x="22850" y="82898"/>
                  </a:lnTo>
                  <a:lnTo>
                    <a:pt x="5978" y="122884"/>
                  </a:lnTo>
                  <a:lnTo>
                    <a:pt x="0" y="167386"/>
                  </a:lnTo>
                  <a:lnTo>
                    <a:pt x="0" y="836930"/>
                  </a:lnTo>
                  <a:lnTo>
                    <a:pt x="5978" y="881431"/>
                  </a:lnTo>
                  <a:lnTo>
                    <a:pt x="22850" y="921417"/>
                  </a:lnTo>
                  <a:lnTo>
                    <a:pt x="49022" y="955294"/>
                  </a:lnTo>
                  <a:lnTo>
                    <a:pt x="82898" y="981465"/>
                  </a:lnTo>
                  <a:lnTo>
                    <a:pt x="122884" y="998337"/>
                  </a:lnTo>
                  <a:lnTo>
                    <a:pt x="167386" y="1004316"/>
                  </a:lnTo>
                  <a:lnTo>
                    <a:pt x="1713230" y="1004316"/>
                  </a:lnTo>
                  <a:lnTo>
                    <a:pt x="1757731" y="998337"/>
                  </a:lnTo>
                  <a:lnTo>
                    <a:pt x="1797717" y="981465"/>
                  </a:lnTo>
                  <a:lnTo>
                    <a:pt x="1831594" y="955294"/>
                  </a:lnTo>
                  <a:lnTo>
                    <a:pt x="1857765" y="921417"/>
                  </a:lnTo>
                  <a:lnTo>
                    <a:pt x="1874637" y="881431"/>
                  </a:lnTo>
                  <a:lnTo>
                    <a:pt x="1880616" y="836930"/>
                  </a:lnTo>
                  <a:lnTo>
                    <a:pt x="1880616" y="167386"/>
                  </a:lnTo>
                  <a:lnTo>
                    <a:pt x="1874637" y="122884"/>
                  </a:lnTo>
                  <a:lnTo>
                    <a:pt x="1857765" y="82898"/>
                  </a:lnTo>
                  <a:lnTo>
                    <a:pt x="1831594" y="49022"/>
                  </a:lnTo>
                  <a:lnTo>
                    <a:pt x="1797717" y="22850"/>
                  </a:lnTo>
                  <a:lnTo>
                    <a:pt x="1757731" y="5978"/>
                  </a:lnTo>
                  <a:lnTo>
                    <a:pt x="1713230" y="0"/>
                  </a:lnTo>
                  <a:close/>
                </a:path>
              </a:pathLst>
            </a:custGeom>
            <a:solidFill>
              <a:srgbClr val="1CFB7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1"/>
            <p:cNvSpPr/>
            <p:nvPr/>
          </p:nvSpPr>
          <p:spPr>
            <a:xfrm>
              <a:off x="8325611" y="3710940"/>
              <a:ext cx="1880870" cy="1004569"/>
            </a:xfrm>
            <a:custGeom>
              <a:avLst/>
              <a:gdLst/>
              <a:ahLst/>
              <a:cxnLst/>
              <a:rect l="l" t="t" r="r" b="b"/>
              <a:pathLst>
                <a:path w="1880870" h="1004570" extrusionOk="0">
                  <a:moveTo>
                    <a:pt x="0" y="167386"/>
                  </a:moveTo>
                  <a:lnTo>
                    <a:pt x="5978" y="122884"/>
                  </a:lnTo>
                  <a:lnTo>
                    <a:pt x="22850" y="82898"/>
                  </a:lnTo>
                  <a:lnTo>
                    <a:pt x="49022" y="49021"/>
                  </a:lnTo>
                  <a:lnTo>
                    <a:pt x="82898" y="22850"/>
                  </a:lnTo>
                  <a:lnTo>
                    <a:pt x="122884" y="5978"/>
                  </a:lnTo>
                  <a:lnTo>
                    <a:pt x="167386" y="0"/>
                  </a:lnTo>
                  <a:lnTo>
                    <a:pt x="1713230" y="0"/>
                  </a:lnTo>
                  <a:lnTo>
                    <a:pt x="1757731" y="5978"/>
                  </a:lnTo>
                  <a:lnTo>
                    <a:pt x="1797717" y="22850"/>
                  </a:lnTo>
                  <a:lnTo>
                    <a:pt x="1831594" y="49022"/>
                  </a:lnTo>
                  <a:lnTo>
                    <a:pt x="1857765" y="82898"/>
                  </a:lnTo>
                  <a:lnTo>
                    <a:pt x="1874637" y="122884"/>
                  </a:lnTo>
                  <a:lnTo>
                    <a:pt x="1880616" y="167386"/>
                  </a:lnTo>
                  <a:lnTo>
                    <a:pt x="1880616" y="836930"/>
                  </a:lnTo>
                  <a:lnTo>
                    <a:pt x="1874637" y="881431"/>
                  </a:lnTo>
                  <a:lnTo>
                    <a:pt x="1857765" y="921417"/>
                  </a:lnTo>
                  <a:lnTo>
                    <a:pt x="1831594" y="955294"/>
                  </a:lnTo>
                  <a:lnTo>
                    <a:pt x="1797717" y="981465"/>
                  </a:lnTo>
                  <a:lnTo>
                    <a:pt x="1757731" y="998337"/>
                  </a:lnTo>
                  <a:lnTo>
                    <a:pt x="1713230" y="1004316"/>
                  </a:lnTo>
                  <a:lnTo>
                    <a:pt x="167386" y="1004316"/>
                  </a:lnTo>
                  <a:lnTo>
                    <a:pt x="122884" y="998337"/>
                  </a:lnTo>
                  <a:lnTo>
                    <a:pt x="82898" y="981465"/>
                  </a:lnTo>
                  <a:lnTo>
                    <a:pt x="49022" y="955294"/>
                  </a:lnTo>
                  <a:lnTo>
                    <a:pt x="22850" y="921417"/>
                  </a:lnTo>
                  <a:lnTo>
                    <a:pt x="5978" y="881431"/>
                  </a:lnTo>
                  <a:lnTo>
                    <a:pt x="0" y="836930"/>
                  </a:lnTo>
                  <a:lnTo>
                    <a:pt x="0" y="167386"/>
                  </a:lnTo>
                  <a:close/>
                </a:path>
              </a:pathLst>
            </a:custGeom>
            <a:noFill/>
            <a:ln w="12700" cap="flat" cmpd="sng">
              <a:solidFill>
                <a:srgbClr val="1CFB7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4" name="Google Shape;214;p11"/>
          <p:cNvSpPr txBox="1"/>
          <p:nvPr/>
        </p:nvSpPr>
        <p:spPr>
          <a:xfrm>
            <a:off x="8376025" y="4048750"/>
            <a:ext cx="1765200" cy="2898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Maison(s)</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1868</Words>
  <Application>Microsoft Office PowerPoint</Application>
  <PresentationFormat>Personnalisé</PresentationFormat>
  <Paragraphs>343</Paragraphs>
  <Slides>46</Slides>
  <Notes>46</Notes>
  <HiddenSlides>6</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Lucida Sans</vt:lpstr>
      <vt:lpstr>Roboto</vt:lpstr>
      <vt:lpstr>Simple Light</vt:lpstr>
      <vt:lpstr>Être enfant,</vt:lpstr>
      <vt:lpstr>Plan du cours</vt:lpstr>
      <vt:lpstr>Enfant</vt:lpstr>
      <vt:lpstr>Enfant</vt:lpstr>
      <vt:lpstr>L’enfant et son environnement :  du corps à la connaissance</vt:lpstr>
      <vt:lpstr>Développement de l’enfant</vt:lpstr>
      <vt:lpstr>Écosystème de l’enfant  *basé sur le modèle écosystémique de Bronfenbrenner</vt:lpstr>
      <vt:lpstr>Enfant</vt:lpstr>
      <vt:lpstr>Quel est l’environnement de l’enfant ?</vt:lpstr>
      <vt:lpstr>Le  développement  psychomoteur</vt:lpstr>
      <vt:lpstr>De l’organisme au corps</vt:lpstr>
      <vt:lpstr>De l’organisme au corps</vt:lpstr>
      <vt:lpstr>Du corps à la connaissance</vt:lpstr>
      <vt:lpstr>Diapositive 14</vt:lpstr>
      <vt:lpstr>Construction du schéma corporel</vt:lpstr>
      <vt:lpstr>Comment l’enfant prend-il connaissance de son environnement ?</vt:lpstr>
      <vt:lpstr>Comment l’enfant prend-il connaissance de son environnement ?</vt:lpstr>
      <vt:lpstr>Intégrer un nouveau milieu : du rapport au savoir</vt:lpstr>
      <vt:lpstr>Élève</vt:lpstr>
      <vt:lpstr>Comment l’enfant devient-il élève ?</vt:lpstr>
      <vt:lpstr>Diapositive 21</vt:lpstr>
      <vt:lpstr>Comment l’enfant devient-il élève ?</vt:lpstr>
      <vt:lpstr>Comment l’enfant devient-il élève ?</vt:lpstr>
      <vt:lpstr>Diapositive 24</vt:lpstr>
      <vt:lpstr>Diapositive 25</vt:lpstr>
      <vt:lpstr>Diapositive 26</vt:lpstr>
      <vt:lpstr>Organiser l'espace pédagogique : le cadre spatio-temporel</vt:lpstr>
      <vt:lpstr>Rappel cours 1  « Qu’est-ce qu’apprendre »</vt:lpstr>
      <vt:lpstr>Conditions pour les apprentissages</vt:lpstr>
      <vt:lpstr>Penser le cadre</vt:lpstr>
      <vt:lpstr>Penser le cadre</vt:lpstr>
      <vt:lpstr>Penser le cadre, c'est penser les organisations</vt:lpstr>
      <vt:lpstr>Diapositive 33</vt:lpstr>
      <vt:lpstr>Diapositive 34</vt:lpstr>
      <vt:lpstr>Diapositive 35</vt:lpstr>
      <vt:lpstr>Diapositive 36</vt:lpstr>
      <vt:lpstr>A quoi ressemble la classe? Quels effets sur la pratique?</vt:lpstr>
      <vt:lpstr>Diapositive 38</vt:lpstr>
      <vt:lpstr>Se repérer dans la séance</vt:lpstr>
      <vt:lpstr>Se repérer dans la journée</vt:lpstr>
      <vt:lpstr>Se repérer dans l’année</vt:lpstr>
      <vt:lpstr>Adapter ses supports aux niveaux des élèves</vt:lpstr>
      <vt:lpstr>Comment guider l’enfant dans sa construction du devenir élève ?</vt:lpstr>
      <vt:lpstr>Brainstorming</vt:lpstr>
      <vt:lpstr>Brainstorming</vt:lpstr>
      <vt:lpstr>Comment l’enfant devient-il élève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Être enfant,</dc:title>
  <dc:creator>veronique simonet</dc:creator>
  <cp:lastModifiedBy>Pierrr</cp:lastModifiedBy>
  <cp:revision>1</cp:revision>
  <dcterms:created xsi:type="dcterms:W3CDTF">2023-09-09T18:40:19Z</dcterms:created>
  <dcterms:modified xsi:type="dcterms:W3CDTF">2025-02-21T15:16:37Z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2023-07-08T00:00:00Z</vt:filetime>
  </property>
  <property fmtid="{D5CDD505-2E9C-101B-9397-08002B2CF9AE}" pid="3" name="Creator">
    <vt:lpwstr>Microsoft® PowerPoint® 2019</vt:lpwstr>
  </property>
  <property fmtid="{D5CDD505-2E9C-101B-9397-08002B2CF9AE}" pid="4" name="LastSaved">
    <vt:filetime>2023-09-09T00:00:00Z</vt:filetime>
  </property>
</Properties>
</file>