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416" r:id="rId3"/>
    <p:sldId id="412" r:id="rId4"/>
    <p:sldId id="373" r:id="rId5"/>
    <p:sldId id="375" r:id="rId6"/>
    <p:sldId id="422" r:id="rId7"/>
    <p:sldId id="381" r:id="rId8"/>
    <p:sldId id="379" r:id="rId9"/>
    <p:sldId id="380" r:id="rId10"/>
    <p:sldId id="387" r:id="rId11"/>
    <p:sldId id="389" r:id="rId12"/>
    <p:sldId id="413" r:id="rId13"/>
    <p:sldId id="396" r:id="rId14"/>
    <p:sldId id="383" r:id="rId15"/>
    <p:sldId id="384" r:id="rId16"/>
    <p:sldId id="414" r:id="rId17"/>
    <p:sldId id="390" r:id="rId18"/>
    <p:sldId id="415" r:id="rId19"/>
    <p:sldId id="417" r:id="rId20"/>
    <p:sldId id="409" r:id="rId21"/>
    <p:sldId id="357" r:id="rId22"/>
    <p:sldId id="324" r:id="rId23"/>
    <p:sldId id="403" r:id="rId24"/>
    <p:sldId id="410" r:id="rId25"/>
    <p:sldId id="418" r:id="rId26"/>
    <p:sldId id="42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2943" autoAdjust="0"/>
  </p:normalViewPr>
  <p:slideViewPr>
    <p:cSldViewPr snapToGrid="0" snapToObjects="1">
      <p:cViewPr varScale="1">
        <p:scale>
          <a:sx n="121" d="100"/>
          <a:sy n="121" d="100"/>
        </p:scale>
        <p:origin x="190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87FB1F-C64D-0C40-9B67-8D86EEEA2553}" type="datetimeFigureOut">
              <a:rPr lang="fr-FR" smtClean="0"/>
              <a:t>10/03/2022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4565F-6C98-A94D-A0D5-5BB37A5A0F13}" type="slidenum">
              <a:rPr lang="fr-FR" smtClean="0"/>
              <a:t>‹N°›</a:t>
            </a:fld>
            <a:endParaRPr lang="fr-FR"/>
          </a:p>
        </p:txBody>
      </p:sp>
    </p:spTree>
    <p:extLst>
      <p:ext uri="{BB962C8B-B14F-4D97-AF65-F5344CB8AC3E}">
        <p14:creationId xmlns:p14="http://schemas.microsoft.com/office/powerpoint/2010/main" val="151866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ewmexicopbs.org/productions/colores/wp-content/uploads/2019/01/Episode-2501-tom-uttech.jp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bveco.com/2020/04/10/aristote-art-et-collapsologi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lemonde.fr/idees-tribun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pipoll.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CONSTITUTION D’UNECOMMUNAUTÉ</a:t>
            </a:r>
          </a:p>
        </p:txBody>
      </p:sp>
      <p:sp>
        <p:nvSpPr>
          <p:cNvPr id="4" name="Espace réservé du numéro de diapositive 3"/>
          <p:cNvSpPr>
            <a:spLocks noGrp="1"/>
          </p:cNvSpPr>
          <p:nvPr>
            <p:ph type="sldNum" sz="quarter" idx="10"/>
          </p:nvPr>
        </p:nvSpPr>
        <p:spPr/>
        <p:txBody>
          <a:bodyPr/>
          <a:lstStyle/>
          <a:p>
            <a:fld id="{ED34565F-6C98-A94D-A0D5-5BB37A5A0F13}" type="slidenum">
              <a:rPr lang="fr-FR" smtClean="0"/>
              <a:t>3</a:t>
            </a:fld>
            <a:endParaRPr lang="fr-FR"/>
          </a:p>
        </p:txBody>
      </p:sp>
    </p:spTree>
    <p:extLst>
      <p:ext uri="{BB962C8B-B14F-4D97-AF65-F5344CB8AC3E}">
        <p14:creationId xmlns:p14="http://schemas.microsoft.com/office/powerpoint/2010/main" val="3687543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Détali</a:t>
            </a:r>
            <a:r>
              <a:rPr lang="fr-FR" dirty="0"/>
              <a:t>,</a:t>
            </a:r>
            <a:r>
              <a:rPr lang="fr-FR" baseline="0" dirty="0"/>
              <a:t> description, perte</a:t>
            </a:r>
          </a:p>
          <a:p>
            <a:r>
              <a:rPr lang="fr-FR" dirty="0"/>
              <a:t>Perspectives dans la peinture d’de</a:t>
            </a:r>
            <a:r>
              <a:rPr lang="fr-FR" baseline="0" dirty="0"/>
              <a:t> Tom </a:t>
            </a:r>
            <a:r>
              <a:rPr lang="fr-FR" baseline="0" dirty="0" err="1"/>
              <a:t>Uttrech</a:t>
            </a:r>
            <a:endParaRPr lang="fr-FR" baseline="0" dirty="0"/>
          </a:p>
          <a:p>
            <a:r>
              <a:rPr lang="fr-FR" dirty="0"/>
              <a:t>Commentaires de Estelle </a:t>
            </a:r>
            <a:r>
              <a:rPr lang="fr-FR" dirty="0" err="1"/>
              <a:t>Zhong</a:t>
            </a:r>
            <a:r>
              <a:rPr lang="fr-FR" dirty="0"/>
              <a:t> </a:t>
            </a:r>
            <a:r>
              <a:rPr lang="fr-FR" dirty="0" err="1"/>
              <a:t>Mengual</a:t>
            </a:r>
            <a:r>
              <a:rPr lang="fr-FR" dirty="0"/>
              <a:t> </a:t>
            </a:r>
            <a:r>
              <a:rPr lang="fr-FR" baseline="0" dirty="0" err="1"/>
              <a:t>https</a:t>
            </a:r>
            <a:r>
              <a:rPr lang="fr-FR" baseline="0" dirty="0"/>
              <a:t>://</a:t>
            </a:r>
            <a:r>
              <a:rPr lang="fr-FR" baseline="0" dirty="0" err="1"/>
              <a:t>www.qwant.com</a:t>
            </a:r>
            <a:r>
              <a:rPr lang="fr-FR" baseline="0" dirty="0"/>
              <a:t>/?q=Estelle%20Zhong%20Mengual&amp;t=</a:t>
            </a:r>
            <a:r>
              <a:rPr lang="fr-FR" baseline="0" dirty="0" err="1"/>
              <a:t>videos&amp;client</a:t>
            </a:r>
            <a:r>
              <a:rPr lang="fr-FR" baseline="0" dirty="0"/>
              <a:t>=</a:t>
            </a:r>
            <a:r>
              <a:rPr lang="fr-FR" baseline="0" dirty="0" err="1"/>
              <a:t>brz-moz&amp;o</a:t>
            </a:r>
            <a:r>
              <a:rPr lang="fr-FR" baseline="0" dirty="0"/>
              <a:t>=0:d78f9164f603bad79a2be33f0b66f317</a:t>
            </a:r>
          </a:p>
          <a:p>
            <a:r>
              <a:rPr lang="fr-FR" baseline="0" dirty="0"/>
              <a:t>Double point de vue</a:t>
            </a:r>
            <a:endParaRPr lang="fr-FR" dirty="0"/>
          </a:p>
          <a:p>
            <a:pPr marL="0" marR="0" indent="0" algn="l" defTabSz="457200" rtl="0" eaLnBrk="1" fontAlgn="auto" latinLnBrk="0" hangingPunct="1">
              <a:lnSpc>
                <a:spcPct val="100000"/>
              </a:lnSpc>
              <a:spcBef>
                <a:spcPts val="0"/>
              </a:spcBef>
              <a:spcAft>
                <a:spcPts val="0"/>
              </a:spcAft>
              <a:buClrTx/>
              <a:buSzTx/>
              <a:buFontTx/>
              <a:buNone/>
              <a:tabLst/>
              <a:defRPr/>
            </a:pPr>
            <a:r>
              <a:rPr lang="fr-FR" dirty="0">
                <a:hlinkClick r:id="rId3"/>
              </a:rPr>
              <a:t>https://www.newmexicopbs.org/productions/colores/wp-content/uploads/2019/01/Episode-2501-tom-uttech.jpg</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ED34565F-6C98-A94D-A0D5-5BB37A5A0F13}" type="slidenum">
              <a:rPr lang="fr-FR" smtClean="0"/>
              <a:t>24</a:t>
            </a:fld>
            <a:endParaRPr lang="fr-FR"/>
          </a:p>
        </p:txBody>
      </p:sp>
    </p:spTree>
    <p:extLst>
      <p:ext uri="{BB962C8B-B14F-4D97-AF65-F5344CB8AC3E}">
        <p14:creationId xmlns:p14="http://schemas.microsoft.com/office/powerpoint/2010/main" val="298140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D34565F-6C98-A94D-A0D5-5BB37A5A0F13}" type="slidenum">
              <a:rPr lang="fr-FR" smtClean="0"/>
              <a:t>4</a:t>
            </a:fld>
            <a:endParaRPr lang="fr-FR"/>
          </a:p>
        </p:txBody>
      </p:sp>
    </p:spTree>
    <p:extLst>
      <p:ext uri="{BB962C8B-B14F-4D97-AF65-F5344CB8AC3E}">
        <p14:creationId xmlns:p14="http://schemas.microsoft.com/office/powerpoint/2010/main" val="4244838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D34565F-6C98-A94D-A0D5-5BB37A5A0F13}" type="slidenum">
              <a:rPr lang="fr-FR" smtClean="0"/>
              <a:t>5</a:t>
            </a:fld>
            <a:endParaRPr lang="fr-FR"/>
          </a:p>
        </p:txBody>
      </p:sp>
    </p:spTree>
    <p:extLst>
      <p:ext uri="{BB962C8B-B14F-4D97-AF65-F5344CB8AC3E}">
        <p14:creationId xmlns:p14="http://schemas.microsoft.com/office/powerpoint/2010/main" val="290545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L’APPEL ALAPEUR</a:t>
            </a:r>
          </a:p>
        </p:txBody>
      </p:sp>
      <p:sp>
        <p:nvSpPr>
          <p:cNvPr id="4" name="Espace réservé du numéro de diapositive 3"/>
          <p:cNvSpPr>
            <a:spLocks noGrp="1"/>
          </p:cNvSpPr>
          <p:nvPr>
            <p:ph type="sldNum" sz="quarter" idx="10"/>
          </p:nvPr>
        </p:nvSpPr>
        <p:spPr/>
        <p:txBody>
          <a:bodyPr/>
          <a:lstStyle/>
          <a:p>
            <a:fld id="{ED34565F-6C98-A94D-A0D5-5BB37A5A0F13}" type="slidenum">
              <a:rPr lang="fr-FR" smtClean="0"/>
              <a:t>13</a:t>
            </a:fld>
            <a:endParaRPr lang="fr-FR"/>
          </a:p>
        </p:txBody>
      </p:sp>
    </p:spTree>
    <p:extLst>
      <p:ext uri="{BB962C8B-B14F-4D97-AF65-F5344CB8AC3E}">
        <p14:creationId xmlns:p14="http://schemas.microsoft.com/office/powerpoint/2010/main" val="69945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None/>
            </a:pPr>
            <a:endParaRPr lang="fr-FR" sz="1200" dirty="0"/>
          </a:p>
          <a:p>
            <a:pPr marL="457200" indent="-457200" algn="just"/>
            <a:r>
              <a:rPr lang="fr-FR" sz="2400" b="1" dirty="0"/>
              <a:t>Effet perlocutoire</a:t>
            </a:r>
            <a:r>
              <a:rPr lang="fr-FR" sz="2400" b="1" baseline="0" dirty="0"/>
              <a:t> </a:t>
            </a:r>
            <a:r>
              <a:rPr lang="fr-FR" sz="2400" b="1" dirty="0"/>
              <a:t>du discours </a:t>
            </a:r>
            <a:r>
              <a:rPr lang="fr-FR" sz="2400" b="1" dirty="0" err="1"/>
              <a:t>collapsologique</a:t>
            </a:r>
            <a:r>
              <a:rPr lang="fr-FR" sz="2400" b="1" dirty="0"/>
              <a:t>.</a:t>
            </a:r>
            <a:r>
              <a:rPr lang="fr-FR" sz="2400" b="1" baseline="0" dirty="0"/>
              <a:t> </a:t>
            </a:r>
            <a:r>
              <a:rPr lang="fr-FR" sz="2400" b="1" dirty="0"/>
              <a:t>Typologies des actions individuelles</a:t>
            </a:r>
          </a:p>
          <a:p>
            <a:pPr marL="457200" indent="-457200" algn="just"/>
            <a:r>
              <a:rPr lang="fr-FR" sz="2400" b="1" dirty="0"/>
              <a:t>Approche empirique </a:t>
            </a:r>
            <a:r>
              <a:rPr lang="fr-FR" sz="2400" dirty="0"/>
              <a:t>de la presse : </a:t>
            </a:r>
            <a:endParaRPr lang="fr-FR" sz="2400" b="1" dirty="0"/>
          </a:p>
          <a:p>
            <a:pPr marL="800100" lvl="2" indent="0" algn="just">
              <a:buNone/>
            </a:pPr>
            <a:r>
              <a:rPr lang="fr-FR" dirty="0"/>
              <a:t>Témoignages</a:t>
            </a:r>
          </a:p>
          <a:p>
            <a:pPr marL="800100" lvl="2" indent="0" algn="just">
              <a:buNone/>
            </a:pPr>
            <a:r>
              <a:rPr lang="fr-FR" dirty="0"/>
              <a:t>	-</a:t>
            </a:r>
            <a:r>
              <a:rPr lang="fr-FR" baseline="0" dirty="0"/>
              <a:t> </a:t>
            </a:r>
            <a:r>
              <a:rPr lang="fr-FR" dirty="0"/>
              <a:t>manifestation de la peur</a:t>
            </a:r>
          </a:p>
          <a:p>
            <a:pPr marL="800100" lvl="2" indent="0" algn="just">
              <a:buNone/>
            </a:pPr>
            <a:r>
              <a:rPr lang="fr-FR" dirty="0"/>
              <a:t>	-</a:t>
            </a:r>
            <a:r>
              <a:rPr lang="fr-FR" baseline="0" dirty="0"/>
              <a:t> actions individuelles</a:t>
            </a:r>
            <a:endParaRPr lang="fr-FR" dirty="0"/>
          </a:p>
          <a:p>
            <a:pPr marL="800100" lvl="2" indent="0" algn="just">
              <a:buNone/>
            </a:pPr>
            <a:endParaRPr lang="fr-FR" sz="2400" b="1" dirty="0"/>
          </a:p>
          <a:p>
            <a:endParaRPr lang="fr-FR" sz="1200" i="1" dirty="0"/>
          </a:p>
          <a:p>
            <a:r>
              <a:rPr lang="fr-FR" sz="1200" i="1" dirty="0"/>
              <a:t>Le Monde. </a:t>
            </a:r>
            <a:r>
              <a:rPr lang="fr-FR" sz="1200" dirty="0"/>
              <a:t>Quelle éducation? Le cauchemar des enfants. Bonne nuit les petits</a:t>
            </a:r>
          </a:p>
          <a:p>
            <a:pPr marL="0" indent="0" algn="just">
              <a:buNone/>
            </a:pPr>
            <a:r>
              <a:rPr lang="fr-FR" sz="1200" dirty="0"/>
              <a:t>Il n’est jamais trop tôt pour </a:t>
            </a:r>
            <a:r>
              <a:rPr lang="fr-FR" sz="1200" b="1" dirty="0"/>
              <a:t>transmettre ses angoisses à ses enfants</a:t>
            </a:r>
            <a:r>
              <a:rPr lang="fr-FR" sz="1200" dirty="0"/>
              <a:t>. Quantité de livres jeunesse proposent de sensibiliser notre progéniture aux enjeux écologiques : on peut ainsi apprendre, en s’amusant, à trier ses déchets, voire à cesser d’en produire, à respecter la nature, à cuisiner </a:t>
            </a:r>
            <a:r>
              <a:rPr lang="fr-FR" sz="1200" dirty="0" err="1"/>
              <a:t>végan</a:t>
            </a:r>
            <a:r>
              <a:rPr lang="fr-FR" sz="1200" dirty="0"/>
              <a:t> en famille… Mais on peut aussi remplacer l’histoire du soir par un conte à visée pédagogique. Attention, cauchemars en vue. Au placard,</a:t>
            </a:r>
            <a:r>
              <a:rPr lang="fr-FR" sz="1200" i="1" dirty="0"/>
              <a:t> Le Petit Poucet </a:t>
            </a:r>
            <a:r>
              <a:rPr lang="fr-FR" sz="1200" dirty="0"/>
              <a:t>: voici venu </a:t>
            </a:r>
            <a:r>
              <a:rPr lang="fr-FR" sz="1200" i="1" dirty="0"/>
              <a:t>Polaire, l’ours solitaire </a:t>
            </a:r>
            <a:r>
              <a:rPr lang="fr-FR" sz="1200" dirty="0"/>
              <a:t>(éditions Nui Nui, 2016, 6-8 ans), dont le destin n’est guère plus réjouissant puisqu’il cherche sa maman, peut-être victime de la fonte des glaces, et joue sa survie face au ­réchauffement climatique. Remisé, </a:t>
            </a:r>
            <a:r>
              <a:rPr lang="fr-FR" sz="1200" i="1" dirty="0" err="1"/>
              <a:t>Tchoupi</a:t>
            </a:r>
            <a:r>
              <a:rPr lang="fr-FR" sz="1200" i="1" dirty="0"/>
              <a:t> prend son bain</a:t>
            </a:r>
            <a:r>
              <a:rPr lang="fr-FR" sz="1200" dirty="0"/>
              <a:t> : ce soir, </a:t>
            </a:r>
            <a:r>
              <a:rPr lang="fr-FR" sz="1200" i="1" dirty="0"/>
              <a:t>Le manchot a rudement chaud</a:t>
            </a:r>
            <a:r>
              <a:rPr lang="fr-FR" sz="1200" dirty="0"/>
              <a:t> (Belin, 2009, 3-5 ans). Malgré tous ses efforts, il cuit sur la banquise et compte sur l’humanité et ses petits lecteurs pour le sauver. Envolé, L</a:t>
            </a:r>
            <a:r>
              <a:rPr lang="fr-FR" sz="1200" i="1" dirty="0"/>
              <a:t>e Merveilleux Voyage de Niels </a:t>
            </a:r>
            <a:r>
              <a:rPr lang="fr-FR" sz="1200" i="1" dirty="0" err="1"/>
              <a:t>Holgersson</a:t>
            </a:r>
            <a:r>
              <a:rPr lang="fr-FR" sz="1200" i="1" dirty="0"/>
              <a:t> </a:t>
            </a:r>
            <a:r>
              <a:rPr lang="fr-FR" sz="1200" dirty="0"/>
              <a:t>: dans </a:t>
            </a:r>
            <a:r>
              <a:rPr lang="fr-FR" sz="1200" i="1" dirty="0"/>
              <a:t>Le Grand Voyage de Lena</a:t>
            </a:r>
            <a:r>
              <a:rPr lang="fr-FR" sz="1200" dirty="0"/>
              <a:t> (</a:t>
            </a:r>
            <a:r>
              <a:rPr lang="fr-FR" sz="1200" dirty="0" err="1"/>
              <a:t>Amiver</a:t>
            </a:r>
            <a:r>
              <a:rPr lang="fr-FR" sz="1200" dirty="0"/>
              <a:t>, 2009, 4-7 ans), la petite fille s’envole sur le dos d’un albatros mazouté ­découvrir les horreurs que lui réserve la Terre. Baleines qui mangent du plastique, abeilles décimées par les pesticides, coraux agonisants… Bonne nuit les petits !Votre pré-ado a fini </a:t>
            </a:r>
            <a:r>
              <a:rPr lang="fr-FR" sz="1200" i="1" dirty="0"/>
              <a:t>Divergente </a:t>
            </a:r>
            <a:r>
              <a:rPr lang="fr-FR" sz="1200" dirty="0"/>
              <a:t>(Nathan) ? Au rayon </a:t>
            </a:r>
            <a:r>
              <a:rPr lang="fr-FR" sz="1200" dirty="0" err="1"/>
              <a:t>dystopie</a:t>
            </a:r>
            <a:r>
              <a:rPr lang="fr-FR" sz="1200" dirty="0"/>
              <a:t>, il lui reste </a:t>
            </a:r>
            <a:r>
              <a:rPr lang="fr-FR" sz="1200" i="1" dirty="0"/>
              <a:t>Céleste, ma planète</a:t>
            </a:r>
            <a:r>
              <a:rPr lang="fr-FR" sz="1200" dirty="0"/>
              <a:t> («Folio Junior », 2009, à partir de 10 ans), l’histoire d’une jeune fille dont le corps se couvre des blessures faites à mère Nature. Sur son front, une tache de la même forme que le dernier hectare de forêt amazonienne ; sur son épaule, une autre aux contours de ce qu’il reste de banquise arctique. Pour la sauver, une seule solution : sauver la planète. Une mission qui incombe au jeune narrateur… et à tous ceux qui le liront.</a:t>
            </a:r>
          </a:p>
          <a:p>
            <a:pPr marL="0" indent="0" algn="just">
              <a:buNone/>
            </a:pPr>
            <a:endParaRPr lang="fr-FR" sz="1200" i="0" dirty="0"/>
          </a:p>
          <a:p>
            <a:pPr marL="0" indent="0" algn="just">
              <a:buNone/>
            </a:pPr>
            <a:r>
              <a:rPr lang="fr-FR" sz="1200" i="0" dirty="0"/>
              <a:t>3eme type :</a:t>
            </a:r>
          </a:p>
          <a:p>
            <a:pPr marL="0" indent="0" algn="just">
              <a:buNone/>
            </a:pPr>
            <a:r>
              <a:rPr lang="fr-FR" sz="1200" i="1" dirty="0"/>
              <a:t>Ma transition écologique</a:t>
            </a:r>
            <a:r>
              <a:rPr lang="fr-FR" sz="1200" dirty="0"/>
              <a:t>, Hervé Gardette, chroniqueur de France Culture</a:t>
            </a:r>
            <a:r>
              <a:rPr lang="fr-FR" sz="1200" baseline="0" dirty="0"/>
              <a:t> : </a:t>
            </a:r>
            <a:r>
              <a:rPr lang="fr-FR" sz="1200" dirty="0"/>
              <a:t>« Je ne peux plus regarder s’envoler un avion sans mauvaise pensée, ni regarder une vidéo en ligne sans mauvaise conscience. Pour rester crédible et intègre, j’ai renoncé aux soldes d’hiver, au foie gras, aux taxis, aux enceintes connectées, au </a:t>
            </a:r>
            <a:r>
              <a:rPr lang="fr-FR" sz="1200" dirty="0" err="1"/>
              <a:t>Thermomix</a:t>
            </a:r>
            <a:r>
              <a:rPr lang="fr-FR" sz="1200" dirty="0"/>
              <a:t>, à la 5G. Faire les courses au supermarché est devenu un calvaire. Un voyage au pays des infidèles. Comme aurait dit Mac Mahon : que de plastique, que de plastique. Tout y est sous blister. La littérature n’est même plus un refuge. Pour peu qu’on y croise un petit coin de nature, le moindre roman devient visionnaire. « Germinal » n’est plus un livre sur la condition ouvrière, mais une prophétie sur la fin du charbon. J’ai expulsé « Le Rouge et le Noir » de ma bibliothèque : ça manquait de vert. » </a:t>
            </a:r>
            <a:br>
              <a:rPr lang="fr-FR" sz="1200" dirty="0"/>
            </a:br>
            <a:endParaRPr lang="fr-FR" dirty="0"/>
          </a:p>
          <a:p>
            <a:endParaRPr lang="fr-FR" dirty="0"/>
          </a:p>
        </p:txBody>
      </p:sp>
      <p:sp>
        <p:nvSpPr>
          <p:cNvPr id="4" name="Espace réservé du numéro de diapositive 3"/>
          <p:cNvSpPr>
            <a:spLocks noGrp="1"/>
          </p:cNvSpPr>
          <p:nvPr>
            <p:ph type="sldNum" sz="quarter" idx="10"/>
          </p:nvPr>
        </p:nvSpPr>
        <p:spPr/>
        <p:txBody>
          <a:bodyPr/>
          <a:lstStyle/>
          <a:p>
            <a:fld id="{84E525E4-13DF-BC4C-A141-914DAC56663B}" type="slidenum">
              <a:rPr lang="fr-FR" smtClean="0"/>
              <a:t>14</a:t>
            </a:fld>
            <a:endParaRPr lang="fr-FR"/>
          </a:p>
        </p:txBody>
      </p:sp>
    </p:spTree>
    <p:extLst>
      <p:ext uri="{BB962C8B-B14F-4D97-AF65-F5344CB8AC3E}">
        <p14:creationId xmlns:p14="http://schemas.microsoft.com/office/powerpoint/2010/main" val="424389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2400" b="1" dirty="0"/>
              <a:t>: Etude quantitative pour une typologie et une « action raisonnée »</a:t>
            </a:r>
          </a:p>
          <a:p>
            <a:pPr lvl="1" algn="just">
              <a:buFont typeface="Arial"/>
              <a:buChar char="•"/>
            </a:pPr>
            <a:r>
              <a:rPr lang="fr-FR" sz="2000" dirty="0"/>
              <a:t>Observatoire des vécus du collapse et analyse de processus autour des discours de la </a:t>
            </a:r>
            <a:r>
              <a:rPr lang="fr-FR" sz="2000" dirty="0" err="1"/>
              <a:t>collapsologie</a:t>
            </a:r>
            <a:r>
              <a:rPr lang="fr-FR" sz="2000" dirty="0"/>
              <a:t>. </a:t>
            </a:r>
          </a:p>
          <a:p>
            <a:pPr lvl="1" algn="just">
              <a:buFont typeface="Arial"/>
              <a:buChar char="•"/>
            </a:pPr>
            <a:r>
              <a:rPr lang="fr-FR" sz="2000" dirty="0"/>
              <a:t> Genre de discours : Des chiffres et un nuage, un site, un livre, article sur </a:t>
            </a:r>
            <a:r>
              <a:rPr lang="fr-FR" sz="2000" dirty="0" err="1"/>
              <a:t>Ydrasil</a:t>
            </a:r>
            <a:r>
              <a:rPr lang="fr-FR" sz="2000" dirty="0"/>
              <a:t>, </a:t>
            </a:r>
            <a:r>
              <a:rPr lang="fr-FR" sz="2000" dirty="0" err="1"/>
              <a:t>video</a:t>
            </a:r>
            <a:endParaRPr lang="fr-FR" sz="2000" dirty="0"/>
          </a:p>
          <a:p>
            <a:pPr lvl="1" algn="just">
              <a:buFont typeface="Arial"/>
              <a:buChar char="•"/>
            </a:pPr>
            <a:r>
              <a:rPr lang="fr-FR" sz="2000" b="1" dirty="0"/>
              <a:t>Promotion de la </a:t>
            </a:r>
            <a:r>
              <a:rPr lang="fr-FR" sz="2000" b="1" dirty="0" err="1"/>
              <a:t>collapsologie</a:t>
            </a:r>
            <a:r>
              <a:rPr lang="fr-FR" sz="2000" b="1" dirty="0"/>
              <a:t> </a:t>
            </a:r>
            <a:r>
              <a:rPr lang="fr-FR" sz="2000" dirty="0"/>
              <a:t>opportunité de l’apocalypse</a:t>
            </a:r>
            <a:r>
              <a:rPr lang="fr-FR" sz="2000" baseline="0" dirty="0"/>
              <a:t> : </a:t>
            </a:r>
            <a:r>
              <a:rPr lang="fr-FR" sz="2000" dirty="0"/>
              <a:t>Approche mystique cf. le bénéfice de l’apocalypse, opposé à la </a:t>
            </a:r>
            <a:r>
              <a:rPr lang="fr-FR" sz="2000" dirty="0" err="1"/>
              <a:t>collapsologie</a:t>
            </a:r>
            <a:r>
              <a:rPr lang="fr-FR" sz="2000" dirty="0"/>
              <a:t> (B. </a:t>
            </a:r>
            <a:r>
              <a:rPr lang="fr-FR" sz="2000" dirty="0" err="1"/>
              <a:t>Latour</a:t>
            </a:r>
            <a:r>
              <a:rPr lang="fr-FR" sz="2000" dirty="0"/>
              <a:t>) et l’acceptation de notre finitude. Conférence médiatique +++ Nouveau prophète</a:t>
            </a:r>
          </a:p>
          <a:p>
            <a:endParaRPr lang="fr-FR" sz="1200" i="1" dirty="0"/>
          </a:p>
          <a:p>
            <a:endParaRPr lang="fr-FR" dirty="0"/>
          </a:p>
          <a:p>
            <a:endParaRPr lang="fr-FR" dirty="0"/>
          </a:p>
          <a:p>
            <a:endParaRPr lang="fr-FR" dirty="0"/>
          </a:p>
          <a:p>
            <a:endParaRPr lang="fr-FR" dirty="0"/>
          </a:p>
          <a:p>
            <a:endParaRPr lang="fr-FR" dirty="0"/>
          </a:p>
          <a:p>
            <a:r>
              <a:rPr lang="fr-FR" dirty="0"/>
              <a:t>Face à la peur </a:t>
            </a:r>
          </a:p>
          <a:p>
            <a:r>
              <a:rPr lang="fr-FR" dirty="0"/>
              <a:t>- Faire communauté et basculer virtuellement dans un monde d’après (choix préconisé </a:t>
            </a:r>
            <a:r>
              <a:rPr lang="fr-FR" dirty="0" err="1"/>
              <a:t>Servigne</a:t>
            </a:r>
            <a:r>
              <a:rPr lang="fr-FR" dirty="0"/>
              <a:t> et Stevens)</a:t>
            </a:r>
          </a:p>
          <a:p>
            <a:pPr marL="171450" indent="-171450">
              <a:buFontTx/>
              <a:buChar char="-"/>
            </a:pPr>
            <a:r>
              <a:rPr lang="fr-FR" dirty="0"/>
              <a:t>S’investir dans</a:t>
            </a:r>
            <a:r>
              <a:rPr lang="fr-FR" baseline="0" dirty="0"/>
              <a:t> des mouvements de contestation</a:t>
            </a:r>
          </a:p>
          <a:p>
            <a:pPr marL="171450" indent="-171450">
              <a:buFontTx/>
              <a:buChar char="-"/>
            </a:pPr>
            <a:r>
              <a:rPr lang="fr-FR" baseline="0" dirty="0"/>
              <a:t>Se prendre en charge individuellement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dirty="0"/>
              <a:t>4eme </a:t>
            </a:r>
            <a:r>
              <a:rPr lang="fr-FR" dirty="0" err="1"/>
              <a:t>nécesseté</a:t>
            </a:r>
            <a:r>
              <a:rPr lang="fr-FR" dirty="0"/>
              <a:t>, celle</a:t>
            </a:r>
            <a:r>
              <a:rPr lang="fr-FR" baseline="0" dirty="0"/>
              <a:t> que d</a:t>
            </a:r>
            <a:r>
              <a:rPr lang="fr-FR" dirty="0"/>
              <a:t>écrit Bruno </a:t>
            </a:r>
            <a:r>
              <a:rPr lang="fr-FR" dirty="0" err="1"/>
              <a:t>Latour</a:t>
            </a:r>
            <a:r>
              <a:rPr lang="fr-FR" dirty="0"/>
              <a:t> : devenir "ravaudeur" n'a rien de simple. Comme à l'époque de la découverte du Nouveau Monde, "il faut tout réinventer à nouveau, le droit, la politique, les arts, l'architecture, les villes",. </a:t>
            </a:r>
            <a:r>
              <a:rPr lang="fr-FR" b="1" dirty="0"/>
              <a:t>Bruno </a:t>
            </a:r>
            <a:r>
              <a:rPr lang="fr-FR" b="1" dirty="0" err="1"/>
              <a:t>Latour</a:t>
            </a:r>
            <a:r>
              <a:rPr lang="fr-FR" b="1" dirty="0"/>
              <a:t>, observateur de la lutte des "classes géo-</a:t>
            </a:r>
            <a:r>
              <a:rPr lang="fr-FR" b="1" dirty="0" err="1"/>
              <a:t>sociales"https</a:t>
            </a:r>
            <a:r>
              <a:rPr lang="fr-FR" b="1" dirty="0"/>
              <a:t>://</a:t>
            </a:r>
            <a:r>
              <a:rPr lang="fr-FR" b="1" dirty="0" err="1"/>
              <a:t>www.sciencesetavenir.fr</a:t>
            </a:r>
            <a:r>
              <a:rPr lang="fr-FR" b="1" dirty="0"/>
              <a:t>/nature-environnement/bruno-latour-observateur-de-la-lutte-des-classes-geo-sociales_151630</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fr-FR" b="1" dirty="0"/>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a:t>L’OBVECO synthétise le </a:t>
            </a:r>
            <a:r>
              <a:rPr lang="fr-FR" sz="1200" b="1" dirty="0"/>
              <a:t>moral</a:t>
            </a:r>
            <a:r>
              <a:rPr lang="fr-FR" sz="1200" dirty="0"/>
              <a:t> des français et leur </a:t>
            </a:r>
            <a:r>
              <a:rPr lang="fr-FR" sz="1200" b="1" dirty="0"/>
              <a:t>engagement</a:t>
            </a:r>
            <a:r>
              <a:rPr lang="fr-FR" sz="1200" dirty="0"/>
              <a:t> selon </a:t>
            </a:r>
            <a:r>
              <a:rPr lang="fr-FR" sz="1200" b="1" dirty="0"/>
              <a:t>4 </a:t>
            </a:r>
            <a:r>
              <a:rPr lang="fr-FR" sz="1200" b="1" dirty="0" err="1"/>
              <a:t>sociotypes</a:t>
            </a:r>
            <a:r>
              <a:rPr lang="fr-FR" sz="1200" dirty="0"/>
              <a:t> caractérisés par leur </a:t>
            </a:r>
            <a:r>
              <a:rPr lang="fr-FR" sz="1200" i="1" dirty="0"/>
              <a:t>optimiste</a:t>
            </a:r>
            <a:r>
              <a:rPr lang="fr-FR" sz="1200" dirty="0"/>
              <a:t> vs leur </a:t>
            </a:r>
            <a:r>
              <a:rPr lang="fr-FR" sz="1200" i="1" dirty="0"/>
              <a:t>pessimiste</a:t>
            </a:r>
            <a:r>
              <a:rPr lang="fr-FR" sz="1200" dirty="0"/>
              <a:t> ainsi que par leur attitude d’action (</a:t>
            </a:r>
            <a:r>
              <a:rPr lang="fr-FR" sz="1200" i="1" dirty="0"/>
              <a:t>actif</a:t>
            </a:r>
            <a:r>
              <a:rPr lang="fr-FR" sz="1200" dirty="0"/>
              <a:t> vs </a:t>
            </a:r>
            <a:r>
              <a:rPr lang="fr-FR" sz="1200" i="1" dirty="0"/>
              <a:t>passif</a:t>
            </a:r>
            <a:r>
              <a:rPr lang="fr-FR" sz="1200" dirty="0"/>
              <a:t>), répartis ainsi :</a:t>
            </a:r>
            <a:endParaRPr lang="fr-FR" sz="1200" b="1" dirty="0"/>
          </a:p>
          <a:p>
            <a:pPr marL="0" indent="0" algn="just">
              <a:buNone/>
            </a:pPr>
            <a:r>
              <a:rPr lang="fr-FR" sz="1200" dirty="0">
                <a:hlinkClick r:id="rId3"/>
              </a:rPr>
              <a:t>https://obveco.com/2020/04/10/aristote-art-et-collapsologie/</a:t>
            </a:r>
            <a:endParaRPr lang="fr-FR" sz="1200" dirty="0"/>
          </a:p>
          <a:p>
            <a:pPr marL="0" indent="0" algn="just">
              <a:buNone/>
            </a:pPr>
            <a:r>
              <a:rPr lang="fr-FR" sz="1200" dirty="0"/>
              <a:t>La </a:t>
            </a:r>
            <a:r>
              <a:rPr lang="fr-FR" sz="1200" dirty="0" err="1"/>
              <a:t>collapsologie</a:t>
            </a:r>
            <a:r>
              <a:rPr lang="fr-FR" sz="1200" dirty="0"/>
              <a:t> réactive l’angoisse de finitude : peur de la mort et peur de la fin de ce monde. En effet, les français connaissant la </a:t>
            </a:r>
            <a:r>
              <a:rPr lang="fr-FR" sz="1200" dirty="0" err="1"/>
              <a:t>collapsologie</a:t>
            </a:r>
            <a:r>
              <a:rPr lang="fr-FR" sz="1200" dirty="0"/>
              <a:t> se la représentent de façon angoissante. Le terme « </a:t>
            </a:r>
            <a:r>
              <a:rPr lang="fr-FR" sz="1200" i="1" dirty="0"/>
              <a:t>fin</a:t>
            </a:r>
            <a:r>
              <a:rPr lang="fr-FR" sz="1200" dirty="0"/>
              <a:t> » est plébiscité par la très grande majorité d’entre eux pour la caractériser. A ce mot central (comme le montre la carte sémantique ci-contre) les termes les plus cités sont </a:t>
            </a:r>
            <a:r>
              <a:rPr lang="fr-FR" sz="1200" i="1" dirty="0"/>
              <a:t>guerre, catastrophe, mort, crise</a:t>
            </a:r>
          </a:p>
          <a:p>
            <a:pPr>
              <a:spcBef>
                <a:spcPts val="0"/>
              </a:spcBef>
              <a:defRPr/>
            </a:pPr>
            <a:endParaRPr lang="fr-FR" sz="1200" b="1" dirty="0"/>
          </a:p>
          <a:p>
            <a:pPr>
              <a:spcBef>
                <a:spcPts val="0"/>
              </a:spcBef>
              <a:defRPr/>
            </a:pPr>
            <a:r>
              <a:rPr lang="fr-FR" sz="1200" b="1" dirty="0"/>
              <a:t>« N’ayez pas peur du collapse ! </a:t>
            </a:r>
            <a:r>
              <a:rPr lang="fr-FR" sz="1200" b="1" dirty="0" err="1"/>
              <a:t>Resultats</a:t>
            </a:r>
            <a:r>
              <a:rPr lang="fr-FR" sz="1200" b="1" dirty="0"/>
              <a:t>, </a:t>
            </a:r>
            <a:r>
              <a:rPr lang="fr-FR" sz="1200" b="1" dirty="0" err="1"/>
              <a:t>Sutter</a:t>
            </a:r>
            <a:r>
              <a:rPr lang="fr-FR" sz="1200" b="1" dirty="0"/>
              <a:t> et </a:t>
            </a:r>
            <a:r>
              <a:rPr lang="fr-FR" sz="1200" b="1" dirty="0" err="1"/>
              <a:t>Steffan</a:t>
            </a:r>
            <a:endParaRPr lang="fr-FR" sz="1200" b="1" dirty="0"/>
          </a:p>
          <a:p>
            <a:pPr marL="0" indent="0" algn="just">
              <a:spcBef>
                <a:spcPts val="0"/>
              </a:spcBef>
              <a:buNone/>
              <a:defRPr/>
            </a:pPr>
            <a:r>
              <a:rPr lang="fr-FR" sz="1200" dirty="0"/>
              <a:t>De telles études devront mettre en exergue le processus du cheminement qui fait passer les individus de la posture de « </a:t>
            </a:r>
            <a:r>
              <a:rPr lang="fr-FR" sz="1200" dirty="0" err="1"/>
              <a:t>collapsophobe</a:t>
            </a:r>
            <a:r>
              <a:rPr lang="fr-FR" sz="1200" dirty="0"/>
              <a:t> » (celui qui redoute le </a:t>
            </a:r>
            <a:r>
              <a:rPr lang="fr-FR" sz="1200" i="1" dirty="0"/>
              <a:t>collapse</a:t>
            </a:r>
            <a:r>
              <a:rPr lang="fr-FR" sz="1200" dirty="0"/>
              <a:t> et n’en fait rien) à celle de « </a:t>
            </a:r>
            <a:r>
              <a:rPr lang="fr-FR" sz="1200" dirty="0" err="1"/>
              <a:t>collapsosophe</a:t>
            </a:r>
            <a:r>
              <a:rPr lang="fr-FR" sz="1200" dirty="0"/>
              <a:t> » (celui qui a décidé de faire avec et de s’y préparer). Elles devront rendre compte des croyances en présence mais aussi des éco-comportements adoptés pour établir finement les typologies de répondants, bien loin des caricatures tendant à réduire les « </a:t>
            </a:r>
            <a:r>
              <a:rPr lang="fr-FR" sz="1200" dirty="0" err="1"/>
              <a:t>collapsonautes</a:t>
            </a:r>
            <a:r>
              <a:rPr lang="fr-FR" sz="1200" dirty="0"/>
              <a:t> » à des survivalistes misanthropes. […] »</a:t>
            </a:r>
          </a:p>
          <a:p>
            <a:pPr marL="0" indent="0" algn="just">
              <a:buNone/>
            </a:pPr>
            <a:r>
              <a:rPr lang="fr-FR" sz="1200" dirty="0"/>
              <a:t>La narration </a:t>
            </a:r>
            <a:r>
              <a:rPr lang="fr-FR" sz="1200" dirty="0" err="1"/>
              <a:t>collapsologique</a:t>
            </a:r>
            <a:r>
              <a:rPr lang="fr-FR" sz="1200" dirty="0"/>
              <a:t> semble ainsi avoir le pouvoir de changer le sens de notre rapport au monde. </a:t>
            </a:r>
            <a:r>
              <a:rPr lang="fr-FR" sz="1200" b="1" dirty="0"/>
              <a:t>Les réflexions et actions de ces </a:t>
            </a:r>
            <a:r>
              <a:rPr lang="fr-FR" sz="1200" b="1" dirty="0" err="1"/>
              <a:t>collapsonautes</a:t>
            </a:r>
            <a:r>
              <a:rPr lang="fr-FR" sz="1200" b="1" dirty="0"/>
              <a:t> </a:t>
            </a:r>
            <a:r>
              <a:rPr lang="fr-FR" sz="1200" dirty="0"/>
              <a:t>constituent de véritables exercices existentiels à méditer, ils proposent une porte d’entrée vers une autre manière d’être au monde, entre peur de la mort et amour de la vie »</a:t>
            </a:r>
            <a:r>
              <a:rPr lang="fr-FR" sz="1200" i="1" dirty="0"/>
              <a:t> </a:t>
            </a:r>
          </a:p>
          <a:p>
            <a:pPr marL="0" indent="0">
              <a:buNone/>
            </a:pPr>
            <a:r>
              <a:rPr lang="fr-FR" sz="1200" i="1" dirty="0"/>
              <a:t>Le Monde </a:t>
            </a:r>
            <a:r>
              <a:rPr lang="fr-FR" sz="1200" u="sng" dirty="0">
                <a:hlinkClick r:id="rId4"/>
              </a:rPr>
              <a:t>Tribune</a:t>
            </a:r>
            <a:r>
              <a:rPr lang="fr-FR" sz="1200" dirty="0"/>
              <a:t>. Publié le 22 juillet 2019 à 11h46 - Mis à jour le 07 mars 2020 à 10h10, Pierre-Eric </a:t>
            </a:r>
            <a:r>
              <a:rPr lang="fr-FR" sz="1200" dirty="0" err="1"/>
              <a:t>Sutter</a:t>
            </a:r>
            <a:r>
              <a:rPr lang="fr-FR" sz="1200" dirty="0"/>
              <a:t>, Loïc </a:t>
            </a:r>
            <a:r>
              <a:rPr lang="fr-FR" sz="1200" dirty="0" err="1"/>
              <a:t>Steffan</a:t>
            </a:r>
            <a:r>
              <a:rPr lang="fr-FR" sz="1200" dirty="0"/>
              <a:t>, Dylan Michot</a:t>
            </a:r>
          </a:p>
          <a:p>
            <a:pPr marL="0" indent="0">
              <a:buNone/>
            </a:pPr>
            <a:r>
              <a:rPr lang="fr-FR" sz="1200" dirty="0" err="1"/>
              <a:t>https</a:t>
            </a:r>
            <a:r>
              <a:rPr lang="fr-FR" sz="1200" dirty="0"/>
              <a:t>://</a:t>
            </a:r>
            <a:r>
              <a:rPr lang="fr-FR" sz="1200" dirty="0" err="1"/>
              <a:t>www.lemonde.fr</a:t>
            </a:r>
            <a:r>
              <a:rPr lang="fr-FR" sz="1200" dirty="0"/>
              <a:t>/</a:t>
            </a:r>
            <a:r>
              <a:rPr lang="fr-FR" sz="1200" dirty="0" err="1"/>
              <a:t>idees</a:t>
            </a:r>
            <a:r>
              <a:rPr lang="fr-FR" sz="1200" dirty="0"/>
              <a:t>/article/2019/07/22/climat-la-collapsologie-fait-debat-c-est-une-bonne-nouvelle_5492085_3232.html</a:t>
            </a:r>
          </a:p>
          <a:p>
            <a:endParaRPr lang="fr-FR" dirty="0"/>
          </a:p>
        </p:txBody>
      </p:sp>
      <p:sp>
        <p:nvSpPr>
          <p:cNvPr id="4" name="Espace réservé du numéro de diapositive 3"/>
          <p:cNvSpPr>
            <a:spLocks noGrp="1"/>
          </p:cNvSpPr>
          <p:nvPr>
            <p:ph type="sldNum" sz="quarter" idx="10"/>
          </p:nvPr>
        </p:nvSpPr>
        <p:spPr/>
        <p:txBody>
          <a:bodyPr/>
          <a:lstStyle/>
          <a:p>
            <a:fld id="{84E525E4-13DF-BC4C-A141-914DAC56663B}" type="slidenum">
              <a:rPr lang="fr-FR" smtClean="0"/>
              <a:t>15</a:t>
            </a:fld>
            <a:endParaRPr lang="fr-FR"/>
          </a:p>
        </p:txBody>
      </p:sp>
    </p:spTree>
    <p:extLst>
      <p:ext uri="{BB962C8B-B14F-4D97-AF65-F5344CB8AC3E}">
        <p14:creationId xmlns:p14="http://schemas.microsoft.com/office/powerpoint/2010/main" val="43013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L’APPEL ALAPEUR</a:t>
            </a:r>
          </a:p>
        </p:txBody>
      </p:sp>
      <p:sp>
        <p:nvSpPr>
          <p:cNvPr id="4" name="Espace réservé du numéro de diapositive 3"/>
          <p:cNvSpPr>
            <a:spLocks noGrp="1"/>
          </p:cNvSpPr>
          <p:nvPr>
            <p:ph type="sldNum" sz="quarter" idx="10"/>
          </p:nvPr>
        </p:nvSpPr>
        <p:spPr/>
        <p:txBody>
          <a:bodyPr/>
          <a:lstStyle/>
          <a:p>
            <a:fld id="{ED34565F-6C98-A94D-A0D5-5BB37A5A0F13}" type="slidenum">
              <a:rPr lang="fr-FR" smtClean="0"/>
              <a:t>18</a:t>
            </a:fld>
            <a:endParaRPr lang="fr-FR"/>
          </a:p>
        </p:txBody>
      </p:sp>
    </p:spTree>
    <p:extLst>
      <p:ext uri="{BB962C8B-B14F-4D97-AF65-F5344CB8AC3E}">
        <p14:creationId xmlns:p14="http://schemas.microsoft.com/office/powerpoint/2010/main" val="69945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Récits d’experts exemplaires</a:t>
            </a:r>
          </a:p>
        </p:txBody>
      </p:sp>
      <p:sp>
        <p:nvSpPr>
          <p:cNvPr id="4" name="Espace réservé du numéro de diapositive 3"/>
          <p:cNvSpPr>
            <a:spLocks noGrp="1"/>
          </p:cNvSpPr>
          <p:nvPr>
            <p:ph type="sldNum" sz="quarter" idx="10"/>
          </p:nvPr>
        </p:nvSpPr>
        <p:spPr/>
        <p:txBody>
          <a:bodyPr/>
          <a:lstStyle/>
          <a:p>
            <a:fld id="{ED34565F-6C98-A94D-A0D5-5BB37A5A0F13}" type="slidenum">
              <a:rPr lang="fr-FR" smtClean="0"/>
              <a:t>22</a:t>
            </a:fld>
            <a:endParaRPr lang="fr-FR"/>
          </a:p>
        </p:txBody>
      </p:sp>
    </p:spTree>
    <p:extLst>
      <p:ext uri="{BB962C8B-B14F-4D97-AF65-F5344CB8AC3E}">
        <p14:creationId xmlns:p14="http://schemas.microsoft.com/office/powerpoint/2010/main" val="1093019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u="sng" dirty="0">
                <a:hlinkClick r:id="rId3"/>
              </a:rPr>
              <a:t>Science participative </a:t>
            </a:r>
            <a:r>
              <a:rPr lang="fr-FR" b="1" u="sng" dirty="0"/>
              <a:t>et développement de l’attention</a:t>
            </a:r>
            <a:endParaRPr lang="fr-FR" dirty="0"/>
          </a:p>
        </p:txBody>
      </p:sp>
      <p:sp>
        <p:nvSpPr>
          <p:cNvPr id="4" name="Espace réservé du numéro de diapositive 3"/>
          <p:cNvSpPr>
            <a:spLocks noGrp="1"/>
          </p:cNvSpPr>
          <p:nvPr>
            <p:ph type="sldNum" sz="quarter" idx="10"/>
          </p:nvPr>
        </p:nvSpPr>
        <p:spPr/>
        <p:txBody>
          <a:bodyPr/>
          <a:lstStyle/>
          <a:p>
            <a:fld id="{ED34565F-6C98-A94D-A0D5-5BB37A5A0F13}" type="slidenum">
              <a:rPr lang="fr-FR" smtClean="0"/>
              <a:t>23</a:t>
            </a:fld>
            <a:endParaRPr lang="fr-FR"/>
          </a:p>
        </p:txBody>
      </p:sp>
    </p:spTree>
    <p:extLst>
      <p:ext uri="{BB962C8B-B14F-4D97-AF65-F5344CB8AC3E}">
        <p14:creationId xmlns:p14="http://schemas.microsoft.com/office/powerpoint/2010/main" val="36096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a:t>Cliquez et modifiez le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sp>
        <p:nvSpPr>
          <p:cNvPr id="7" name="Espace réservé de la date 6"/>
          <p:cNvSpPr>
            <a:spLocks noGrp="1"/>
          </p:cNvSpPr>
          <p:nvPr>
            <p:ph type="dt" sz="half" idx="10"/>
          </p:nvPr>
        </p:nvSpPr>
        <p:spPr/>
        <p:txBody>
          <a:bodyPr/>
          <a:lstStyle/>
          <a:p>
            <a:fld id="{54AB02A5-4FE5-49D9-9E24-09F23B90C450}" type="datetimeFigureOut">
              <a:rPr lang="en-US" smtClean="0"/>
              <a:t>3/10/22</a:t>
            </a:fld>
            <a:endParaRPr lang="en-US"/>
          </a:p>
        </p:txBody>
      </p:sp>
      <p:sp>
        <p:nvSpPr>
          <p:cNvPr id="20" name="Espace réservé du pied de page 19"/>
          <p:cNvSpPr>
            <a:spLocks noGrp="1"/>
          </p:cNvSpPr>
          <p:nvPr>
            <p:ph type="ftr" sz="quarter" idx="11"/>
          </p:nvPr>
        </p:nvSpPr>
        <p:spPr/>
        <p:txBody>
          <a:bodyPr/>
          <a:lstStyle/>
          <a:p>
            <a:endParaRPr kumimoji="0" lang="en-US"/>
          </a:p>
        </p:txBody>
      </p:sp>
      <p:sp>
        <p:nvSpPr>
          <p:cNvPr id="10" name="Espace réservé du numéro de diapositive 9"/>
          <p:cNvSpPr>
            <a:spLocks noGrp="1"/>
          </p:cNvSpPr>
          <p:nvPr>
            <p:ph type="sldNum" sz="quarter" idx="12"/>
          </p:nvPr>
        </p:nvSpPr>
        <p:spPr/>
        <p:txBody>
          <a:bodyPr/>
          <a:lstStyle/>
          <a:p>
            <a:fld id="{6294C92D-0306-4E69-9CD3-20855E849650}" type="slidenum">
              <a:rPr kumimoji="0" lang="en-US" smtClean="0"/>
              <a:t>‹N°›</a:t>
            </a:fld>
            <a:endParaRPr kumimoji="0" lang="en-US"/>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4AB02A5-4FE5-49D9-9E24-09F23B90C450}" type="datetimeFigureOut">
              <a:rPr lang="en-US" smtClean="0"/>
              <a:t>3/10/22</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294C92D-0306-4E69-9CD3-20855E849650}" type="slidenum">
              <a:rPr kumimoji="0" lang="en-US" smtClean="0"/>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p>
            <a:r>
              <a:rPr kumimoji="0" lang="fr-FR"/>
              <a:t>Cliquez et modifiez le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4AB02A5-4FE5-49D9-9E24-09F23B90C450}" type="datetimeFigureOut">
              <a:rPr lang="en-US" smtClean="0"/>
              <a:t>3/10/22</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294C92D-0306-4E69-9CD3-20855E849650}" type="slidenum">
              <a:rPr kumimoji="0" lang="en-US" smtClean="0"/>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et modifiez le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4AB02A5-4FE5-49D9-9E24-09F23B90C450}" type="datetimeFigureOut">
              <a:rPr lang="en-US" smtClean="0"/>
              <a:t>3/10/22</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294C92D-0306-4E69-9CD3-20855E849650}" type="slidenum">
              <a:rPr kumimoji="0" lang="en-US" smtClean="0"/>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a:t>Cliquez et modifiez le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54AB02A5-4FE5-49D9-9E24-09F23B90C450}" type="datetimeFigureOut">
              <a:rPr lang="en-US" smtClean="0"/>
              <a:t>3/10/22</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294C92D-0306-4E69-9CD3-20855E849650}" type="slidenum">
              <a:rPr kumimoji="0" lang="en-US" smtClean="0"/>
              <a:t>‹N°›</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kumimoji="0" lang="fr-FR"/>
              <a:t>Cliquez et modifiez le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4AB02A5-4FE5-49D9-9E24-09F23B90C450}" type="datetimeFigureOut">
              <a:rPr lang="en-US" smtClean="0"/>
              <a:t>3/10/22</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294C92D-0306-4E69-9CD3-20855E849650}" type="slidenum">
              <a:rPr kumimoji="0" lang="en-US" smtClean="0"/>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a:t>Cliquez et modifiez le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54AB02A5-4FE5-49D9-9E24-09F23B90C450}" type="datetimeFigureOut">
              <a:rPr lang="en-US" smtClean="0"/>
              <a:t>3/10/22</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6294C92D-0306-4E69-9CD3-20855E849650}" type="slidenum">
              <a:rPr kumimoji="0" lang="en-US" smtClean="0"/>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p>
            <a:r>
              <a:rPr kumimoji="0" lang="fr-FR"/>
              <a:t>Cliquez et modifiez le titre</a:t>
            </a:r>
            <a:endParaRPr kumimoji="0" lang="en-US"/>
          </a:p>
        </p:txBody>
      </p:sp>
      <p:sp>
        <p:nvSpPr>
          <p:cNvPr id="3" name="Espace réservé de la date 2"/>
          <p:cNvSpPr>
            <a:spLocks noGrp="1"/>
          </p:cNvSpPr>
          <p:nvPr>
            <p:ph type="dt" sz="half" idx="10"/>
          </p:nvPr>
        </p:nvSpPr>
        <p:spPr/>
        <p:txBody>
          <a:bodyPr/>
          <a:lstStyle/>
          <a:p>
            <a:fld id="{54AB02A5-4FE5-49D9-9E24-09F23B90C450}" type="datetimeFigureOut">
              <a:rPr lang="en-US" smtClean="0"/>
              <a:t>3/10/22</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6294C92D-0306-4E69-9CD3-20855E849650}" type="slidenum">
              <a:rPr kumimoji="0" lang="en-US" smtClean="0"/>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fld id="{54AB02A5-4FE5-49D9-9E24-09F23B90C450}" type="datetimeFigureOut">
              <a:rPr lang="en-US" smtClean="0"/>
              <a:t>3/10/22</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6294C92D-0306-4E69-9CD3-20855E849650}" type="slidenum">
              <a:rPr kumimoji="0" lang="en-US" smtClean="0"/>
              <a:t>‹N°›</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a:t>Cliquez et modifiez le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54AB02A5-4FE5-49D9-9E24-09F23B90C450}" type="datetimeFigureOut">
              <a:rPr lang="en-US" smtClean="0"/>
              <a:t>3/10/22</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294C92D-0306-4E69-9CD3-20855E849650}" type="slidenum">
              <a:rPr kumimoji="0" lang="en-US" smtClean="0"/>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a:t>Cliquez et modifiez le titre</a:t>
            </a:r>
            <a:endParaRPr kumimoji="0" lang="en-US"/>
          </a:p>
        </p:txBody>
      </p:sp>
      <p:sp>
        <p:nvSpPr>
          <p:cNvPr id="5" name="Espace réservé de la date 4"/>
          <p:cNvSpPr>
            <a:spLocks noGrp="1"/>
          </p:cNvSpPr>
          <p:nvPr>
            <p:ph type="dt" sz="half" idx="10"/>
          </p:nvPr>
        </p:nvSpPr>
        <p:spPr/>
        <p:txBody>
          <a:bodyPr/>
          <a:lstStyle/>
          <a:p>
            <a:fld id="{54AB02A5-4FE5-49D9-9E24-09F23B90C450}" type="datetimeFigureOut">
              <a:rPr lang="en-US" smtClean="0"/>
              <a:t>3/10/22</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294C92D-0306-4E69-9CD3-20855E849650}" type="slidenum">
              <a:rPr kumimoji="0" lang="en-US" smtClean="0"/>
              <a:t>‹N°›</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a:t>Faire glisser l'image vers l'espace réservé ou cliquer sur l'icône pour l'ajouter</a:t>
            </a:r>
            <a:endParaRPr kumimoji="0" lang="en-US" dirty="0"/>
          </a:p>
        </p:txBody>
      </p:sp>
      <p:sp>
        <p:nvSpPr>
          <p:cNvPr id="9" name="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p>
            <a:r>
              <a:rPr kumimoji="0" lang="fr-FR"/>
              <a:t>Cliquez et modifiez le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3/10/22</a:t>
            </a:fld>
            <a:endParaRPr lang="en-US" sz="1200">
              <a:solidFill>
                <a:schemeClr val="bg2">
                  <a:shade val="50000"/>
                </a:schemeClr>
              </a:solidFill>
            </a:endParaRP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‹N°›</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relonsasiatiques.fr"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pipoll.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erdd.org/Actualites/Territoires-durables/La-mise-en-recit-pour-faciliter-les-projets-de-transitions" TargetMode="External"/><Relationship Id="rId2" Type="http://schemas.openxmlformats.org/officeDocument/2006/relationships/hyperlink" Target="http://nature-humaine.fr/wp-content/docs/lettres/LaLettreNH_n6_BD.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799" y="2130425"/>
            <a:ext cx="7966075" cy="4346575"/>
          </a:xfrm>
        </p:spPr>
        <p:txBody>
          <a:bodyPr>
            <a:normAutofit fontScale="90000"/>
          </a:bodyPr>
          <a:lstStyle/>
          <a:p>
            <a:pPr algn="ctr"/>
            <a:br>
              <a:rPr lang="fr-FR" b="1" dirty="0"/>
            </a:br>
            <a:br>
              <a:rPr lang="fr-FR" b="1" dirty="0"/>
            </a:br>
            <a:br>
              <a:rPr lang="fr-FR" b="1" dirty="0"/>
            </a:br>
            <a:br>
              <a:rPr lang="fr-FR" b="1" dirty="0"/>
            </a:br>
            <a:br>
              <a:rPr lang="fr-FR" b="1" dirty="0"/>
            </a:br>
            <a:r>
              <a:rPr lang="fr-FR" sz="3100" b="1" dirty="0"/>
              <a:t>SÉMINAIRE DE SÉMIOTIQUE</a:t>
            </a:r>
            <a:br>
              <a:rPr lang="fr-FR" sz="3100" b="1" dirty="0"/>
            </a:br>
            <a:r>
              <a:rPr lang="fr-FR" sz="3100" b="1" dirty="0"/>
              <a:t>MAI 2021</a:t>
            </a:r>
            <a:br>
              <a:rPr lang="fr-FR" sz="3100" b="1" dirty="0"/>
            </a:br>
            <a:br>
              <a:rPr lang="fr-FR" sz="3100" b="1" dirty="0"/>
            </a:br>
            <a:br>
              <a:rPr lang="fr-FR" sz="3100" b="1" dirty="0"/>
            </a:br>
            <a:br>
              <a:rPr lang="fr-FR" sz="3100" b="1" dirty="0"/>
            </a:br>
            <a:br>
              <a:rPr lang="fr-FR" sz="3100" b="1" dirty="0"/>
            </a:br>
            <a:br>
              <a:rPr lang="fr-FR" sz="3100" b="1" dirty="0"/>
            </a:br>
            <a:r>
              <a:rPr lang="fr-FR" sz="3100" b="1" dirty="0"/>
              <a:t>   </a:t>
            </a:r>
            <a:br>
              <a:rPr lang="fr-FR" sz="3100" b="1" dirty="0"/>
            </a:br>
            <a:br>
              <a:rPr lang="fr-FR" sz="3100" b="1" dirty="0"/>
            </a:br>
            <a:br>
              <a:rPr lang="fr-FR" sz="3100" b="1" dirty="0"/>
            </a:br>
            <a:br>
              <a:rPr lang="fr-FR" sz="3100" dirty="0"/>
            </a:br>
            <a:r>
              <a:rPr lang="fr-FR" sz="3100" dirty="0"/>
              <a:t>			</a:t>
            </a:r>
            <a:br>
              <a:rPr lang="fr-FR" sz="3100" dirty="0"/>
            </a:br>
            <a:br>
              <a:rPr lang="fr-FR" sz="3100" dirty="0"/>
            </a:br>
            <a:r>
              <a:rPr lang="fr-FR" sz="3100" dirty="0"/>
              <a:t>Pour une approche discursive </a:t>
            </a:r>
            <a:br>
              <a:rPr lang="fr-FR" sz="3100" dirty="0"/>
            </a:br>
            <a:r>
              <a:rPr lang="fr-FR" sz="3100" dirty="0"/>
              <a:t>de la pensée écologique disruptive</a:t>
            </a:r>
            <a:br>
              <a:rPr lang="fr-FR" sz="3100" dirty="0"/>
            </a:br>
            <a:r>
              <a:rPr lang="fr-FR" sz="3100" dirty="0"/>
              <a:t>Le cas de  la </a:t>
            </a:r>
            <a:r>
              <a:rPr lang="fr-FR" sz="3100" dirty="0" err="1"/>
              <a:t>collapsologie</a:t>
            </a:r>
            <a:r>
              <a:rPr lang="fr-FR" sz="3100" dirty="0"/>
              <a:t> </a:t>
            </a:r>
            <a:br>
              <a:rPr lang="fr-FR" sz="3100" dirty="0"/>
            </a:br>
            <a:r>
              <a:rPr lang="fr-FR" sz="3100" dirty="0"/>
              <a:t>																		</a:t>
            </a:r>
            <a:br>
              <a:rPr lang="fr-FR" sz="3100" dirty="0"/>
            </a:br>
            <a:r>
              <a:rPr lang="fr-FR" sz="3100" dirty="0"/>
              <a:t>		    				</a:t>
            </a:r>
            <a:br>
              <a:rPr lang="fr-FR" sz="3100" dirty="0"/>
            </a:br>
            <a:r>
              <a:rPr lang="fr-FR" sz="3100" dirty="0"/>
              <a:t>													Pascale Delormas </a:t>
            </a:r>
            <a:br>
              <a:rPr lang="fr-FR" sz="3100" b="1" dirty="0"/>
            </a:br>
            <a:endParaRPr lang="fr-FR" sz="3100" dirty="0"/>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6901" y="591433"/>
            <a:ext cx="1163146" cy="765381"/>
          </a:xfrm>
          <a:prstGeom prst="rect">
            <a:avLst/>
          </a:prstGeom>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2484" y="534940"/>
            <a:ext cx="1095832" cy="821874"/>
          </a:xfrm>
          <a:prstGeom prst="rect">
            <a:avLst/>
          </a:prstGeom>
        </p:spPr>
      </p:pic>
    </p:spTree>
    <p:extLst>
      <p:ext uri="{BB962C8B-B14F-4D97-AF65-F5344CB8AC3E}">
        <p14:creationId xmlns:p14="http://schemas.microsoft.com/office/powerpoint/2010/main" val="2492009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54" r="-468"/>
          <a:stretch/>
        </p:blipFill>
        <p:spPr>
          <a:xfrm>
            <a:off x="330200" y="317500"/>
            <a:ext cx="3136900" cy="4800600"/>
          </a:xfrm>
        </p:spPr>
      </p:pic>
      <p:sp>
        <p:nvSpPr>
          <p:cNvPr id="13" name="Rectangle 12"/>
          <p:cNvSpPr/>
          <p:nvPr/>
        </p:nvSpPr>
        <p:spPr>
          <a:xfrm>
            <a:off x="3911600" y="203200"/>
            <a:ext cx="5067300" cy="6463309"/>
          </a:xfrm>
          <a:prstGeom prst="rect">
            <a:avLst/>
          </a:prstGeom>
        </p:spPr>
        <p:txBody>
          <a:bodyPr wrap="square">
            <a:spAutoFit/>
          </a:bodyPr>
          <a:lstStyle/>
          <a:p>
            <a:r>
              <a:rPr lang="fr-FR" b="1" dirty="0"/>
              <a:t>Sommaire</a:t>
            </a:r>
          </a:p>
          <a:p>
            <a:r>
              <a:rPr lang="fr-FR" i="1" dirty="0"/>
              <a:t>1 Qu’est-ce que connaître le vivant ?</a:t>
            </a:r>
            <a:br>
              <a:rPr lang="fr-FR" dirty="0"/>
            </a:br>
            <a:r>
              <a:rPr lang="fr-FR" dirty="0"/>
              <a:t>La science permet-elle de connaître la vie ?</a:t>
            </a:r>
            <a:br>
              <a:rPr lang="fr-FR" dirty="0"/>
            </a:br>
            <a:r>
              <a:rPr lang="fr-FR" dirty="0"/>
              <a:t>Le vivant a-t-il une valeur en soi ?</a:t>
            </a:r>
            <a:br>
              <a:rPr lang="fr-FR" dirty="0"/>
            </a:br>
            <a:r>
              <a:rPr lang="fr-FR" dirty="0"/>
              <a:t>Faut-il encore parler de nature ?</a:t>
            </a:r>
            <a:br>
              <a:rPr lang="fr-FR" dirty="0"/>
            </a:br>
            <a:r>
              <a:rPr lang="fr-FR" dirty="0"/>
              <a:t>Le monde est-il magique ?</a:t>
            </a:r>
            <a:br>
              <a:rPr lang="fr-FR" dirty="0"/>
            </a:br>
            <a:r>
              <a:rPr lang="fr-FR" dirty="0"/>
              <a:t>La nature est-elle libre ?</a:t>
            </a:r>
            <a:br>
              <a:rPr lang="fr-FR" dirty="0"/>
            </a:br>
            <a:r>
              <a:rPr lang="fr-FR" dirty="0"/>
              <a:t>Comment le vivant fait-il histoire ?</a:t>
            </a:r>
          </a:p>
          <a:p>
            <a:r>
              <a:rPr lang="fr-FR" i="1" dirty="0"/>
              <a:t>2 Comment bien vivre sur Terre ?</a:t>
            </a:r>
            <a:br>
              <a:rPr lang="fr-FR" dirty="0"/>
            </a:br>
            <a:r>
              <a:rPr lang="fr-FR" dirty="0"/>
              <a:t>Qu’est-ce que la crise écologique ?</a:t>
            </a:r>
            <a:br>
              <a:rPr lang="fr-FR" dirty="0"/>
            </a:br>
            <a:r>
              <a:rPr lang="fr-FR" dirty="0"/>
              <a:t>Comment habiter les territoires de façon écologique ?</a:t>
            </a:r>
            <a:br>
              <a:rPr lang="fr-FR" dirty="0"/>
            </a:br>
            <a:r>
              <a:rPr lang="fr-FR" dirty="0"/>
              <a:t>Comment nourrir l’humanité sans détruire la terre ?</a:t>
            </a:r>
            <a:br>
              <a:rPr lang="fr-FR" dirty="0"/>
            </a:br>
            <a:r>
              <a:rPr lang="fr-FR" dirty="0"/>
              <a:t>Peut-on penser des techniques écologiques ?</a:t>
            </a:r>
            <a:br>
              <a:rPr lang="fr-FR" dirty="0"/>
            </a:br>
            <a:r>
              <a:rPr lang="fr-FR" dirty="0"/>
              <a:t>Qu’est-ce que bien vivre ?</a:t>
            </a:r>
          </a:p>
          <a:p>
            <a:r>
              <a:rPr lang="fr-FR" i="1" dirty="0"/>
              <a:t>3 À partir de quels principes refaire des mondes ?</a:t>
            </a:r>
            <a:br>
              <a:rPr lang="fr-FR" dirty="0"/>
            </a:br>
            <a:r>
              <a:rPr lang="fr-FR" dirty="0"/>
              <a:t>Qu’est-ce que la nature humaine ?</a:t>
            </a:r>
            <a:br>
              <a:rPr lang="fr-FR" dirty="0"/>
            </a:br>
            <a:r>
              <a:rPr lang="fr-FR" dirty="0"/>
              <a:t>En quoi sommes-nous terrestres ?</a:t>
            </a:r>
            <a:br>
              <a:rPr lang="fr-FR" dirty="0"/>
            </a:br>
            <a:r>
              <a:rPr lang="fr-FR" dirty="0"/>
              <a:t>Peut-on faire société sans dominer la nature ?</a:t>
            </a:r>
            <a:br>
              <a:rPr lang="fr-FR" dirty="0"/>
            </a:br>
            <a:r>
              <a:rPr lang="fr-FR" dirty="0"/>
              <a:t>Comment articuler justice sociale et justice écologique ?</a:t>
            </a:r>
            <a:br>
              <a:rPr lang="fr-FR" dirty="0"/>
            </a:br>
            <a:r>
              <a:rPr lang="fr-FR" dirty="0"/>
              <a:t>Qu’est-ce qu’une esthétique écologique ?</a:t>
            </a:r>
            <a:br>
              <a:rPr lang="fr-FR" dirty="0"/>
            </a:br>
            <a:r>
              <a:rPr lang="fr-FR" dirty="0"/>
              <a:t>Qu’est-ce que l’écologie fait à la philosophie ?</a:t>
            </a:r>
          </a:p>
        </p:txBody>
      </p:sp>
    </p:spTree>
    <p:extLst>
      <p:ext uri="{BB962C8B-B14F-4D97-AF65-F5344CB8AC3E}">
        <p14:creationId xmlns:p14="http://schemas.microsoft.com/office/powerpoint/2010/main" val="387583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54" r="-468"/>
          <a:stretch/>
        </p:blipFill>
        <p:spPr>
          <a:xfrm>
            <a:off x="330200" y="452966"/>
            <a:ext cx="3136900" cy="4800600"/>
          </a:xfrm>
        </p:spPr>
      </p:pic>
      <p:sp>
        <p:nvSpPr>
          <p:cNvPr id="12" name="ZoneTexte 11"/>
          <p:cNvSpPr txBox="1"/>
          <p:nvPr/>
        </p:nvSpPr>
        <p:spPr>
          <a:xfrm flipH="1" flipV="1">
            <a:off x="3708400" y="533400"/>
            <a:ext cx="5270500" cy="369332"/>
          </a:xfrm>
          <a:prstGeom prst="rect">
            <a:avLst/>
          </a:prstGeom>
          <a:noFill/>
        </p:spPr>
        <p:txBody>
          <a:bodyPr wrap="square" rtlCol="0">
            <a:spAutoFit/>
          </a:bodyPr>
          <a:lstStyle/>
          <a:p>
            <a:endParaRPr lang="fr-FR" dirty="0"/>
          </a:p>
        </p:txBody>
      </p:sp>
      <p:sp>
        <p:nvSpPr>
          <p:cNvPr id="13" name="Rectangle 12"/>
          <p:cNvSpPr/>
          <p:nvPr/>
        </p:nvSpPr>
        <p:spPr>
          <a:xfrm>
            <a:off x="3708400" y="317501"/>
            <a:ext cx="5270500" cy="6248399"/>
          </a:xfrm>
          <a:prstGeom prst="rect">
            <a:avLst/>
          </a:prstGeom>
        </p:spPr>
        <p:txBody>
          <a:bodyPr wrap="square">
            <a:spAutoFit/>
          </a:bodyPr>
          <a:lstStyle/>
          <a:p>
            <a:r>
              <a:rPr lang="fr-FR" dirty="0"/>
              <a:t>Avec des textes de :</a:t>
            </a:r>
          </a:p>
          <a:p>
            <a:pPr algn="just"/>
            <a:r>
              <a:rPr lang="fr-FR" dirty="0"/>
              <a:t>David Abram, L’Alliance des gardiens et des enfants de la Terre Mère, Günther Anders, Janine </a:t>
            </a:r>
            <a:r>
              <a:rPr lang="fr-FR" dirty="0" err="1"/>
              <a:t>Benyus</a:t>
            </a:r>
            <a:r>
              <a:rPr lang="fr-FR" dirty="0"/>
              <a:t>, Wendell Berry, Augustin Berque, Murray </a:t>
            </a:r>
            <a:r>
              <a:rPr lang="fr-FR" dirty="0" err="1"/>
              <a:t>Bookchin</a:t>
            </a:r>
            <a:r>
              <a:rPr lang="fr-FR" dirty="0"/>
              <a:t>, J. Baird </a:t>
            </a:r>
            <a:r>
              <a:rPr lang="fr-FR" dirty="0" err="1"/>
              <a:t>Callicott</a:t>
            </a:r>
            <a:r>
              <a:rPr lang="fr-FR" dirty="0"/>
              <a:t>, Rachel Carson, Pierre </a:t>
            </a:r>
            <a:r>
              <a:rPr lang="fr-FR" dirty="0" err="1"/>
              <a:t>Clastres</a:t>
            </a:r>
            <a:r>
              <a:rPr lang="fr-FR" dirty="0"/>
              <a:t>, Gilles Clément, William </a:t>
            </a:r>
            <a:r>
              <a:rPr lang="fr-FR" dirty="0" err="1"/>
              <a:t>Cronon</a:t>
            </a:r>
            <a:r>
              <a:rPr lang="fr-FR" dirty="0"/>
              <a:t>, Charles Darwin, Gilles Deleuze, Philippe </a:t>
            </a:r>
            <a:r>
              <a:rPr lang="fr-FR" dirty="0" err="1"/>
              <a:t>Descola</a:t>
            </a:r>
            <a:r>
              <a:rPr lang="fr-FR" dirty="0"/>
              <a:t>, Thom van </a:t>
            </a:r>
            <a:r>
              <a:rPr lang="fr-FR" dirty="0" err="1"/>
              <a:t>Dooren</a:t>
            </a:r>
            <a:r>
              <a:rPr lang="fr-FR" dirty="0"/>
              <a:t>, Vinciane </a:t>
            </a:r>
            <a:r>
              <a:rPr lang="fr-FR" dirty="0" err="1"/>
              <a:t>Despret</a:t>
            </a:r>
            <a:r>
              <a:rPr lang="fr-FR" dirty="0"/>
              <a:t>, Sue </a:t>
            </a:r>
            <a:r>
              <a:rPr lang="fr-FR" dirty="0" err="1"/>
              <a:t>Donaldson</a:t>
            </a:r>
            <a:r>
              <a:rPr lang="fr-FR" dirty="0"/>
              <a:t>, Arturo Escobar, Françoise d’Eaubonne, Silvia </a:t>
            </a:r>
            <a:r>
              <a:rPr lang="fr-FR" dirty="0" err="1"/>
              <a:t>Federici</a:t>
            </a:r>
            <a:r>
              <a:rPr lang="fr-FR" dirty="0"/>
              <a:t>, </a:t>
            </a:r>
            <a:r>
              <a:rPr lang="fr-FR" dirty="0" err="1"/>
              <a:t>Vilém</a:t>
            </a:r>
            <a:r>
              <a:rPr lang="fr-FR" dirty="0"/>
              <a:t> </a:t>
            </a:r>
            <a:r>
              <a:rPr lang="fr-FR" dirty="0" err="1"/>
              <a:t>Flusser</a:t>
            </a:r>
            <a:r>
              <a:rPr lang="fr-FR" dirty="0"/>
              <a:t>, Jack D. Forbes, Malcom Ferdinand, Michel Foucault, </a:t>
            </a:r>
            <a:r>
              <a:rPr lang="fr-FR" dirty="0" err="1"/>
              <a:t>Amitav</a:t>
            </a:r>
            <a:r>
              <a:rPr lang="fr-FR" dirty="0"/>
              <a:t> </a:t>
            </a:r>
            <a:r>
              <a:rPr lang="fr-FR" dirty="0" err="1"/>
              <a:t>Ghosh</a:t>
            </a:r>
            <a:r>
              <a:rPr lang="fr-FR" dirty="0"/>
              <a:t>, André </a:t>
            </a:r>
            <a:r>
              <a:rPr lang="fr-FR" dirty="0" err="1"/>
              <a:t>Gorz</a:t>
            </a:r>
            <a:r>
              <a:rPr lang="fr-FR" dirty="0"/>
              <a:t>, Félix Guattari, Emilie Hache, Donna </a:t>
            </a:r>
            <a:r>
              <a:rPr lang="fr-FR" dirty="0" err="1"/>
              <a:t>Haraway</a:t>
            </a:r>
            <a:r>
              <a:rPr lang="fr-FR" dirty="0"/>
              <a:t>, David </a:t>
            </a:r>
            <a:r>
              <a:rPr lang="fr-FR" dirty="0" err="1"/>
              <a:t>Holmgren</a:t>
            </a:r>
            <a:r>
              <a:rPr lang="fr-FR" dirty="0"/>
              <a:t>, Ivan Illich, </a:t>
            </a:r>
            <a:r>
              <a:rPr lang="fr-FR" dirty="0" err="1"/>
              <a:t>Kinji</a:t>
            </a:r>
            <a:r>
              <a:rPr lang="fr-FR" dirty="0"/>
              <a:t> </a:t>
            </a:r>
            <a:r>
              <a:rPr lang="fr-FR" dirty="0" err="1"/>
              <a:t>Imanishi</a:t>
            </a:r>
            <a:r>
              <a:rPr lang="fr-FR" dirty="0"/>
              <a:t>, </a:t>
            </a:r>
            <a:r>
              <a:rPr lang="fr-FR" dirty="0" err="1"/>
              <a:t>Davi</a:t>
            </a:r>
            <a:r>
              <a:rPr lang="fr-FR" dirty="0"/>
              <a:t> </a:t>
            </a:r>
            <a:r>
              <a:rPr lang="fr-FR" dirty="0" err="1"/>
              <a:t>Kopenawa</a:t>
            </a:r>
            <a:r>
              <a:rPr lang="fr-FR" dirty="0"/>
              <a:t>, Piotr Kropotkine, Will </a:t>
            </a:r>
            <a:r>
              <a:rPr lang="fr-FR" dirty="0" err="1"/>
              <a:t>Kymlicka</a:t>
            </a:r>
            <a:r>
              <a:rPr lang="fr-FR" dirty="0"/>
              <a:t>, Catherine &amp; Raphaël </a:t>
            </a:r>
            <a:r>
              <a:rPr lang="fr-FR" dirty="0" err="1"/>
              <a:t>Larrère</a:t>
            </a:r>
            <a:r>
              <a:rPr lang="fr-FR" dirty="0"/>
              <a:t>, Bruno </a:t>
            </a:r>
            <a:r>
              <a:rPr lang="fr-FR" dirty="0" err="1"/>
              <a:t>Latour</a:t>
            </a:r>
            <a:r>
              <a:rPr lang="fr-FR" dirty="0"/>
              <a:t>, Aldo </a:t>
            </a:r>
            <a:r>
              <a:rPr lang="fr-FR" dirty="0" err="1"/>
              <a:t>Leopold</a:t>
            </a:r>
            <a:r>
              <a:rPr lang="fr-FR" dirty="0"/>
              <a:t>, Claude Lévi-Strauss, James Lovelock, Lynn </a:t>
            </a:r>
            <a:r>
              <a:rPr lang="fr-FR" dirty="0" err="1"/>
              <a:t>Margulis</a:t>
            </a:r>
            <a:r>
              <a:rPr lang="fr-FR" dirty="0"/>
              <a:t>, Achille </a:t>
            </a:r>
            <a:r>
              <a:rPr lang="fr-FR" dirty="0" err="1"/>
              <a:t>Mbembe</a:t>
            </a:r>
            <a:r>
              <a:rPr lang="fr-FR" dirty="0"/>
              <a:t>, Carolyn Merchant, Baptiste </a:t>
            </a:r>
            <a:r>
              <a:rPr lang="fr-FR" dirty="0" err="1"/>
              <a:t>Morizot</a:t>
            </a:r>
            <a:r>
              <a:rPr lang="fr-FR" dirty="0"/>
              <a:t>, Arne </a:t>
            </a:r>
            <a:r>
              <a:rPr lang="fr-FR" dirty="0" err="1"/>
              <a:t>Næss</a:t>
            </a:r>
            <a:r>
              <a:rPr lang="fr-FR" dirty="0"/>
              <a:t>, Val </a:t>
            </a:r>
            <a:r>
              <a:rPr lang="fr-FR" dirty="0" err="1"/>
              <a:t>Plumwood</a:t>
            </a:r>
            <a:r>
              <a:rPr lang="fr-FR" dirty="0"/>
              <a:t>, Elisée Reclus, Deborah </a:t>
            </a:r>
            <a:r>
              <a:rPr lang="fr-FR" dirty="0" err="1"/>
              <a:t>Bird</a:t>
            </a:r>
            <a:r>
              <a:rPr lang="fr-FR" dirty="0"/>
              <a:t> Rose, </a:t>
            </a:r>
            <a:r>
              <a:rPr lang="fr-FR" dirty="0" err="1"/>
              <a:t>Kirkpatrick</a:t>
            </a:r>
            <a:r>
              <a:rPr lang="fr-FR" dirty="0"/>
              <a:t> Sale, R. Murray </a:t>
            </a:r>
            <a:r>
              <a:rPr lang="fr-FR" dirty="0" err="1"/>
              <a:t>Schafer</a:t>
            </a:r>
            <a:r>
              <a:rPr lang="fr-FR" dirty="0"/>
              <a:t>, </a:t>
            </a:r>
            <a:r>
              <a:rPr lang="fr-FR" dirty="0" err="1"/>
              <a:t>Vandana</a:t>
            </a:r>
            <a:r>
              <a:rPr lang="fr-FR" dirty="0"/>
              <a:t> Shiva, Anne Simon, Gary Snyder, </a:t>
            </a:r>
            <a:r>
              <a:rPr lang="fr-FR" dirty="0" err="1"/>
              <a:t>Starhawk</a:t>
            </a:r>
            <a:r>
              <a:rPr lang="fr-FR" dirty="0"/>
              <a:t>, Isabelle </a:t>
            </a:r>
            <a:r>
              <a:rPr lang="fr-FR" dirty="0" err="1"/>
              <a:t>Stengers</a:t>
            </a:r>
            <a:r>
              <a:rPr lang="fr-FR" dirty="0"/>
              <a:t>, Christopher Stone, Henry David Thoreau, Anna </a:t>
            </a:r>
            <a:r>
              <a:rPr lang="fr-FR" dirty="0" err="1"/>
              <a:t>Tsing</a:t>
            </a:r>
            <a:r>
              <a:rPr lang="fr-FR" dirty="0"/>
              <a:t>, Eduardo </a:t>
            </a:r>
            <a:r>
              <a:rPr lang="fr-FR" dirty="0" err="1"/>
              <a:t>Viveiros</a:t>
            </a:r>
            <a:r>
              <a:rPr lang="fr-FR" dirty="0"/>
              <a:t> de Castro, Jakob </a:t>
            </a:r>
            <a:r>
              <a:rPr lang="fr-FR" dirty="0" err="1"/>
              <a:t>von</a:t>
            </a:r>
            <a:r>
              <a:rPr lang="fr-FR" dirty="0"/>
              <a:t> </a:t>
            </a:r>
            <a:r>
              <a:rPr lang="fr-FR" dirty="0" err="1"/>
              <a:t>Uexküll</a:t>
            </a:r>
            <a:r>
              <a:rPr lang="fr-FR" dirty="0"/>
              <a:t>, Frans de Waal.</a:t>
            </a:r>
          </a:p>
        </p:txBody>
      </p:sp>
    </p:spTree>
    <p:extLst>
      <p:ext uri="{BB962C8B-B14F-4D97-AF65-F5344CB8AC3E}">
        <p14:creationId xmlns:p14="http://schemas.microsoft.com/office/powerpoint/2010/main" val="3026035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652462"/>
          </a:xfrm>
        </p:spPr>
        <p:txBody>
          <a:bodyPr>
            <a:normAutofit/>
          </a:bodyPr>
          <a:lstStyle/>
          <a:p>
            <a:pPr algn="ctr"/>
            <a:r>
              <a:rPr lang="fr-FR" sz="2400" i="1" dirty="0" err="1"/>
              <a:t>Yggdrasil</a:t>
            </a:r>
            <a:endParaRPr lang="fr-FR" sz="2400" i="1" dirty="0"/>
          </a:p>
        </p:txBody>
      </p:sp>
      <p:pic>
        <p:nvPicPr>
          <p:cNvPr id="9" name="Espace réservé du contenu 8"/>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818" r="618"/>
          <a:stretch/>
        </p:blipFill>
        <p:spPr>
          <a:xfrm>
            <a:off x="430496" y="350838"/>
            <a:ext cx="2228037" cy="3251729"/>
          </a:xfrm>
        </p:spPr>
      </p:pic>
      <p:pic>
        <p:nvPicPr>
          <p:cNvPr id="12" name="Espace réservé du contenu 3"/>
          <p:cNvPicPr>
            <a:picLocks noChangeAspect="1"/>
          </p:cNvPicPr>
          <p:nvPr/>
        </p:nvPicPr>
        <p:blipFill rotWithShape="1">
          <a:blip r:embed="rId3" cstate="email">
            <a:extLst>
              <a:ext uri="{28A0092B-C50C-407E-A947-70E740481C1C}">
                <a14:useLocalDpi xmlns:a14="http://schemas.microsoft.com/office/drawing/2010/main"/>
              </a:ext>
            </a:extLst>
          </a:blip>
          <a:srcRect r="3283"/>
          <a:stretch/>
        </p:blipFill>
        <p:spPr>
          <a:xfrm>
            <a:off x="6528713" y="2732617"/>
            <a:ext cx="2337241" cy="3444901"/>
          </a:xfrm>
          <a:prstGeom prst="rect">
            <a:avLst/>
          </a:prstGeom>
        </p:spPr>
      </p:pic>
      <p:pic>
        <p:nvPicPr>
          <p:cNvPr id="4" name="Image 3"/>
          <p:cNvPicPr>
            <a:picLocks noChangeAspect="1"/>
          </p:cNvPicPr>
          <p:nvPr/>
        </p:nvPicPr>
        <p:blipFill>
          <a:blip r:embed="rId4"/>
          <a:stretch>
            <a:fillRect/>
          </a:stretch>
        </p:blipFill>
        <p:spPr>
          <a:xfrm>
            <a:off x="3462866" y="1337733"/>
            <a:ext cx="2374900" cy="3416300"/>
          </a:xfrm>
          <a:prstGeom prst="rect">
            <a:avLst/>
          </a:prstGeom>
        </p:spPr>
      </p:pic>
      <p:sp>
        <p:nvSpPr>
          <p:cNvPr id="5" name="Rectangle 4"/>
          <p:cNvSpPr/>
          <p:nvPr/>
        </p:nvSpPr>
        <p:spPr>
          <a:xfrm>
            <a:off x="262467" y="5520267"/>
            <a:ext cx="5748867" cy="1077218"/>
          </a:xfrm>
          <a:prstGeom prst="rect">
            <a:avLst/>
          </a:prstGeom>
        </p:spPr>
        <p:txBody>
          <a:bodyPr wrap="square">
            <a:spAutoFit/>
          </a:bodyPr>
          <a:lstStyle/>
          <a:p>
            <a:pPr algn="just"/>
            <a:r>
              <a:rPr lang="fr-FR" sz="1600" dirty="0"/>
              <a:t>« Avec</a:t>
            </a:r>
            <a:r>
              <a:rPr lang="fr-FR" sz="1600" i="1" dirty="0"/>
              <a:t> </a:t>
            </a:r>
            <a:r>
              <a:rPr lang="fr-FR" sz="1600" i="1" dirty="0" err="1"/>
              <a:t>Yggdrasil</a:t>
            </a:r>
            <a:r>
              <a:rPr lang="fr-FR" sz="1600" dirty="0"/>
              <a:t>, nous embarquons pour un voyage initiatique : découvrir l’être qui vibre en chacun et, grâce aux autres êtres vivants, déployer et explorer sa part sauvage, lui redonner vie.  Accompagner la fin d’un cycle et engager le renouveau. »</a:t>
            </a:r>
          </a:p>
        </p:txBody>
      </p:sp>
    </p:spTree>
    <p:extLst>
      <p:ext uri="{BB962C8B-B14F-4D97-AF65-F5344CB8AC3E}">
        <p14:creationId xmlns:p14="http://schemas.microsoft.com/office/powerpoint/2010/main" val="33447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9"/>
            <a:ext cx="7276592" cy="525462"/>
          </a:xfrm>
        </p:spPr>
        <p:txBody>
          <a:bodyPr>
            <a:noAutofit/>
          </a:bodyPr>
          <a:lstStyle/>
          <a:p>
            <a:pPr algn="ctr"/>
            <a:r>
              <a:rPr lang="fr-FR" sz="2000" b="1" dirty="0"/>
              <a:t>Pour une approche discursive </a:t>
            </a:r>
            <a:br>
              <a:rPr lang="fr-FR" sz="2000" b="1" dirty="0"/>
            </a:br>
            <a:r>
              <a:rPr lang="fr-FR" sz="2000" b="1" dirty="0"/>
              <a:t>de la pensée écologique disruptive </a:t>
            </a:r>
            <a:endParaRPr lang="fr-FR" sz="2000" dirty="0"/>
          </a:p>
        </p:txBody>
      </p:sp>
      <p:sp>
        <p:nvSpPr>
          <p:cNvPr id="3" name="Espace réservé du contenu 2"/>
          <p:cNvSpPr>
            <a:spLocks noGrp="1"/>
          </p:cNvSpPr>
          <p:nvPr>
            <p:ph idx="1"/>
          </p:nvPr>
        </p:nvSpPr>
        <p:spPr>
          <a:xfrm>
            <a:off x="431800" y="1074615"/>
            <a:ext cx="8712201" cy="5783385"/>
          </a:xfrm>
        </p:spPr>
        <p:txBody>
          <a:bodyPr>
            <a:normAutofit/>
          </a:bodyPr>
          <a:lstStyle/>
          <a:p>
            <a:pPr marL="82296" indent="0" algn="just">
              <a:buNone/>
            </a:pPr>
            <a:endParaRPr lang="fr-FR" sz="2000" dirty="0"/>
          </a:p>
          <a:p>
            <a:pPr marL="82296" indent="0" algn="just">
              <a:buNone/>
            </a:pPr>
            <a:r>
              <a:rPr lang="fr-FR" sz="2000" b="1" dirty="0"/>
              <a:t>Positionnement dans le champ philosophique</a:t>
            </a:r>
          </a:p>
          <a:p>
            <a:pPr lvl="2" algn="just"/>
            <a:r>
              <a:rPr lang="fr-FR" sz="2000" dirty="0"/>
              <a:t>Débat philosophique autour du concept de </a:t>
            </a:r>
            <a:r>
              <a:rPr lang="fr-FR" sz="2000" dirty="0" err="1"/>
              <a:t>collapsologie</a:t>
            </a:r>
            <a:endParaRPr lang="fr-FR" sz="2000" dirty="0"/>
          </a:p>
          <a:p>
            <a:pPr lvl="2" algn="just"/>
            <a:r>
              <a:rPr lang="fr-FR" sz="2000" dirty="0"/>
              <a:t>Constitution d’une communauté et visibilité</a:t>
            </a:r>
          </a:p>
          <a:p>
            <a:pPr lvl="2" algn="just"/>
            <a:r>
              <a:rPr lang="fr-FR" sz="2000" dirty="0"/>
              <a:t>L’appel à la peur</a:t>
            </a:r>
          </a:p>
          <a:p>
            <a:pPr lvl="4" algn="just"/>
            <a:r>
              <a:rPr lang="fr-FR" dirty="0"/>
              <a:t>« Catastrophisme éclairé » ou « pédagogie des catastrophes » ?</a:t>
            </a:r>
          </a:p>
          <a:p>
            <a:pPr lvl="4" algn="just"/>
            <a:r>
              <a:rPr lang="fr-FR" dirty="0"/>
              <a:t>La rhétorique des émotions </a:t>
            </a:r>
          </a:p>
          <a:p>
            <a:pPr lvl="3" algn="just"/>
            <a:endParaRPr lang="fr-FR" sz="1600" dirty="0"/>
          </a:p>
        </p:txBody>
      </p:sp>
    </p:spTree>
    <p:extLst>
      <p:ext uri="{BB962C8B-B14F-4D97-AF65-F5344CB8AC3E}">
        <p14:creationId xmlns:p14="http://schemas.microsoft.com/office/powerpoint/2010/main" val="315398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62683" cy="466196"/>
          </a:xfrm>
        </p:spPr>
        <p:txBody>
          <a:bodyPr>
            <a:noAutofit/>
          </a:bodyPr>
          <a:lstStyle/>
          <a:p>
            <a:pPr algn="ctr"/>
            <a:br>
              <a:rPr lang="fr-FR" sz="2000" b="1" dirty="0"/>
            </a:br>
            <a:r>
              <a:rPr lang="fr-FR" sz="2000" b="1" dirty="0"/>
              <a:t>Approche empirique de la presse</a:t>
            </a:r>
            <a:br>
              <a:rPr lang="fr-FR" sz="2000" b="1" dirty="0"/>
            </a:br>
            <a:endParaRPr lang="fr-FR" sz="2000" dirty="0"/>
          </a:p>
        </p:txBody>
      </p:sp>
      <p:sp>
        <p:nvSpPr>
          <p:cNvPr id="3" name="Espace réservé du contenu 2"/>
          <p:cNvSpPr>
            <a:spLocks noGrp="1"/>
          </p:cNvSpPr>
          <p:nvPr>
            <p:ph idx="1"/>
          </p:nvPr>
        </p:nvSpPr>
        <p:spPr>
          <a:xfrm>
            <a:off x="190501" y="740834"/>
            <a:ext cx="8729382" cy="5952814"/>
          </a:xfrm>
        </p:spPr>
        <p:txBody>
          <a:bodyPr>
            <a:noAutofit/>
          </a:bodyPr>
          <a:lstStyle/>
          <a:p>
            <a:pPr marL="0" indent="0" algn="just">
              <a:buNone/>
            </a:pPr>
            <a:r>
              <a:rPr lang="fr-FR" sz="1800" b="1" dirty="0"/>
              <a:t>Eco-anxiété, dépression verte ou « </a:t>
            </a:r>
            <a:r>
              <a:rPr lang="fr-FR" sz="1800" b="1" dirty="0" err="1"/>
              <a:t>solastalgie</a:t>
            </a:r>
            <a:r>
              <a:rPr lang="fr-FR" sz="1800" b="1" dirty="0"/>
              <a:t> » : les Français gagnés par l’angoisse climatique. </a:t>
            </a:r>
            <a:r>
              <a:rPr lang="fr-FR" sz="1800" dirty="0"/>
              <a:t> C’est un banal sondage qui l’a fait plonger »</a:t>
            </a:r>
          </a:p>
          <a:p>
            <a:pPr marL="0" indent="0" algn="just">
              <a:buNone/>
            </a:pPr>
            <a:r>
              <a:rPr lang="fr-FR" sz="1800" i="1" dirty="0"/>
              <a:t>« Le dérèglement climatique ne va plus affecter les générations futures mais celles d’aujourd’hui</a:t>
            </a:r>
            <a:r>
              <a:rPr lang="fr-FR" sz="1800" dirty="0"/>
              <a:t>, analyse Luc Semal, maître de conférences en sciences politiques au Muséum national d’histoire naturelle. </a:t>
            </a:r>
            <a:r>
              <a:rPr lang="fr-FR" sz="1800" i="1" dirty="0"/>
              <a:t>Ce sujet est tellement écrasant, d’un point de vue émotionnel, qu’il peut phagocyter la vie personnelle. »</a:t>
            </a:r>
          </a:p>
          <a:p>
            <a:pPr marL="0" indent="0" algn="just">
              <a:buNone/>
            </a:pPr>
            <a:r>
              <a:rPr lang="fr-FR" sz="1800" dirty="0"/>
              <a:t>Après la lecture du best-seller de Pablo </a:t>
            </a:r>
            <a:r>
              <a:rPr lang="fr-FR" sz="1800" dirty="0" err="1"/>
              <a:t>Servigne</a:t>
            </a:r>
            <a:r>
              <a:rPr lang="fr-FR" sz="1800" dirty="0"/>
              <a:t> et Raphaël Stevens, </a:t>
            </a:r>
            <a:r>
              <a:rPr lang="fr-FR" sz="1800" i="1" dirty="0"/>
              <a:t>Comment tout peut s’effondrer </a:t>
            </a:r>
            <a:r>
              <a:rPr lang="fr-FR" sz="1800" dirty="0"/>
              <a:t>(Seuil, 2015), qui prévoit l’issue de notre civilisation thermo-industrielle, de nombreux lecteurs du </a:t>
            </a:r>
            <a:r>
              <a:rPr lang="fr-FR" sz="1800" i="1" dirty="0"/>
              <a:t>Monde</a:t>
            </a:r>
            <a:r>
              <a:rPr lang="fr-FR" sz="1800" dirty="0"/>
              <a:t> ont témoigné sur le site de leur </a:t>
            </a:r>
            <a:r>
              <a:rPr lang="fr-FR" sz="1800" i="1" dirty="0"/>
              <a:t>« abattement complet »</a:t>
            </a:r>
            <a:r>
              <a:rPr lang="fr-FR" sz="1800" dirty="0"/>
              <a:t>, d’une </a:t>
            </a:r>
            <a:r>
              <a:rPr lang="fr-FR" sz="1800" i="1" dirty="0"/>
              <a:t>« sidération »,</a:t>
            </a:r>
            <a:r>
              <a:rPr lang="fr-FR" sz="1800" dirty="0"/>
              <a:t> du </a:t>
            </a:r>
            <a:r>
              <a:rPr lang="fr-FR" sz="1800" i="1" dirty="0"/>
              <a:t>« coup de massue » </a:t>
            </a:r>
            <a:r>
              <a:rPr lang="fr-FR" sz="1800" dirty="0"/>
              <a:t>reçu…</a:t>
            </a:r>
          </a:p>
          <a:p>
            <a:pPr algn="just">
              <a:buFontTx/>
              <a:buChar char="-"/>
            </a:pPr>
            <a:r>
              <a:rPr lang="fr-FR" sz="1800" dirty="0"/>
              <a:t>Le vidéaste Vincent </a:t>
            </a:r>
            <a:r>
              <a:rPr lang="fr-FR" sz="1800" dirty="0" err="1"/>
              <a:t>Verzat</a:t>
            </a:r>
            <a:r>
              <a:rPr lang="fr-FR" sz="1800" dirty="0"/>
              <a:t> a </a:t>
            </a:r>
            <a:r>
              <a:rPr lang="fr-FR" sz="1800" b="1" dirty="0"/>
              <a:t>choisi</a:t>
            </a:r>
            <a:r>
              <a:rPr lang="fr-FR" sz="1800" dirty="0"/>
              <a:t> la </a:t>
            </a:r>
            <a:r>
              <a:rPr lang="fr-FR" sz="1800" i="1" dirty="0"/>
              <a:t>« sobriété heureuse »</a:t>
            </a:r>
            <a:r>
              <a:rPr lang="fr-FR" sz="1800" dirty="0"/>
              <a:t> et rassemble mensuellement des amis pour </a:t>
            </a:r>
            <a:r>
              <a:rPr lang="fr-FR" sz="1800" i="1" dirty="0"/>
              <a:t>« digérer les infos »</a:t>
            </a:r>
            <a:r>
              <a:rPr lang="fr-FR" sz="1800" dirty="0"/>
              <a:t>, </a:t>
            </a:r>
            <a:r>
              <a:rPr lang="fr-FR" sz="1800" i="1" dirty="0"/>
              <a:t>« sentir un réseau d’entraide », « se projeter dans un monde sans argent »</a:t>
            </a:r>
            <a:r>
              <a:rPr lang="fr-FR" sz="1800" dirty="0"/>
              <a:t>. </a:t>
            </a:r>
          </a:p>
          <a:p>
            <a:pPr algn="just">
              <a:buFontTx/>
              <a:buChar char="-"/>
            </a:pPr>
            <a:r>
              <a:rPr lang="fr-FR" sz="1800" dirty="0"/>
              <a:t>Emma, 19 ans, a </a:t>
            </a:r>
            <a:r>
              <a:rPr lang="fr-FR" sz="1800" b="1" dirty="0"/>
              <a:t>trouvé son sas de décompression </a:t>
            </a:r>
            <a:r>
              <a:rPr lang="fr-FR" sz="1800" dirty="0"/>
              <a:t>en rejoignant Extinction </a:t>
            </a:r>
            <a:r>
              <a:rPr lang="fr-FR" sz="1800" dirty="0" err="1"/>
              <a:t>Rebellion</a:t>
            </a:r>
            <a:r>
              <a:rPr lang="fr-FR" sz="1800" dirty="0"/>
              <a:t>, ce mouvement de désobéissance civile né en octobre 2018 au Royaume-Uni</a:t>
            </a:r>
            <a:r>
              <a:rPr lang="fr-FR" sz="1800" b="1" dirty="0"/>
              <a:t>. </a:t>
            </a:r>
          </a:p>
          <a:p>
            <a:pPr algn="just">
              <a:buFontTx/>
              <a:buChar char="-"/>
            </a:pPr>
            <a:r>
              <a:rPr lang="fr-FR" sz="1800" b="1" dirty="0"/>
              <a:t>D’autres s’attaquent aux ennemis d’un quotidien plus vert</a:t>
            </a:r>
            <a:r>
              <a:rPr lang="fr-FR" sz="1800" dirty="0"/>
              <a:t> : viande, plastiques, produits ménagers, déchets ou grandes surfaces. Changement de vie, changement d’idées. »</a:t>
            </a:r>
            <a:endParaRPr lang="fr-FR" sz="1800" b="1" dirty="0"/>
          </a:p>
          <a:p>
            <a:pPr marL="0" indent="0" algn="just">
              <a:buNone/>
            </a:pPr>
            <a:r>
              <a:rPr lang="fr-FR" sz="1800" dirty="0" err="1"/>
              <a:t>https</a:t>
            </a:r>
            <a:r>
              <a:rPr lang="fr-FR" sz="1800" dirty="0"/>
              <a:t>://</a:t>
            </a:r>
            <a:r>
              <a:rPr lang="fr-FR" sz="1800" dirty="0" err="1"/>
              <a:t>www.lemonde.fr</a:t>
            </a:r>
            <a:r>
              <a:rPr lang="fr-FR" sz="1800" dirty="0"/>
              <a:t>/m-perso/article/2019/06/21/les-francais-gagnes-par-l-angoisse-climatique_5479761_4497916.html</a:t>
            </a:r>
          </a:p>
        </p:txBody>
      </p:sp>
    </p:spTree>
    <p:extLst>
      <p:ext uri="{BB962C8B-B14F-4D97-AF65-F5344CB8AC3E}">
        <p14:creationId xmlns:p14="http://schemas.microsoft.com/office/powerpoint/2010/main" val="552987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0" y="1"/>
            <a:ext cx="7904988" cy="622299"/>
          </a:xfrm>
        </p:spPr>
        <p:txBody>
          <a:bodyPr>
            <a:normAutofit fontScale="90000"/>
          </a:bodyPr>
          <a:lstStyle/>
          <a:p>
            <a:pPr algn="ctr"/>
            <a:br>
              <a:rPr lang="fr-FR" sz="2000" b="1" dirty="0"/>
            </a:br>
            <a:r>
              <a:rPr lang="fr-FR" sz="2000" b="1" dirty="0"/>
              <a:t>Analyse quantitative (</a:t>
            </a:r>
            <a:r>
              <a:rPr lang="fr-FR" sz="2000" b="1" dirty="0" err="1"/>
              <a:t>Sutter</a:t>
            </a:r>
            <a:r>
              <a:rPr lang="fr-FR" sz="2000" b="1" dirty="0"/>
              <a:t> et </a:t>
            </a:r>
            <a:r>
              <a:rPr lang="fr-FR" sz="2000" b="1" dirty="0" err="1"/>
              <a:t>Steffan</a:t>
            </a:r>
            <a:r>
              <a:rPr lang="fr-FR" sz="2000" b="1" dirty="0"/>
              <a:t>)</a:t>
            </a:r>
          </a:p>
        </p:txBody>
      </p:sp>
      <p:sp>
        <p:nvSpPr>
          <p:cNvPr id="3" name="Espace réservé du contenu 2"/>
          <p:cNvSpPr>
            <a:spLocks noGrp="1"/>
          </p:cNvSpPr>
          <p:nvPr>
            <p:ph idx="1"/>
          </p:nvPr>
        </p:nvSpPr>
        <p:spPr>
          <a:xfrm>
            <a:off x="224118" y="825500"/>
            <a:ext cx="8709569" cy="6032501"/>
          </a:xfrm>
        </p:spPr>
        <p:txBody>
          <a:bodyPr>
            <a:noAutofit/>
          </a:bodyPr>
          <a:lstStyle/>
          <a:p>
            <a:pPr marL="82296" indent="0" algn="just">
              <a:buNone/>
            </a:pPr>
            <a:endParaRPr lang="fr-FR" sz="1400" b="1" dirty="0"/>
          </a:p>
          <a:p>
            <a:pPr marL="82296" indent="0" algn="just">
              <a:buNone/>
            </a:pPr>
            <a:r>
              <a:rPr lang="fr-FR" sz="1400" b="1" dirty="0"/>
              <a:t>29,5% d’optimistes-actifs :</a:t>
            </a:r>
            <a:r>
              <a:rPr lang="fr-FR" sz="1400" dirty="0"/>
              <a:t> sujet actif, croyant tant en l’action individuelle qu’en l’action collective.</a:t>
            </a:r>
          </a:p>
          <a:p>
            <a:pPr marL="82296" indent="0" algn="just">
              <a:buNone/>
            </a:pPr>
            <a:r>
              <a:rPr lang="fr-FR" sz="1400" b="1" dirty="0"/>
              <a:t>24,1% d’optimistes-passifs :</a:t>
            </a:r>
            <a:r>
              <a:rPr lang="fr-FR" sz="1400" dirty="0"/>
              <a:t> Sujet inactif ne croyant pas en l’action individuelle mais à l’action collective.</a:t>
            </a:r>
          </a:p>
          <a:p>
            <a:pPr marL="82296" indent="0" algn="just">
              <a:buNone/>
            </a:pPr>
            <a:r>
              <a:rPr lang="fr-FR" sz="1400" b="1" dirty="0"/>
              <a:t>20,2% de pessimistes-actifs : </a:t>
            </a:r>
            <a:r>
              <a:rPr lang="fr-FR" sz="1400" dirty="0"/>
              <a:t>sujet actif, croyant en l’action individuelle mais peu en l’action collective.</a:t>
            </a:r>
          </a:p>
          <a:p>
            <a:pPr marL="82296" indent="0" algn="just">
              <a:buNone/>
            </a:pPr>
            <a:r>
              <a:rPr lang="fr-FR" sz="1400" b="1" dirty="0"/>
              <a:t>26,2% de pessimistes-passifs :</a:t>
            </a:r>
            <a:r>
              <a:rPr lang="fr-FR" sz="1400" dirty="0"/>
              <a:t> sujets inactifs ne croyant ni en l’action individuelle ni à l’action collective.</a:t>
            </a:r>
          </a:p>
          <a:p>
            <a:pPr marL="0" indent="0" algn="just">
              <a:buNone/>
            </a:pPr>
            <a:r>
              <a:rPr lang="fr-FR" sz="1400" dirty="0"/>
              <a:t>Un certain nombre de </a:t>
            </a:r>
            <a:r>
              <a:rPr lang="fr-FR" sz="1400" b="1" dirty="0"/>
              <a:t>disparités</a:t>
            </a:r>
            <a:r>
              <a:rPr lang="fr-FR" sz="1400" dirty="0"/>
              <a:t> ou </a:t>
            </a:r>
            <a:r>
              <a:rPr lang="fr-FR" sz="1400" b="1" dirty="0"/>
              <a:t>écarts</a:t>
            </a:r>
            <a:r>
              <a:rPr lang="fr-FR" sz="1400" dirty="0"/>
              <a:t> émergent entre catégories de répondants :</a:t>
            </a:r>
          </a:p>
          <a:p>
            <a:pPr marL="82296" indent="0" algn="just">
              <a:buNone/>
            </a:pPr>
            <a:r>
              <a:rPr lang="fr-FR" sz="1400" b="1" dirty="0"/>
              <a:t>La moitié ouest de la France compte deux fois plus d’optimistes</a:t>
            </a:r>
            <a:r>
              <a:rPr lang="fr-FR" sz="1400" dirty="0"/>
              <a:t>–</a:t>
            </a:r>
            <a:r>
              <a:rPr lang="fr-FR" sz="1400" b="1" dirty="0"/>
              <a:t>actifs que la moitié</a:t>
            </a:r>
            <a:r>
              <a:rPr lang="fr-FR" sz="1400" dirty="0"/>
              <a:t> </a:t>
            </a:r>
            <a:r>
              <a:rPr lang="fr-FR" sz="1400" b="1" dirty="0"/>
              <a:t>est</a:t>
            </a:r>
            <a:r>
              <a:rPr lang="fr-FR" sz="1400" dirty="0"/>
              <a:t>: on compte 43,3% d’optimistes-actifs à Rennes et 35,4% à Bordeaux contre 18,6% à Strasbourg et 14,6% à Marseille.</a:t>
            </a:r>
          </a:p>
          <a:p>
            <a:pPr marL="82296" indent="0" algn="just">
              <a:buNone/>
            </a:pPr>
            <a:endParaRPr lang="fr-FR" sz="1400" b="1" dirty="0"/>
          </a:p>
          <a:p>
            <a:pPr marL="82296" indent="0" algn="just">
              <a:buNone/>
            </a:pPr>
            <a:r>
              <a:rPr lang="fr-FR" sz="1400" b="1" dirty="0"/>
              <a:t>Les femmes sont globalement plus optimistes et plus actives que les hommes</a:t>
            </a:r>
            <a:r>
              <a:rPr lang="fr-FR" sz="1400" dirty="0"/>
              <a:t>: pour les femmes, 34,2% sont optimistes actives et 21,5% pessimistes-passives contre 23,5% d’optimistes actifs et 32% de pessimistes passifs pour les hommes.</a:t>
            </a:r>
          </a:p>
          <a:p>
            <a:pPr marL="82296" indent="0" algn="just">
              <a:buNone/>
            </a:pPr>
            <a:endParaRPr lang="fr-FR" sz="1400" b="1" dirty="0"/>
          </a:p>
          <a:p>
            <a:pPr marL="82296" indent="0" algn="just">
              <a:buNone/>
            </a:pPr>
            <a:r>
              <a:rPr lang="fr-FR" sz="1400" b="1" dirty="0"/>
              <a:t>Les CSP + et les haut-diplômés plus nombreux</a:t>
            </a:r>
            <a:r>
              <a:rPr lang="fr-FR" sz="1400" dirty="0"/>
              <a:t>: Les niveaux Master sont 34% à être Optimistes-Actifs (30% pour les niveaux Licence et 30,6% pour les niveaux Doctorat). Ce nombre reste à 26,3% pour les niveaux Bac et 19,6% pour les niveaux CAP/BEP, qui sont 40,2% à être Optimistes-Passifs. Les cadres et professions intellectuelles supérieures sont 31,3% à être Optimistes-Actifs.</a:t>
            </a:r>
          </a:p>
          <a:p>
            <a:pPr marL="82296" indent="0" algn="just">
              <a:buNone/>
            </a:pPr>
            <a:endParaRPr lang="fr-FR" sz="1400" b="1" dirty="0"/>
          </a:p>
          <a:p>
            <a:pPr marL="82296" indent="0" algn="just">
              <a:buNone/>
            </a:pPr>
            <a:r>
              <a:rPr lang="fr-FR" sz="1400" b="1" dirty="0"/>
              <a:t>Les jeunes ne sont pas plus engagés</a:t>
            </a:r>
            <a:r>
              <a:rPr lang="fr-FR" sz="1400" dirty="0"/>
              <a:t> </a:t>
            </a:r>
            <a:r>
              <a:rPr lang="fr-FR" sz="1400" b="1" dirty="0"/>
              <a:t>que leurs ainés</a:t>
            </a:r>
            <a:r>
              <a:rPr lang="fr-FR" sz="1400" dirty="0"/>
              <a:t>, contrairement aux idées reçues.</a:t>
            </a:r>
            <a:r>
              <a:rPr lang="fr-FR" sz="1400" b="1" dirty="0"/>
              <a:t> </a:t>
            </a:r>
          </a:p>
          <a:p>
            <a:pPr marL="82296" indent="0" algn="just">
              <a:buNone/>
            </a:pPr>
            <a:endParaRPr lang="fr-FR" sz="1400" dirty="0"/>
          </a:p>
          <a:p>
            <a:pPr marL="82296" indent="0" algn="just">
              <a:buNone/>
            </a:pPr>
            <a:r>
              <a:rPr lang="fr-FR" sz="1400" dirty="0"/>
              <a:t>Résultats de l’édition 2020 de l’Observatoire des vécus du collapse (OBVECO) 4 </a:t>
            </a:r>
            <a:r>
              <a:rPr lang="fr-FR" sz="1400" dirty="0" err="1"/>
              <a:t>sociotypes</a:t>
            </a:r>
            <a:r>
              <a:rPr lang="fr-FR" sz="1400" dirty="0"/>
              <a:t> </a:t>
            </a:r>
            <a:r>
              <a:rPr lang="fr-FR" sz="1400" dirty="0" err="1"/>
              <a:t>https</a:t>
            </a:r>
            <a:r>
              <a:rPr lang="fr-FR" sz="1400" dirty="0"/>
              <a:t>://</a:t>
            </a:r>
            <a:r>
              <a:rPr lang="fr-FR" sz="1400" dirty="0" err="1"/>
              <a:t>obveco.com</a:t>
            </a:r>
            <a:r>
              <a:rPr lang="fr-FR" sz="1400" dirty="0"/>
              <a:t>/2020/01/14/pres-dun-francais-sur-trois-optimistes-actifs-malgre-leurs-preoccupations-pour-lenvironnement/</a:t>
            </a:r>
          </a:p>
          <a:p>
            <a:pPr marL="82296" indent="0" algn="just">
              <a:buNone/>
            </a:pPr>
            <a:endParaRPr lang="fr-FR" sz="1600" dirty="0"/>
          </a:p>
        </p:txBody>
      </p:sp>
    </p:spTree>
    <p:extLst>
      <p:ext uri="{BB962C8B-B14F-4D97-AF65-F5344CB8AC3E}">
        <p14:creationId xmlns:p14="http://schemas.microsoft.com/office/powerpoint/2010/main" val="2339013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Carte-sémantique-480x360.pn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444" r="-746"/>
          <a:stretch/>
        </p:blipFill>
        <p:spPr>
          <a:xfrm>
            <a:off x="546537" y="833967"/>
            <a:ext cx="4003859" cy="2967566"/>
          </a:xfrm>
        </p:spPr>
      </p:pic>
      <p:sp>
        <p:nvSpPr>
          <p:cNvPr id="6" name="ZoneTexte 5"/>
          <p:cNvSpPr txBox="1"/>
          <p:nvPr/>
        </p:nvSpPr>
        <p:spPr>
          <a:xfrm>
            <a:off x="626533" y="368300"/>
            <a:ext cx="3784600" cy="369332"/>
          </a:xfrm>
          <a:prstGeom prst="rect">
            <a:avLst/>
          </a:prstGeom>
          <a:noFill/>
        </p:spPr>
        <p:txBody>
          <a:bodyPr wrap="square" rtlCol="0">
            <a:spAutoFit/>
          </a:bodyPr>
          <a:lstStyle/>
          <a:p>
            <a:r>
              <a:rPr lang="fr-FR" dirty="0"/>
              <a:t>  Carte sémantique (</a:t>
            </a:r>
            <a:r>
              <a:rPr lang="fr-FR" dirty="0" err="1"/>
              <a:t>Sutter</a:t>
            </a:r>
            <a:r>
              <a:rPr lang="fr-FR" dirty="0"/>
              <a:t> et </a:t>
            </a:r>
            <a:r>
              <a:rPr lang="fr-FR" dirty="0" err="1"/>
              <a:t>Steffan</a:t>
            </a:r>
            <a:r>
              <a:rPr lang="fr-FR" dirty="0"/>
              <a:t>)</a:t>
            </a:r>
          </a:p>
        </p:txBody>
      </p:sp>
      <p:pic>
        <p:nvPicPr>
          <p:cNvPr id="4" name="Espace réservé du contenu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58934" y="2278566"/>
            <a:ext cx="2796654" cy="4279900"/>
          </a:xfrm>
          <a:prstGeom prst="rect">
            <a:avLst/>
          </a:prstGeom>
        </p:spPr>
      </p:pic>
    </p:spTree>
    <p:extLst>
      <p:ext uri="{BB962C8B-B14F-4D97-AF65-F5344CB8AC3E}">
        <p14:creationId xmlns:p14="http://schemas.microsoft.com/office/powerpoint/2010/main" val="70474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just"/>
            <a:r>
              <a:rPr lang="fr-FR" sz="2000" dirty="0">
                <a:solidFill>
                  <a:schemeClr val="tx1"/>
                </a:solidFill>
                <a:effectLst/>
              </a:rPr>
              <a:t>Ballet Marion (2014) « Pour une analyse émotionnelle des discours politiques : l’exemple des campagnes présidentielles françaises (1981-2012), </a:t>
            </a:r>
            <a:r>
              <a:rPr lang="fr-FR" sz="2000" i="1" dirty="0">
                <a:solidFill>
                  <a:schemeClr val="tx1"/>
                </a:solidFill>
                <a:effectLst/>
              </a:rPr>
              <a:t>Recherches en communication</a:t>
            </a:r>
            <a:r>
              <a:rPr lang="fr-FR" sz="2000" dirty="0">
                <a:solidFill>
                  <a:schemeClr val="tx1"/>
                </a:solidFill>
                <a:effectLst/>
              </a:rPr>
              <a:t>, 41. </a:t>
            </a:r>
            <a:br>
              <a:rPr lang="fr-FR" sz="2000" dirty="0">
                <a:solidFill>
                  <a:schemeClr val="tx1"/>
                </a:solidFill>
                <a:effectLst/>
              </a:rPr>
            </a:br>
            <a:endParaRPr lang="fr-FR" sz="2000" dirty="0">
              <a:solidFill>
                <a:schemeClr val="tx1"/>
              </a:solidFill>
            </a:endParaRPr>
          </a:p>
        </p:txBody>
      </p:sp>
      <p:pic>
        <p:nvPicPr>
          <p:cNvPr id="4" name="Espace réservé du contenu 3"/>
          <p:cNvPicPr>
            <a:picLocks noGrp="1"/>
          </p:cNvPicPr>
          <p:nvPr>
            <p:ph idx="1"/>
          </p:nvPr>
        </p:nvPicPr>
        <p:blipFill>
          <a:blip r:embed="rId2" cstate="email">
            <a:extLst>
              <a:ext uri="{28A0092B-C50C-407E-A947-70E740481C1C}">
                <a14:useLocalDpi xmlns:a14="http://schemas.microsoft.com/office/drawing/2010/main"/>
              </a:ext>
            </a:extLst>
          </a:blip>
          <a:srcRect t="-19321" b="-19321"/>
          <a:stretch>
            <a:fillRect/>
          </a:stretch>
        </p:blipFill>
        <p:spPr bwMode="auto">
          <a:xfrm>
            <a:off x="0" y="1447800"/>
            <a:ext cx="9055100" cy="5016500"/>
          </a:xfrm>
          <a:prstGeom prst="rect">
            <a:avLst/>
          </a:prstGeom>
          <a:noFill/>
          <a:ln>
            <a:noFill/>
          </a:ln>
        </p:spPr>
      </p:pic>
    </p:spTree>
    <p:extLst>
      <p:ext uri="{BB962C8B-B14F-4D97-AF65-F5344CB8AC3E}">
        <p14:creationId xmlns:p14="http://schemas.microsoft.com/office/powerpoint/2010/main" val="337966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9"/>
            <a:ext cx="7276592" cy="525462"/>
          </a:xfrm>
        </p:spPr>
        <p:txBody>
          <a:bodyPr>
            <a:noAutofit/>
          </a:bodyPr>
          <a:lstStyle/>
          <a:p>
            <a:pPr algn="ctr"/>
            <a:r>
              <a:rPr lang="fr-FR" sz="2000" b="1" dirty="0"/>
              <a:t>Pour une approche discursive </a:t>
            </a:r>
            <a:br>
              <a:rPr lang="fr-FR" sz="2000" b="1" dirty="0"/>
            </a:br>
            <a:r>
              <a:rPr lang="fr-FR" sz="2000" b="1" dirty="0"/>
              <a:t>de la pensée écologique disruptive </a:t>
            </a:r>
            <a:endParaRPr lang="fr-FR" sz="2000" dirty="0"/>
          </a:p>
        </p:txBody>
      </p:sp>
      <p:sp>
        <p:nvSpPr>
          <p:cNvPr id="3" name="Espace réservé du contenu 2"/>
          <p:cNvSpPr>
            <a:spLocks noGrp="1"/>
          </p:cNvSpPr>
          <p:nvPr>
            <p:ph idx="1"/>
          </p:nvPr>
        </p:nvSpPr>
        <p:spPr>
          <a:xfrm>
            <a:off x="431800" y="1074615"/>
            <a:ext cx="8712201" cy="5783385"/>
          </a:xfrm>
        </p:spPr>
        <p:txBody>
          <a:bodyPr>
            <a:normAutofit/>
          </a:bodyPr>
          <a:lstStyle/>
          <a:p>
            <a:pPr marL="82296" indent="0" algn="just">
              <a:buNone/>
            </a:pPr>
            <a:endParaRPr lang="fr-FR" sz="2000" dirty="0"/>
          </a:p>
          <a:p>
            <a:pPr marL="82296" indent="0" algn="just">
              <a:buNone/>
            </a:pPr>
            <a:r>
              <a:rPr lang="fr-FR" sz="2000" b="1" dirty="0"/>
              <a:t>Positionnement dans le champ philosophique</a:t>
            </a:r>
          </a:p>
          <a:p>
            <a:pPr lvl="2" algn="just"/>
            <a:r>
              <a:rPr lang="fr-FR" sz="2000" dirty="0"/>
              <a:t>Débat philosophique autour du concept de </a:t>
            </a:r>
            <a:r>
              <a:rPr lang="fr-FR" sz="2000" dirty="0" err="1"/>
              <a:t>collapsologie</a:t>
            </a:r>
            <a:endParaRPr lang="fr-FR" sz="2000" dirty="0"/>
          </a:p>
          <a:p>
            <a:pPr lvl="2" algn="just"/>
            <a:r>
              <a:rPr lang="fr-FR" sz="2000" dirty="0"/>
              <a:t>Constitution d’une communauté et visibilité</a:t>
            </a:r>
          </a:p>
          <a:p>
            <a:pPr lvl="2" algn="just"/>
            <a:r>
              <a:rPr lang="fr-FR" sz="2000" dirty="0"/>
              <a:t>L’appel à la peur</a:t>
            </a:r>
          </a:p>
          <a:p>
            <a:pPr marL="82296" indent="0" algn="just">
              <a:buNone/>
            </a:pPr>
            <a:endParaRPr lang="fr-FR" sz="2000" b="1" dirty="0"/>
          </a:p>
          <a:p>
            <a:pPr marL="82296" lvl="4" indent="0" algn="just">
              <a:spcBef>
                <a:spcPts val="600"/>
              </a:spcBef>
              <a:buClr>
                <a:schemeClr val="accent1"/>
              </a:buClr>
              <a:buSzPct val="80000"/>
              <a:buNone/>
            </a:pPr>
            <a:r>
              <a:rPr lang="fr-FR" b="1" dirty="0"/>
              <a:t>Pour la </a:t>
            </a:r>
            <a:r>
              <a:rPr lang="fr-FR" b="1" dirty="0" err="1"/>
              <a:t>co</a:t>
            </a:r>
            <a:r>
              <a:rPr lang="fr-FR" b="1" dirty="0"/>
              <a:t>-construction d’un grand récit</a:t>
            </a:r>
          </a:p>
          <a:p>
            <a:pPr lvl="2" algn="just"/>
            <a:r>
              <a:rPr lang="fr-FR" sz="2000" dirty="0"/>
              <a:t>Le concept de </a:t>
            </a:r>
            <a:r>
              <a:rPr lang="fr-FR" sz="2000" i="1" dirty="0"/>
              <a:t>sentiment de pouvoir agir</a:t>
            </a:r>
            <a:endParaRPr lang="fr-FR" sz="2000" dirty="0"/>
          </a:p>
          <a:p>
            <a:pPr marL="1115568" lvl="4" indent="0" algn="just">
              <a:buNone/>
            </a:pPr>
            <a:endParaRPr lang="fr-FR" dirty="0"/>
          </a:p>
        </p:txBody>
      </p:sp>
    </p:spTree>
    <p:extLst>
      <p:ext uri="{BB962C8B-B14F-4D97-AF65-F5344CB8AC3E}">
        <p14:creationId xmlns:p14="http://schemas.microsoft.com/office/powerpoint/2010/main" val="2162852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22333" y="1718732"/>
            <a:ext cx="3811354" cy="4910667"/>
          </a:xfrm>
        </p:spPr>
        <p:txBody>
          <a:bodyPr numCol="1">
            <a:normAutofit lnSpcReduction="10000"/>
          </a:bodyPr>
          <a:lstStyle/>
          <a:p>
            <a:pPr marL="82296" indent="0" algn="just">
              <a:buNone/>
            </a:pPr>
            <a:endParaRPr lang="cs-CZ" sz="2000" dirty="0"/>
          </a:p>
          <a:p>
            <a:pPr marL="82296" indent="0" algn="just">
              <a:buNone/>
            </a:pPr>
            <a:r>
              <a:rPr lang="cs-CZ" sz="2000" dirty="0"/>
              <a:t>« </a:t>
            </a:r>
            <a:r>
              <a:rPr lang="fr-FR" sz="2000" dirty="0"/>
              <a:t>Le sentiment de pouvoir agir serait [</a:t>
            </a:r>
            <a:r>
              <a:rPr lang="mr-IN" sz="2000" dirty="0"/>
              <a:t>…</a:t>
            </a:r>
            <a:r>
              <a:rPr lang="fr-FR" sz="2000" dirty="0"/>
              <a:t>] le sentiment de l’individu face aux </a:t>
            </a:r>
            <a:r>
              <a:rPr lang="fr-FR" sz="2000" dirty="0" err="1"/>
              <a:t>différentes</a:t>
            </a:r>
            <a:r>
              <a:rPr lang="fr-FR" sz="2000" dirty="0"/>
              <a:t> </a:t>
            </a:r>
            <a:r>
              <a:rPr lang="fr-FR" sz="2000" dirty="0" err="1"/>
              <a:t>libertés</a:t>
            </a:r>
            <a:r>
              <a:rPr lang="fr-FR" sz="2000" dirty="0"/>
              <a:t> qu’il </a:t>
            </a:r>
            <a:r>
              <a:rPr lang="fr-FR" sz="2000" dirty="0" err="1"/>
              <a:t>possède</a:t>
            </a:r>
            <a:r>
              <a:rPr lang="fr-FR" sz="2000" dirty="0"/>
              <a:t>. Il s’agirait donc d’un sentiment qu’un individu </a:t>
            </a:r>
            <a:r>
              <a:rPr lang="fr-FR" sz="2000" dirty="0" err="1"/>
              <a:t>éprouve</a:t>
            </a:r>
            <a:r>
              <a:rPr lang="fr-FR" sz="2000" dirty="0"/>
              <a:t> face à ses </a:t>
            </a:r>
            <a:r>
              <a:rPr lang="fr-FR" sz="2000" dirty="0" err="1"/>
              <a:t>libertés</a:t>
            </a:r>
            <a:r>
              <a:rPr lang="fr-FR" sz="2000" dirty="0"/>
              <a:t> de </a:t>
            </a:r>
            <a:r>
              <a:rPr lang="fr-FR" sz="2000" dirty="0" err="1"/>
              <a:t>bien-être</a:t>
            </a:r>
            <a:r>
              <a:rPr lang="fr-FR" sz="2000" dirty="0"/>
              <a:t> et d’</a:t>
            </a:r>
            <a:r>
              <a:rPr lang="fr-FR" sz="2000" dirty="0" err="1"/>
              <a:t>opportunités</a:t>
            </a:r>
            <a:r>
              <a:rPr lang="fr-FR" sz="2000" dirty="0"/>
              <a:t> et ses </a:t>
            </a:r>
            <a:r>
              <a:rPr lang="fr-FR" sz="2000" dirty="0" err="1"/>
              <a:t>libertés</a:t>
            </a:r>
            <a:r>
              <a:rPr lang="fr-FR" sz="2000" dirty="0"/>
              <a:t> de processus et de </a:t>
            </a:r>
            <a:r>
              <a:rPr lang="fr-FR" sz="2000" dirty="0" err="1"/>
              <a:t>réalisation</a:t>
            </a:r>
            <a:r>
              <a:rPr lang="fr-FR" sz="2000" dirty="0"/>
              <a:t>. Ce concept conviendrait pour expliquer qu’un individu </a:t>
            </a:r>
            <a:r>
              <a:rPr lang="fr-FR" sz="2000" dirty="0" err="1"/>
              <a:t>désire</a:t>
            </a:r>
            <a:r>
              <a:rPr lang="fr-FR" sz="2000" dirty="0"/>
              <a:t> agir ou non, contrairement au sentiment d’efficacité personnelle qui </a:t>
            </a:r>
            <a:r>
              <a:rPr lang="fr-FR" sz="2000" dirty="0" err="1"/>
              <a:t>réfère</a:t>
            </a:r>
            <a:r>
              <a:rPr lang="fr-FR" sz="2000" dirty="0"/>
              <a:t> au sentiment face à une action </a:t>
            </a:r>
            <a:r>
              <a:rPr lang="fr-FR" sz="2000" dirty="0" err="1"/>
              <a:t>précise</a:t>
            </a:r>
            <a:r>
              <a:rPr lang="fr-FR" sz="2000" dirty="0"/>
              <a:t>. » </a:t>
            </a:r>
          </a:p>
          <a:p>
            <a:pPr marL="82296" indent="0" algn="just">
              <a:buNone/>
            </a:pPr>
            <a:r>
              <a:rPr lang="fr-FR" sz="2000" dirty="0"/>
              <a:t>Morin, </a:t>
            </a:r>
            <a:r>
              <a:rPr lang="fr-FR" sz="2000" dirty="0" err="1"/>
              <a:t>Therriault</a:t>
            </a:r>
            <a:r>
              <a:rPr lang="fr-FR" sz="2000" dirty="0"/>
              <a:t> et Bader (2019)</a:t>
            </a:r>
          </a:p>
        </p:txBody>
      </p:sp>
      <p:pic>
        <p:nvPicPr>
          <p:cNvPr id="4" name="Image 3"/>
          <p:cNvPicPr/>
          <p:nvPr/>
        </p:nvPicPr>
        <p:blipFill>
          <a:blip r:embed="rId2">
            <a:extLst>
              <a:ext uri="{28A0092B-C50C-407E-A947-70E740481C1C}">
                <a14:useLocalDpi xmlns:a14="http://schemas.microsoft.com/office/drawing/2010/main"/>
              </a:ext>
            </a:extLst>
          </a:blip>
          <a:srcRect/>
          <a:stretch>
            <a:fillRect/>
          </a:stretch>
        </p:blipFill>
        <p:spPr bwMode="auto">
          <a:xfrm>
            <a:off x="169333" y="203199"/>
            <a:ext cx="4792133" cy="5300133"/>
          </a:xfrm>
          <a:prstGeom prst="rect">
            <a:avLst/>
          </a:prstGeom>
          <a:noFill/>
          <a:ln>
            <a:noFill/>
          </a:ln>
        </p:spPr>
      </p:pic>
    </p:spTree>
    <p:extLst>
      <p:ext uri="{BB962C8B-B14F-4D97-AF65-F5344CB8AC3E}">
        <p14:creationId xmlns:p14="http://schemas.microsoft.com/office/powerpoint/2010/main" val="14752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9"/>
            <a:ext cx="7276592" cy="525462"/>
          </a:xfrm>
        </p:spPr>
        <p:txBody>
          <a:bodyPr>
            <a:noAutofit/>
          </a:bodyPr>
          <a:lstStyle/>
          <a:p>
            <a:pPr algn="ctr"/>
            <a:r>
              <a:rPr lang="fr-FR" sz="2000" b="1" dirty="0"/>
              <a:t>Pour une approche discursive </a:t>
            </a:r>
            <a:br>
              <a:rPr lang="fr-FR" sz="2000" b="1" dirty="0"/>
            </a:br>
            <a:r>
              <a:rPr lang="fr-FR" sz="2000" b="1" dirty="0"/>
              <a:t>de la pensée écologique disruptive </a:t>
            </a:r>
            <a:endParaRPr lang="fr-FR" sz="2000" dirty="0"/>
          </a:p>
        </p:txBody>
      </p:sp>
      <p:sp>
        <p:nvSpPr>
          <p:cNvPr id="3" name="Espace réservé du contenu 2"/>
          <p:cNvSpPr>
            <a:spLocks noGrp="1"/>
          </p:cNvSpPr>
          <p:nvPr>
            <p:ph idx="1"/>
          </p:nvPr>
        </p:nvSpPr>
        <p:spPr>
          <a:xfrm>
            <a:off x="431800" y="1074615"/>
            <a:ext cx="8712201" cy="5783385"/>
          </a:xfrm>
        </p:spPr>
        <p:txBody>
          <a:bodyPr>
            <a:normAutofit/>
          </a:bodyPr>
          <a:lstStyle/>
          <a:p>
            <a:pPr marL="82296" indent="0" algn="just">
              <a:buNone/>
            </a:pPr>
            <a:endParaRPr lang="fr-FR" sz="2000" b="1" dirty="0"/>
          </a:p>
          <a:p>
            <a:pPr marL="82296" indent="0" algn="just">
              <a:buNone/>
            </a:pPr>
            <a:r>
              <a:rPr lang="fr-FR" sz="2000" b="1" dirty="0"/>
              <a:t>Trois niveaux d’analyse</a:t>
            </a:r>
          </a:p>
          <a:p>
            <a:pPr algn="just"/>
            <a:r>
              <a:rPr lang="fr-FR" sz="2000" dirty="0"/>
              <a:t>Niveau macro. Positionnements dans le champ philosophique </a:t>
            </a:r>
          </a:p>
          <a:p>
            <a:pPr algn="just"/>
            <a:r>
              <a:rPr lang="fr-FR" sz="2000" dirty="0"/>
              <a:t>Niveau </a:t>
            </a:r>
            <a:r>
              <a:rPr lang="fr-FR" sz="2000" dirty="0" err="1"/>
              <a:t>meso</a:t>
            </a:r>
            <a:r>
              <a:rPr lang="fr-FR" sz="2000" dirty="0"/>
              <a:t>. Dimension générique</a:t>
            </a:r>
          </a:p>
          <a:p>
            <a:pPr algn="just"/>
            <a:r>
              <a:rPr lang="fr-FR" sz="2000" dirty="0"/>
              <a:t>Niveau micro.  Approche lexicale et usages</a:t>
            </a:r>
          </a:p>
          <a:p>
            <a:pPr marL="82296" indent="0" algn="just">
              <a:buNone/>
            </a:pPr>
            <a:endParaRPr lang="fr-FR" sz="2000" dirty="0"/>
          </a:p>
          <a:p>
            <a:pPr marL="82296" indent="0" algn="just">
              <a:buNone/>
            </a:pPr>
            <a:r>
              <a:rPr lang="fr-FR" sz="2000" b="1" dirty="0"/>
              <a:t>Positionnement dans le champ philosophique</a:t>
            </a:r>
          </a:p>
          <a:p>
            <a:pPr algn="just"/>
            <a:r>
              <a:rPr lang="fr-FR" sz="2000" dirty="0"/>
              <a:t>Débat philosophique autour du concept de </a:t>
            </a:r>
            <a:r>
              <a:rPr lang="fr-FR" sz="2000" dirty="0" err="1"/>
              <a:t>collapsologie</a:t>
            </a:r>
            <a:endParaRPr lang="fr-FR" sz="2000" dirty="0"/>
          </a:p>
          <a:p>
            <a:pPr algn="just"/>
            <a:r>
              <a:rPr lang="fr-FR" sz="2000" dirty="0"/>
              <a:t>Constitution d’une communauté et visibilité</a:t>
            </a:r>
          </a:p>
          <a:p>
            <a:pPr algn="just"/>
            <a:r>
              <a:rPr lang="fr-FR" sz="2000" dirty="0"/>
              <a:t>L’appel à la peur</a:t>
            </a:r>
          </a:p>
          <a:p>
            <a:pPr marL="128016" indent="0" algn="just">
              <a:buNone/>
            </a:pPr>
            <a:endParaRPr lang="fr-FR" sz="2000" b="1" dirty="0"/>
          </a:p>
          <a:p>
            <a:pPr marL="82296" lvl="4" indent="0" algn="just">
              <a:spcBef>
                <a:spcPts val="600"/>
              </a:spcBef>
              <a:buClr>
                <a:schemeClr val="accent1"/>
              </a:buClr>
              <a:buSzPct val="80000"/>
              <a:buNone/>
            </a:pPr>
            <a:r>
              <a:rPr lang="fr-FR" b="1" dirty="0"/>
              <a:t>Pour la </a:t>
            </a:r>
            <a:r>
              <a:rPr lang="fr-FR" b="1" dirty="0" err="1"/>
              <a:t>co</a:t>
            </a:r>
            <a:r>
              <a:rPr lang="fr-FR" b="1" dirty="0"/>
              <a:t>-construction d’un grand récit</a:t>
            </a:r>
          </a:p>
          <a:p>
            <a:pPr algn="just"/>
            <a:r>
              <a:rPr lang="fr-FR" sz="2000" dirty="0">
                <a:latin typeface="Times New Roman"/>
                <a:cs typeface="Times New Roman"/>
              </a:rPr>
              <a:t>La notion de </a:t>
            </a:r>
            <a:r>
              <a:rPr lang="fr-FR" sz="2000" i="1" dirty="0">
                <a:latin typeface="Times New Roman"/>
                <a:cs typeface="Times New Roman"/>
              </a:rPr>
              <a:t>sentiment de pouvoir agir</a:t>
            </a:r>
            <a:endParaRPr lang="fr-FR" sz="2000" dirty="0">
              <a:latin typeface="Times New Roman"/>
              <a:cs typeface="Times New Roman"/>
            </a:endParaRPr>
          </a:p>
          <a:p>
            <a:pPr algn="just"/>
            <a:r>
              <a:rPr lang="fr-FR" sz="2000" dirty="0">
                <a:latin typeface="Times New Roman"/>
                <a:cs typeface="Times New Roman"/>
              </a:rPr>
              <a:t>Mobilisation cognitive </a:t>
            </a:r>
            <a:r>
              <a:rPr lang="fr-FR" sz="2000" dirty="0"/>
              <a:t>et sensible </a:t>
            </a:r>
            <a:endParaRPr lang="fr-FR" sz="2000" dirty="0">
              <a:latin typeface="Times New Roman"/>
              <a:cs typeface="Times New Roman"/>
            </a:endParaRPr>
          </a:p>
          <a:p>
            <a:pPr marL="402336" lvl="1" indent="0" algn="just">
              <a:buNone/>
            </a:pPr>
            <a:endParaRPr lang="fr-FR" sz="2000" dirty="0"/>
          </a:p>
        </p:txBody>
      </p:sp>
    </p:spTree>
    <p:extLst>
      <p:ext uri="{BB962C8B-B14F-4D97-AF65-F5344CB8AC3E}">
        <p14:creationId xmlns:p14="http://schemas.microsoft.com/office/powerpoint/2010/main" val="1206857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0"/>
            <a:ext cx="7276592" cy="800101"/>
          </a:xfrm>
        </p:spPr>
        <p:txBody>
          <a:bodyPr>
            <a:noAutofit/>
          </a:bodyPr>
          <a:lstStyle/>
          <a:p>
            <a:pPr algn="ctr"/>
            <a:r>
              <a:rPr lang="fr-FR" sz="2000" b="1" dirty="0"/>
              <a:t>Pour une approche discursive </a:t>
            </a:r>
            <a:br>
              <a:rPr lang="fr-FR" sz="2000" b="1" dirty="0"/>
            </a:br>
            <a:r>
              <a:rPr lang="fr-FR" sz="2000" b="1" dirty="0"/>
              <a:t>de la pensée écologique disruptive </a:t>
            </a:r>
            <a:endParaRPr lang="fr-FR" sz="2000" dirty="0"/>
          </a:p>
        </p:txBody>
      </p:sp>
      <p:sp>
        <p:nvSpPr>
          <p:cNvPr id="3" name="Espace réservé du contenu 2"/>
          <p:cNvSpPr>
            <a:spLocks noGrp="1"/>
          </p:cNvSpPr>
          <p:nvPr>
            <p:ph idx="1"/>
          </p:nvPr>
        </p:nvSpPr>
        <p:spPr>
          <a:xfrm>
            <a:off x="127000" y="800101"/>
            <a:ext cx="9017001" cy="6057899"/>
          </a:xfrm>
        </p:spPr>
        <p:txBody>
          <a:bodyPr>
            <a:normAutofit/>
          </a:bodyPr>
          <a:lstStyle/>
          <a:p>
            <a:pPr marL="82296" indent="0" algn="just">
              <a:buNone/>
            </a:pPr>
            <a:endParaRPr lang="fr-FR" sz="2000" b="1" dirty="0"/>
          </a:p>
          <a:p>
            <a:pPr marL="82296" indent="0" algn="just">
              <a:buNone/>
            </a:pPr>
            <a:r>
              <a:rPr lang="fr-FR" sz="2000" b="1" dirty="0"/>
              <a:t>Positionnement dans le champ philosophique</a:t>
            </a:r>
          </a:p>
          <a:p>
            <a:pPr lvl="2" algn="just"/>
            <a:r>
              <a:rPr lang="fr-FR" sz="2000" dirty="0"/>
              <a:t>Débat philosophique autour du concept de </a:t>
            </a:r>
            <a:r>
              <a:rPr lang="fr-FR" sz="2000" dirty="0" err="1"/>
              <a:t>collapsologie</a:t>
            </a:r>
            <a:endParaRPr lang="fr-FR" sz="2000" dirty="0"/>
          </a:p>
          <a:p>
            <a:pPr lvl="2" algn="just"/>
            <a:r>
              <a:rPr lang="fr-FR" sz="2000" dirty="0"/>
              <a:t>Constitution d’une communauté et visibilité</a:t>
            </a:r>
          </a:p>
          <a:p>
            <a:pPr lvl="2" algn="just"/>
            <a:r>
              <a:rPr lang="fr-FR" sz="2000" dirty="0"/>
              <a:t>L’appel à la peur</a:t>
            </a:r>
          </a:p>
          <a:p>
            <a:pPr lvl="2" algn="just"/>
            <a:endParaRPr lang="fr-FR" sz="2000" dirty="0"/>
          </a:p>
          <a:p>
            <a:pPr marL="82296" lvl="4" indent="0" algn="just">
              <a:spcBef>
                <a:spcPts val="600"/>
              </a:spcBef>
              <a:buClr>
                <a:schemeClr val="accent1"/>
              </a:buClr>
              <a:buSzPct val="80000"/>
              <a:buNone/>
            </a:pPr>
            <a:r>
              <a:rPr lang="fr-FR" b="1" dirty="0"/>
              <a:t>Pour la </a:t>
            </a:r>
            <a:r>
              <a:rPr lang="fr-FR" b="1" dirty="0" err="1"/>
              <a:t>co</a:t>
            </a:r>
            <a:r>
              <a:rPr lang="fr-FR" b="1" dirty="0"/>
              <a:t>-construction d’un grand récit</a:t>
            </a:r>
          </a:p>
          <a:p>
            <a:pPr lvl="2" algn="just"/>
            <a:r>
              <a:rPr lang="fr-FR" sz="2000" dirty="0"/>
              <a:t>Le concept de </a:t>
            </a:r>
            <a:r>
              <a:rPr lang="fr-FR" sz="2000" i="1" dirty="0"/>
              <a:t>sentiment de pouvoir agir</a:t>
            </a:r>
            <a:endParaRPr lang="fr-FR" sz="2000" dirty="0"/>
          </a:p>
          <a:p>
            <a:pPr lvl="2" algn="just"/>
            <a:r>
              <a:rPr lang="fr-FR" sz="2000" dirty="0"/>
              <a:t>Mobilisation cognitive et sensible </a:t>
            </a:r>
          </a:p>
          <a:p>
            <a:pPr lvl="6" algn="just"/>
            <a:r>
              <a:rPr lang="fr-FR" dirty="0"/>
              <a:t>engagement citoyen et science participative</a:t>
            </a:r>
          </a:p>
          <a:p>
            <a:pPr lvl="6" algn="just"/>
            <a:r>
              <a:rPr lang="fr-FR" dirty="0"/>
              <a:t>développement de la fonction </a:t>
            </a:r>
            <a:r>
              <a:rPr lang="fr-FR" dirty="0" err="1"/>
              <a:t>auctoriale</a:t>
            </a:r>
            <a:endParaRPr lang="fr-FR" dirty="0"/>
          </a:p>
          <a:p>
            <a:pPr lvl="6" algn="just"/>
            <a:r>
              <a:rPr lang="fr-FR" dirty="0"/>
              <a:t>nouveaux usages lexicaux</a:t>
            </a:r>
          </a:p>
        </p:txBody>
      </p:sp>
    </p:spTree>
    <p:extLst>
      <p:ext uri="{BB962C8B-B14F-4D97-AF65-F5344CB8AC3E}">
        <p14:creationId xmlns:p14="http://schemas.microsoft.com/office/powerpoint/2010/main" val="4270313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03708" y="274638"/>
            <a:ext cx="3074610" cy="1968500"/>
          </a:xfrm>
          <a:prstGeom prst="rect">
            <a:avLst/>
          </a:prstGeom>
        </p:spPr>
      </p:pic>
      <p:sp>
        <p:nvSpPr>
          <p:cNvPr id="5" name="ZoneTexte 4"/>
          <p:cNvSpPr txBox="1"/>
          <p:nvPr/>
        </p:nvSpPr>
        <p:spPr>
          <a:xfrm>
            <a:off x="3467100" y="152400"/>
            <a:ext cx="5466588" cy="6647973"/>
          </a:xfrm>
          <a:prstGeom prst="rect">
            <a:avLst/>
          </a:prstGeom>
          <a:noFill/>
        </p:spPr>
        <p:txBody>
          <a:bodyPr wrap="square" rtlCol="0">
            <a:spAutoFit/>
          </a:bodyPr>
          <a:lstStyle/>
          <a:p>
            <a:pPr algn="just"/>
            <a:r>
              <a:rPr lang="fr-FR" sz="1700" dirty="0"/>
              <a:t>Madame, Monsieur,</a:t>
            </a:r>
          </a:p>
          <a:p>
            <a:pPr algn="just"/>
            <a:r>
              <a:rPr lang="fr-FR" sz="1700" dirty="0"/>
              <a:t>Comme à chaque saison, nous vous adressons un mail, concernant la prévention, la surveillance et la lutte contre le frelon asiatique en Auvergne Rhône-Alpes.</a:t>
            </a:r>
          </a:p>
          <a:p>
            <a:pPr algn="just"/>
            <a:r>
              <a:rPr lang="fr-FR" sz="1700" dirty="0"/>
              <a:t>La campagne 2020, explosive en termes de présence du frelon asiatique sur notre territoire, nous incite à la plus grande vigilance pour cette saison à venir, c’est pourquoi nous vous rappelons qu’il est </a:t>
            </a:r>
            <a:r>
              <a:rPr lang="fr-FR" sz="1700" b="1" dirty="0"/>
              <a:t>ESSENTIEL de déclarer toute suspicion sur la plateforme dédiée</a:t>
            </a:r>
            <a:r>
              <a:rPr lang="fr-FR" sz="1700" dirty="0"/>
              <a:t> : </a:t>
            </a:r>
            <a:r>
              <a:rPr lang="fr-FR" sz="1700" b="1" u="sng" dirty="0">
                <a:hlinkClick r:id="rId3"/>
              </a:rPr>
              <a:t>https://www.frelonsasiatiques.fr</a:t>
            </a:r>
            <a:r>
              <a:rPr lang="fr-FR" sz="1700" u="sng" dirty="0"/>
              <a:t>.</a:t>
            </a:r>
          </a:p>
          <a:p>
            <a:pPr algn="just"/>
            <a:r>
              <a:rPr lang="fr-FR" sz="1700" dirty="0"/>
              <a:t>Ainsi, vous trouverez ci-joint sur le même document, pour rappel :</a:t>
            </a:r>
          </a:p>
          <a:p>
            <a:pPr algn="just"/>
            <a:r>
              <a:rPr lang="fr-FR" sz="1700" b="1" dirty="0"/>
              <a:t>une affiche</a:t>
            </a:r>
            <a:r>
              <a:rPr lang="fr-FR" sz="1700" dirty="0"/>
              <a:t>, indiquant la démarche pour effectuer un signalement de nid ou d’insecte, pour impression et affichage dans vos locaux,</a:t>
            </a:r>
          </a:p>
          <a:p>
            <a:pPr algn="just"/>
            <a:r>
              <a:rPr lang="fr-FR" sz="1700" b="1" dirty="0"/>
              <a:t>un flyer</a:t>
            </a:r>
            <a:r>
              <a:rPr lang="fr-FR" sz="1700" dirty="0"/>
              <a:t> pouvant servir de support d’aide à la reconnaissance du Frelon asiatique, à imprimer pour les personnes qui le souhaitent,</a:t>
            </a:r>
          </a:p>
          <a:p>
            <a:pPr algn="just"/>
            <a:r>
              <a:rPr lang="fr-FR" sz="1700" b="1" dirty="0"/>
              <a:t>un article</a:t>
            </a:r>
            <a:r>
              <a:rPr lang="fr-FR" sz="1700" dirty="0"/>
              <a:t> concernant le Frelon asiatique, pour intégration dans vos bulletins municipaux ou sur votre site internet,</a:t>
            </a:r>
          </a:p>
          <a:p>
            <a:pPr algn="just"/>
            <a:r>
              <a:rPr lang="fr-FR" sz="1700" dirty="0"/>
              <a:t>Nous vous remercions pour l’implication dont vous avez déjà fait preuve dans cette surveillance et pour l’aide et le soutien que vous porterez à la poursuite du dispositif, dans l’</a:t>
            </a:r>
            <a:r>
              <a:rPr lang="fr-FR" sz="1700" b="1" dirty="0"/>
              <a:t>intérêt de la santé publique, des abeilles et plus largement de l’environnement</a:t>
            </a:r>
            <a:r>
              <a:rPr lang="fr-FR" sz="1700" dirty="0"/>
              <a:t>.  </a:t>
            </a:r>
            <a:r>
              <a:rPr lang="fr-FR" dirty="0"/>
              <a:t>	</a:t>
            </a:r>
          </a:p>
        </p:txBody>
      </p:sp>
    </p:spTree>
    <p:extLst>
      <p:ext uri="{BB962C8B-B14F-4D97-AF65-F5344CB8AC3E}">
        <p14:creationId xmlns:p14="http://schemas.microsoft.com/office/powerpoint/2010/main" val="2115688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IMG_128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400000">
            <a:off x="5461576" y="3037686"/>
            <a:ext cx="4178178" cy="2675053"/>
          </a:xfrm>
          <a:prstGeom prst="rect">
            <a:avLst/>
          </a:prstGeom>
        </p:spPr>
      </p:pic>
      <p:pic>
        <p:nvPicPr>
          <p:cNvPr id="9" name="Espace réservé du contenu 4" descr="IMG_9774.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rot="5400000">
            <a:off x="2777574" y="2641915"/>
            <a:ext cx="3808549" cy="2438400"/>
          </a:xfrm>
        </p:spPr>
      </p:pic>
      <p:pic>
        <p:nvPicPr>
          <p:cNvPr id="11" name="Image 10"/>
          <p:cNvPicPr>
            <a:picLocks noChangeAspect="1"/>
          </p:cNvPicPr>
          <p:nvPr/>
        </p:nvPicPr>
        <p:blipFill>
          <a:blip r:embed="rId5"/>
          <a:stretch>
            <a:fillRect/>
          </a:stretch>
        </p:blipFill>
        <p:spPr>
          <a:xfrm>
            <a:off x="647700" y="406399"/>
            <a:ext cx="2578100" cy="4865337"/>
          </a:xfrm>
          <a:prstGeom prst="rect">
            <a:avLst/>
          </a:prstGeom>
        </p:spPr>
      </p:pic>
    </p:spTree>
    <p:extLst>
      <p:ext uri="{BB962C8B-B14F-4D97-AF65-F5344CB8AC3E}">
        <p14:creationId xmlns:p14="http://schemas.microsoft.com/office/powerpoint/2010/main" val="1897759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21-05-06 à 16.15.16.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71915" y="1257300"/>
            <a:ext cx="8966758" cy="4737100"/>
          </a:xfrm>
        </p:spPr>
      </p:pic>
      <p:sp>
        <p:nvSpPr>
          <p:cNvPr id="6" name="Rectangle 5"/>
          <p:cNvSpPr/>
          <p:nvPr/>
        </p:nvSpPr>
        <p:spPr>
          <a:xfrm>
            <a:off x="3213100" y="495300"/>
            <a:ext cx="3035300" cy="369332"/>
          </a:xfrm>
          <a:prstGeom prst="rect">
            <a:avLst/>
          </a:prstGeom>
        </p:spPr>
        <p:txBody>
          <a:bodyPr wrap="square">
            <a:spAutoFit/>
          </a:bodyPr>
          <a:lstStyle/>
          <a:p>
            <a:pPr algn="ctr"/>
            <a:r>
              <a:rPr lang="fr-FR" b="1" u="sng" dirty="0">
                <a:hlinkClick r:id="rId4"/>
              </a:rPr>
              <a:t>https://www.spipoll.org</a:t>
            </a:r>
            <a:r>
              <a:rPr lang="fr-FR" u="sng" dirty="0"/>
              <a:t> </a:t>
            </a:r>
          </a:p>
        </p:txBody>
      </p:sp>
    </p:spTree>
    <p:extLst>
      <p:ext uri="{BB962C8B-B14F-4D97-AF65-F5344CB8AC3E}">
        <p14:creationId xmlns:p14="http://schemas.microsoft.com/office/powerpoint/2010/main" val="508098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8300" y="274638"/>
            <a:ext cx="7295388" cy="588962"/>
          </a:xfrm>
        </p:spPr>
        <p:txBody>
          <a:bodyPr>
            <a:normAutofit fontScale="90000"/>
          </a:bodyPr>
          <a:lstStyle/>
          <a:p>
            <a:br>
              <a:rPr lang="fr-FR" dirty="0"/>
            </a:br>
            <a:r>
              <a:rPr lang="fr-FR" dirty="0"/>
              <a:t>Tom </a:t>
            </a:r>
            <a:r>
              <a:rPr lang="fr-FR" dirty="0" err="1"/>
              <a:t>Uttech</a:t>
            </a:r>
            <a:r>
              <a:rPr lang="fr-FR" dirty="0"/>
              <a:t> </a:t>
            </a:r>
          </a:p>
        </p:txBody>
      </p:sp>
      <p:pic>
        <p:nvPicPr>
          <p:cNvPr id="4" name="Espace réservé du contenu 3" descr="Capture d’écran 2021-05-06 à 16.49.55.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739900" y="1355775"/>
            <a:ext cx="5994400" cy="5389287"/>
          </a:xfrm>
        </p:spPr>
      </p:pic>
    </p:spTree>
    <p:extLst>
      <p:ext uri="{BB962C8B-B14F-4D97-AF65-F5344CB8AC3E}">
        <p14:creationId xmlns:p14="http://schemas.microsoft.com/office/powerpoint/2010/main" val="3174663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18533"/>
            <a:ext cx="8890000" cy="6680200"/>
          </a:xfrm>
        </p:spPr>
        <p:txBody>
          <a:bodyPr>
            <a:normAutofit fontScale="25000" lnSpcReduction="20000"/>
          </a:bodyPr>
          <a:lstStyle/>
          <a:p>
            <a:pPr algn="just"/>
            <a:r>
              <a:rPr lang="fr-FR" sz="7200" i="1" u="sng" dirty="0">
                <a:hlinkClick r:id="rId2"/>
              </a:rPr>
              <a:t>http://nature-humaine.fr/wp-content/docs/lettres/LaLettreNH_n6_BD.pdf</a:t>
            </a:r>
            <a:r>
              <a:rPr lang="fr-FR" sz="7200" dirty="0"/>
              <a:t> </a:t>
            </a:r>
            <a:br>
              <a:rPr lang="fr-FR" sz="7200" dirty="0"/>
            </a:br>
            <a:endParaRPr lang="fr-FR" sz="7200" dirty="0"/>
          </a:p>
          <a:p>
            <a:pPr algn="just"/>
            <a:r>
              <a:rPr lang="fr-FR" sz="7200" u="sng" dirty="0">
                <a:hlinkClick r:id="rId3"/>
              </a:rPr>
              <a:t>http://www.cerdd.org/Actualites/Territoires-durables/La-mise-en-recit-pour-faciliter-les-projets-de-transitions</a:t>
            </a:r>
            <a:endParaRPr lang="fr-FR" sz="7200" u="sng" dirty="0"/>
          </a:p>
          <a:p>
            <a:pPr marL="82296" indent="0" algn="just">
              <a:buNone/>
            </a:pPr>
            <a:r>
              <a:rPr lang="fr-FR" sz="6400" dirty="0"/>
              <a:t>Face aux enjeux multiples de la transition que sont entre autres le renouveau des coopérations territoriales et la mise en mouvement collective vers un horizon désiré, la dimension de Mise en Récits des projets devient stratégique. Elle manque cependant de cadres et de méthodes pour porter la profondeur de ce concept tel que le défend aujourd'hui une communauté apprenante en Hauts-de-France.</a:t>
            </a:r>
          </a:p>
          <a:p>
            <a:pPr marL="82296" indent="0" algn="just">
              <a:buNone/>
            </a:pPr>
            <a:r>
              <a:rPr lang="fr-FR" sz="6400" b="1" dirty="0"/>
              <a:t>Faire naitre des récits alternatifs</a:t>
            </a:r>
          </a:p>
          <a:p>
            <a:pPr marL="82296" indent="0" algn="just">
              <a:buNone/>
            </a:pPr>
            <a:r>
              <a:rPr lang="fr-FR" sz="6400" dirty="0"/>
              <a:t>La période de</a:t>
            </a:r>
            <a:r>
              <a:rPr lang="fr-FR" sz="6400" b="1" dirty="0"/>
              <a:t> transition écologique</a:t>
            </a:r>
            <a:r>
              <a:rPr lang="fr-FR" sz="6400" dirty="0"/>
              <a:t> dans laquelle nous sommes a besoin de nombreux </a:t>
            </a:r>
            <a:r>
              <a:rPr lang="fr-FR" sz="6400" b="1" dirty="0"/>
              <a:t>ingrédients</a:t>
            </a:r>
            <a:r>
              <a:rPr lang="fr-FR" sz="6400" dirty="0"/>
              <a:t> : </a:t>
            </a:r>
            <a:r>
              <a:rPr lang="fr-FR" sz="6400" i="1" dirty="0"/>
              <a:t>innovation, accélération, transformation, coopération, implication citoyenne, vision partagée de l'avenir</a:t>
            </a:r>
            <a:r>
              <a:rPr lang="fr-FR" sz="6400" dirty="0"/>
              <a:t>...</a:t>
            </a:r>
          </a:p>
          <a:p>
            <a:pPr marL="82296" indent="0" algn="just">
              <a:buNone/>
            </a:pPr>
            <a:r>
              <a:rPr lang="fr-FR" sz="6400" dirty="0"/>
              <a:t>Cependant, cette période est caractérisée par un</a:t>
            </a:r>
            <a:r>
              <a:rPr lang="fr-FR" sz="6400" b="1" dirty="0"/>
              <a:t> modèle économique dominant</a:t>
            </a:r>
            <a:r>
              <a:rPr lang="fr-FR" sz="6400" dirty="0"/>
              <a:t> qui tire encore en arrière cette transformation du monde. Le récit de ce modèle fut façonné en profondeur et puissamment outillé (marketing, publicités, story </a:t>
            </a:r>
            <a:r>
              <a:rPr lang="fr-FR" sz="6400" dirty="0" err="1"/>
              <a:t>telling</a:t>
            </a:r>
            <a:r>
              <a:rPr lang="fr-FR" sz="6400" dirty="0"/>
              <a:t>, </a:t>
            </a:r>
            <a:r>
              <a:rPr lang="fr-FR" sz="6400" dirty="0" err="1"/>
              <a:t>etc</a:t>
            </a:r>
            <a:r>
              <a:rPr lang="fr-FR" sz="6400" dirty="0"/>
              <a:t>) à tel point qu'il nous entoure, nous domine et </a:t>
            </a:r>
            <a:r>
              <a:rPr lang="fr-FR" sz="6400" b="1" dirty="0"/>
              <a:t>nous influence quotidiennement</a:t>
            </a:r>
            <a:r>
              <a:rPr lang="fr-FR" sz="6400" dirty="0"/>
              <a:t>… et finalement brouille notre </a:t>
            </a:r>
            <a:r>
              <a:rPr lang="fr-FR" sz="6400" b="1" dirty="0"/>
              <a:t>vision de l'avenir</a:t>
            </a:r>
            <a:r>
              <a:rPr lang="fr-FR" sz="6400" dirty="0"/>
              <a:t>.</a:t>
            </a:r>
          </a:p>
          <a:p>
            <a:pPr marL="82296" indent="0" algn="just">
              <a:buNone/>
            </a:pPr>
            <a:r>
              <a:rPr lang="fr-FR" sz="6400" dirty="0"/>
              <a:t>Émerge donc cette nécessité de contribuer à </a:t>
            </a:r>
            <a:r>
              <a:rPr lang="fr-FR" sz="6400" b="1" dirty="0"/>
              <a:t>faire naitre des récits alternatifs</a:t>
            </a:r>
            <a:r>
              <a:rPr lang="fr-FR" sz="6400" dirty="0"/>
              <a:t> mettant en visibilité les projets transformateurs. Le récit illustre une trajectoire de développement pour laquelle </a:t>
            </a:r>
            <a:r>
              <a:rPr lang="fr-FR" sz="6400" b="1" dirty="0"/>
              <a:t>on comprend les racines</a:t>
            </a:r>
            <a:r>
              <a:rPr lang="fr-FR" sz="6400" dirty="0"/>
              <a:t>, les étapes et l'horizon que l'on vise. Mais c'est aussi </a:t>
            </a:r>
            <a:r>
              <a:rPr lang="fr-FR" sz="6400" b="1" dirty="0"/>
              <a:t>une histoire</a:t>
            </a:r>
            <a:r>
              <a:rPr lang="fr-FR" sz="6400" dirty="0"/>
              <a:t> où l'on voit la place de chacun.</a:t>
            </a:r>
          </a:p>
          <a:p>
            <a:pPr marL="82296" indent="0" algn="just">
              <a:buNone/>
            </a:pPr>
            <a:r>
              <a:rPr lang="fr-FR" sz="6400" dirty="0"/>
              <a:t>La mise en récits en faveur des projets de transitions couvre un certain nombre de finalités mais nous pouvons mettre en exergue </a:t>
            </a:r>
            <a:r>
              <a:rPr lang="fr-FR" sz="6400" b="1" dirty="0"/>
              <a:t>2 fonctions principales</a:t>
            </a:r>
            <a:r>
              <a:rPr lang="fr-FR" sz="6400" dirty="0"/>
              <a:t> :</a:t>
            </a:r>
          </a:p>
          <a:p>
            <a:pPr marL="82296" indent="0" algn="just">
              <a:buNone/>
            </a:pPr>
            <a:r>
              <a:rPr lang="fr-FR" sz="6400" b="1" dirty="0"/>
              <a:t>Fonction narrative</a:t>
            </a:r>
            <a:r>
              <a:rPr lang="fr-FR" sz="6400" dirty="0"/>
              <a:t> pour la mise en mouvement : comprendre les ressorts de la trajectoire d'un projet, comprendre et définir ensemble l'horizon que l'on cherche à atteindre, stimuler l'émotion pour mobiliser, construire une ambiance propice à l'émergence d'idées nouvelles ou de coopérations nouvelles. Cette fonction narrative dispose par ailleurs de bien d'autres potentiels et atouts.</a:t>
            </a:r>
          </a:p>
          <a:p>
            <a:pPr marL="82296" indent="0" algn="just">
              <a:buNone/>
            </a:pPr>
            <a:r>
              <a:rPr lang="fr-FR" sz="6400" b="1" dirty="0"/>
              <a:t>Fonction évaluative</a:t>
            </a:r>
            <a:r>
              <a:rPr lang="fr-FR" sz="6400" dirty="0"/>
              <a:t> : mieux savoir évaluer la valeur que l'on crée ensemble. Julian </a:t>
            </a:r>
            <a:r>
              <a:rPr lang="fr-FR" sz="6400" dirty="0" err="1"/>
              <a:t>Perdrigeat</a:t>
            </a:r>
            <a:r>
              <a:rPr lang="fr-FR" sz="6400" dirty="0"/>
              <a:t>, Directeur de Cabinet du Maire à Loos-en-Gohelle nous indique : «</a:t>
            </a:r>
            <a:r>
              <a:rPr lang="fr-FR" sz="6400" i="1" dirty="0"/>
              <a:t> tout ce qui compte ne se compte pas uniquement mais se raconte... </a:t>
            </a:r>
            <a:r>
              <a:rPr lang="fr-FR" sz="6400" dirty="0"/>
              <a:t>». Avoir l'occasion de revenir sur les processus de création de valeur et donc sur le travail que l'on fourni (utile pour traiter les bugs de relations humaines).</a:t>
            </a:r>
          </a:p>
          <a:p>
            <a:pPr marL="82296" indent="0" algn="just">
              <a:buNone/>
            </a:pPr>
            <a:endParaRPr lang="fr-FR" sz="2200" dirty="0"/>
          </a:p>
          <a:p>
            <a:pPr marL="82296" indent="0">
              <a:buNone/>
            </a:pPr>
            <a:r>
              <a:rPr lang="fr-FR" dirty="0"/>
              <a:t> </a:t>
            </a:r>
          </a:p>
        </p:txBody>
      </p:sp>
    </p:spTree>
    <p:extLst>
      <p:ext uri="{BB962C8B-B14F-4D97-AF65-F5344CB8AC3E}">
        <p14:creationId xmlns:p14="http://schemas.microsoft.com/office/powerpoint/2010/main" val="2998363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1408" y="198438"/>
            <a:ext cx="7498080" cy="1143000"/>
          </a:xfrm>
        </p:spPr>
        <p:txBody>
          <a:bodyPr>
            <a:normAutofit/>
          </a:bodyPr>
          <a:lstStyle/>
          <a:p>
            <a:pPr algn="ctr"/>
            <a:r>
              <a:rPr lang="fr-FR" sz="2400" dirty="0"/>
              <a:t>CONCLUSION</a:t>
            </a:r>
            <a:br>
              <a:rPr lang="fr-FR" sz="2400" dirty="0"/>
            </a:br>
            <a:endParaRPr lang="fr-FR" sz="2400" dirty="0"/>
          </a:p>
        </p:txBody>
      </p:sp>
      <p:sp>
        <p:nvSpPr>
          <p:cNvPr id="3" name="Espace réservé du contenu 2"/>
          <p:cNvSpPr>
            <a:spLocks noGrp="1"/>
          </p:cNvSpPr>
          <p:nvPr>
            <p:ph idx="1"/>
          </p:nvPr>
        </p:nvSpPr>
        <p:spPr>
          <a:xfrm>
            <a:off x="330201" y="1341437"/>
            <a:ext cx="8441266" cy="5211763"/>
          </a:xfrm>
        </p:spPr>
        <p:txBody>
          <a:bodyPr>
            <a:noAutofit/>
          </a:bodyPr>
          <a:lstStyle/>
          <a:p>
            <a:pPr marL="82296" indent="0" algn="just">
              <a:buNone/>
            </a:pPr>
            <a:r>
              <a:rPr lang="fr-FR" sz="2400" dirty="0"/>
              <a:t>J’ai cherché à montrer que le courant de pensée disruptif dans la pensée écologique qu’est la </a:t>
            </a:r>
            <a:r>
              <a:rPr lang="fr-FR" sz="2400" dirty="0" err="1"/>
              <a:t>collapsologie</a:t>
            </a:r>
            <a:r>
              <a:rPr lang="fr-FR" sz="2400" dirty="0"/>
              <a:t> gagnait à être compris à travers l’analyse de 2 traits caractéristiques : les modalités de constitution d’une identité collective dans le débat qui anime le champ de la philosophie en lien avec la critique la plus fréquente faite à l’approche </a:t>
            </a:r>
            <a:r>
              <a:rPr lang="fr-FR" sz="2400" dirty="0" err="1"/>
              <a:t>effondriste</a:t>
            </a:r>
            <a:r>
              <a:rPr lang="fr-FR" sz="2400" dirty="0"/>
              <a:t>, celle de répandre la peur, qui serait incapacitante. Les interprétations controversées du principe de responsabilité de Jonas et l’observation de la mise en scène des conséquences effectives du discours </a:t>
            </a:r>
            <a:r>
              <a:rPr lang="fr-FR" sz="2400" dirty="0" err="1"/>
              <a:t>collapsologique</a:t>
            </a:r>
            <a:r>
              <a:rPr lang="fr-FR" sz="2400" dirty="0"/>
              <a:t> m’ont conduite à m’intéresser à la présentation d’actions susceptibles de libérer les individus de l’inquiétude redoutée par les ennemis des </a:t>
            </a:r>
            <a:r>
              <a:rPr lang="fr-FR" sz="2400" dirty="0" err="1"/>
              <a:t>collapsologues</a:t>
            </a:r>
            <a:r>
              <a:rPr lang="fr-FR" sz="2400" dirty="0"/>
              <a:t> : on en attend de nouvelles compétences sensibles et cognitives qui rendraient possible un changement radical et émancipateur de notre conception du monde.</a:t>
            </a:r>
          </a:p>
        </p:txBody>
      </p:sp>
    </p:spTree>
    <p:extLst>
      <p:ext uri="{BB962C8B-B14F-4D97-AF65-F5344CB8AC3E}">
        <p14:creationId xmlns:p14="http://schemas.microsoft.com/office/powerpoint/2010/main" val="338819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100" y="1672167"/>
            <a:ext cx="2768600" cy="4380696"/>
          </a:xfrm>
          <a:prstGeom prst="rect">
            <a:avLst/>
          </a:prstGeom>
        </p:spPr>
      </p:pic>
      <p:sp>
        <p:nvSpPr>
          <p:cNvPr id="3" name="ZoneTexte 2"/>
          <p:cNvSpPr txBox="1"/>
          <p:nvPr/>
        </p:nvSpPr>
        <p:spPr>
          <a:xfrm>
            <a:off x="4021666" y="1295400"/>
            <a:ext cx="3611033" cy="5478423"/>
          </a:xfrm>
          <a:prstGeom prst="rect">
            <a:avLst/>
          </a:prstGeom>
          <a:noFill/>
        </p:spPr>
        <p:txBody>
          <a:bodyPr wrap="square" rtlCol="0">
            <a:spAutoFit/>
          </a:bodyPr>
          <a:lstStyle/>
          <a:p>
            <a:pPr algn="ctr"/>
            <a:r>
              <a:rPr lang="fr-FR" sz="2000" b="1" dirty="0"/>
              <a:t>Accusation et plaidoirie</a:t>
            </a:r>
          </a:p>
          <a:p>
            <a:pPr algn="ctr"/>
            <a:endParaRPr lang="fr-FR" sz="2000" b="1" dirty="0"/>
          </a:p>
          <a:p>
            <a:pPr algn="ctr"/>
            <a:r>
              <a:rPr lang="fr-FR" sz="2000" b="1" dirty="0"/>
              <a:t>10 thèses en question</a:t>
            </a:r>
            <a:endParaRPr lang="fr-FR" sz="2000" dirty="0"/>
          </a:p>
          <a:p>
            <a:r>
              <a:rPr lang="fr-FR" sz="2000" dirty="0"/>
              <a:t>1. Irrationalité</a:t>
            </a:r>
          </a:p>
          <a:p>
            <a:r>
              <a:rPr lang="fr-FR" sz="2000" dirty="0"/>
              <a:t>2. Illégitimité</a:t>
            </a:r>
          </a:p>
          <a:p>
            <a:r>
              <a:rPr lang="fr-FR" sz="2000" dirty="0"/>
              <a:t>3. Minimisation</a:t>
            </a:r>
          </a:p>
          <a:p>
            <a:r>
              <a:rPr lang="fr-FR" sz="2000" dirty="0"/>
              <a:t>4. Psychologisation</a:t>
            </a:r>
          </a:p>
          <a:p>
            <a:r>
              <a:rPr lang="fr-FR" sz="2000" dirty="0"/>
              <a:t>5. Religiosité</a:t>
            </a:r>
          </a:p>
          <a:p>
            <a:r>
              <a:rPr lang="fr-FR" sz="2000" b="1" dirty="0"/>
              <a:t>6. Incapacitante</a:t>
            </a:r>
          </a:p>
          <a:p>
            <a:r>
              <a:rPr lang="fr-FR" sz="2000" dirty="0"/>
              <a:t>7. Réactionnaire</a:t>
            </a:r>
          </a:p>
          <a:p>
            <a:r>
              <a:rPr lang="fr-FR" sz="2000" dirty="0"/>
              <a:t>8. Dépolitisée et </a:t>
            </a:r>
            <a:r>
              <a:rPr lang="fr-FR" sz="2000" dirty="0" err="1"/>
              <a:t>dépolitisante</a:t>
            </a:r>
            <a:r>
              <a:rPr lang="fr-FR" sz="2000" dirty="0"/>
              <a:t> </a:t>
            </a:r>
          </a:p>
          <a:p>
            <a:r>
              <a:rPr lang="fr-FR" sz="2000" dirty="0"/>
              <a:t>9. </a:t>
            </a:r>
            <a:r>
              <a:rPr lang="fr-FR" sz="2000" dirty="0" err="1"/>
              <a:t>Occidentalocentrée</a:t>
            </a:r>
            <a:endParaRPr lang="fr-FR" sz="2000" dirty="0"/>
          </a:p>
          <a:p>
            <a:r>
              <a:rPr lang="fr-FR" sz="2000" dirty="0"/>
              <a:t>10. </a:t>
            </a:r>
            <a:r>
              <a:rPr lang="fr-FR" sz="2000" dirty="0" err="1"/>
              <a:t>Anthropocentrée</a:t>
            </a:r>
            <a:r>
              <a:rPr lang="fr-FR" sz="2000" dirty="0"/>
              <a:t> </a:t>
            </a:r>
          </a:p>
          <a:p>
            <a:endParaRPr lang="fr-FR" dirty="0"/>
          </a:p>
          <a:p>
            <a:pPr algn="ctr"/>
            <a:r>
              <a:rPr lang="fr-FR" b="1" dirty="0"/>
              <a:t>Critique de la </a:t>
            </a:r>
            <a:r>
              <a:rPr lang="fr-FR" b="1" dirty="0" err="1"/>
              <a:t>paréidolie</a:t>
            </a:r>
            <a:r>
              <a:rPr lang="fr-FR" b="1" dirty="0"/>
              <a:t>  </a:t>
            </a:r>
          </a:p>
          <a:p>
            <a:r>
              <a:rPr lang="fr-FR" dirty="0"/>
              <a:t>Chapitre premier</a:t>
            </a:r>
          </a:p>
          <a:p>
            <a:r>
              <a:rPr lang="fr-FR" dirty="0"/>
              <a:t>Chapitre second</a:t>
            </a:r>
          </a:p>
          <a:p>
            <a:r>
              <a:rPr lang="fr-FR" dirty="0"/>
              <a:t>Conclusion</a:t>
            </a:r>
          </a:p>
        </p:txBody>
      </p:sp>
      <p:sp>
        <p:nvSpPr>
          <p:cNvPr id="4" name="ZoneTexte 3"/>
          <p:cNvSpPr txBox="1"/>
          <p:nvPr/>
        </p:nvSpPr>
        <p:spPr>
          <a:xfrm>
            <a:off x="1930400" y="389467"/>
            <a:ext cx="5702299" cy="369332"/>
          </a:xfrm>
          <a:prstGeom prst="rect">
            <a:avLst/>
          </a:prstGeom>
          <a:noFill/>
        </p:spPr>
        <p:txBody>
          <a:bodyPr wrap="square" rtlCol="0">
            <a:spAutoFit/>
          </a:bodyPr>
          <a:lstStyle/>
          <a:p>
            <a:pPr algn="just"/>
            <a:r>
              <a:rPr lang="fr-FR" dirty="0"/>
              <a:t>Débat philosophique autour du concept de </a:t>
            </a:r>
            <a:r>
              <a:rPr lang="fr-FR" dirty="0" err="1"/>
              <a:t>collapsologie</a:t>
            </a:r>
            <a:endParaRPr lang="fr-FR" dirty="0"/>
          </a:p>
        </p:txBody>
      </p:sp>
    </p:spTree>
    <p:extLst>
      <p:ext uri="{BB962C8B-B14F-4D97-AF65-F5344CB8AC3E}">
        <p14:creationId xmlns:p14="http://schemas.microsoft.com/office/powerpoint/2010/main" val="41760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606" r="-426"/>
          <a:stretch/>
        </p:blipFill>
        <p:spPr>
          <a:xfrm>
            <a:off x="5257800" y="2565399"/>
            <a:ext cx="2986898" cy="4013200"/>
          </a:xfr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8607" y="1097166"/>
            <a:ext cx="2705926" cy="3681532"/>
          </a:xfrm>
          <a:prstGeom prst="rect">
            <a:avLst/>
          </a:prstGeom>
        </p:spPr>
      </p:pic>
      <p:sp>
        <p:nvSpPr>
          <p:cNvPr id="2" name="ZoneTexte 1"/>
          <p:cNvSpPr txBox="1"/>
          <p:nvPr/>
        </p:nvSpPr>
        <p:spPr>
          <a:xfrm>
            <a:off x="1600199" y="279400"/>
            <a:ext cx="7001933" cy="369332"/>
          </a:xfrm>
          <a:prstGeom prst="rect">
            <a:avLst/>
          </a:prstGeom>
          <a:noFill/>
        </p:spPr>
        <p:txBody>
          <a:bodyPr wrap="square" rtlCol="0">
            <a:spAutoFit/>
          </a:bodyPr>
          <a:lstStyle/>
          <a:p>
            <a:pPr algn="r"/>
            <a:r>
              <a:rPr lang="fr-FR" dirty="0"/>
              <a:t>Débat philosophique autour du concept de </a:t>
            </a:r>
            <a:r>
              <a:rPr lang="fr-FR" dirty="0" err="1"/>
              <a:t>collapsologie</a:t>
            </a:r>
            <a:endParaRPr lang="fr-FR" dirty="0"/>
          </a:p>
        </p:txBody>
      </p:sp>
    </p:spTree>
    <p:extLst>
      <p:ext uri="{BB962C8B-B14F-4D97-AF65-F5344CB8AC3E}">
        <p14:creationId xmlns:p14="http://schemas.microsoft.com/office/powerpoint/2010/main" val="3864330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70867" y="2015067"/>
            <a:ext cx="5037668" cy="4732866"/>
          </a:xfrm>
        </p:spPr>
        <p:txBody>
          <a:bodyPr numCol="1">
            <a:normAutofit fontScale="40000" lnSpcReduction="20000"/>
          </a:bodyPr>
          <a:lstStyle/>
          <a:p>
            <a:pPr>
              <a:lnSpc>
                <a:spcPct val="110000"/>
              </a:lnSpc>
            </a:pPr>
            <a:endParaRPr lang="fr-FR" sz="2700" b="1" i="1" dirty="0">
              <a:cs typeface="Times New Roman"/>
            </a:endParaRPr>
          </a:p>
          <a:p>
            <a:pPr marL="82296" indent="0">
              <a:lnSpc>
                <a:spcPct val="110000"/>
              </a:lnSpc>
              <a:buNone/>
            </a:pPr>
            <a:r>
              <a:rPr lang="fr-FR" sz="3600" b="1" i="1" dirty="0" err="1">
                <a:cs typeface="Times New Roman"/>
              </a:rPr>
              <a:t>Larrère</a:t>
            </a:r>
            <a:r>
              <a:rPr lang="fr-FR" sz="3600" b="1" i="1" dirty="0">
                <a:cs typeface="Times New Roman"/>
              </a:rPr>
              <a:t> et </a:t>
            </a:r>
            <a:r>
              <a:rPr lang="fr-FR" sz="3600" b="1" i="1" dirty="0" err="1">
                <a:cs typeface="Times New Roman"/>
              </a:rPr>
              <a:t>Larrère</a:t>
            </a:r>
            <a:r>
              <a:rPr lang="fr-FR" sz="3600" b="1" i="1" dirty="0">
                <a:cs typeface="Times New Roman"/>
              </a:rPr>
              <a:t>, Le pire n'est pas certain : essai sur l'aveuglement catastrophiste</a:t>
            </a:r>
            <a:r>
              <a:rPr lang="fr-FR" sz="3600" b="1" dirty="0">
                <a:cs typeface="Times New Roman"/>
              </a:rPr>
              <a:t>, 2020.</a:t>
            </a:r>
            <a:endParaRPr lang="fr-FR" sz="3600" dirty="0">
              <a:cs typeface="Times New Roman"/>
            </a:endParaRPr>
          </a:p>
          <a:p>
            <a:pPr marL="0" indent="0" algn="just">
              <a:lnSpc>
                <a:spcPct val="120000"/>
              </a:lnSpc>
              <a:buNone/>
            </a:pPr>
            <a:r>
              <a:rPr lang="fr-FR" sz="3600" dirty="0">
                <a:cs typeface="Times New Roman"/>
              </a:rPr>
              <a:t>« La chose est entendue : nous ne vivons plus dans un système climatique stable, la biodiversité s’érode, les océans s’acidifient. En entrant dans l’ère de l’</a:t>
            </a:r>
            <a:r>
              <a:rPr lang="fr-FR" sz="3600" dirty="0" err="1">
                <a:cs typeface="Times New Roman"/>
              </a:rPr>
              <a:t>Anthropocène</a:t>
            </a:r>
            <a:r>
              <a:rPr lang="fr-FR" sz="3600" dirty="0">
                <a:cs typeface="Times New Roman"/>
              </a:rPr>
              <a:t>, nous avons perdu le contrôle de notre monde. La science de l’effondrement, ou </a:t>
            </a:r>
            <a:r>
              <a:rPr lang="fr-FR" sz="3600" dirty="0" err="1">
                <a:cs typeface="Times New Roman"/>
              </a:rPr>
              <a:t>collapsologie</a:t>
            </a:r>
            <a:r>
              <a:rPr lang="fr-FR" sz="3600" dirty="0">
                <a:cs typeface="Times New Roman"/>
              </a:rPr>
              <a:t>, affirme que la catastrophe est inévitable et qu’il ne nous reste plus qu’à nous y préparer. Il nous faut accepter la chute, que l’on s’en désespère ou que l’on y trouve une jouissance coupable. Autrement dit, « il n’y a pas d’alternative » – comme le disait en son temps Margaret Thatcher. Or il y a une alternative. Il y en a même de très nombreuses, car ailleurs la catastrophe est déjà arrivée et a déjà donné naissance à des mobilisations politiques et écologiques. Le catastrophisme, cette construction récente qui touche les classes moyennes occidentales, c’est un « récit du Tout », un récit dépolitisé qui nous encourage à nous prendre en charge de manière privée. Or, c’est en politisant l’écologie et en adoptant un point de vue local que nous verrons se rouvrir les possibilités d’action, dans leur pluralité. C’est ainsi que nous éviterons la catastrophe – car elle est évitable. »</a:t>
            </a:r>
          </a:p>
          <a:p>
            <a:pPr marL="0" indent="0" algn="just">
              <a:lnSpc>
                <a:spcPct val="90000"/>
              </a:lnSpc>
              <a:buNone/>
            </a:pPr>
            <a:endParaRPr lang="fr-FR" sz="3600" dirty="0">
              <a:solidFill>
                <a:srgbClr val="000000"/>
              </a:solidFill>
              <a:latin typeface="Times New Roman"/>
              <a:cs typeface="Times New Roman"/>
            </a:endParaRPr>
          </a:p>
          <a:p>
            <a:pPr marL="0" indent="0" algn="just">
              <a:buNone/>
            </a:pPr>
            <a:endParaRPr lang="fr-FR" sz="1800" dirty="0">
              <a:solidFill>
                <a:srgbClr val="000000"/>
              </a:solidFill>
              <a:effectLst/>
              <a:latin typeface="Times New Roman"/>
              <a:ea typeface="ＭＳ 明朝"/>
              <a:cs typeface="Times New Roman"/>
            </a:endParaRPr>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866" y="524616"/>
            <a:ext cx="2863001" cy="3816350"/>
          </a:xfrm>
          <a:prstGeom prst="rect">
            <a:avLst/>
          </a:prstGeom>
        </p:spPr>
      </p:pic>
    </p:spTree>
    <p:extLst>
      <p:ext uri="{BB962C8B-B14F-4D97-AF65-F5344CB8AC3E}">
        <p14:creationId xmlns:p14="http://schemas.microsoft.com/office/powerpoint/2010/main" val="332550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64934" y="88900"/>
            <a:ext cx="5977466" cy="6633633"/>
          </a:xfrm>
        </p:spPr>
        <p:txBody>
          <a:bodyPr>
            <a:noAutofit/>
          </a:bodyPr>
          <a:lstStyle/>
          <a:p>
            <a:pPr marL="82296" indent="0">
              <a:buNone/>
            </a:pPr>
            <a:r>
              <a:rPr lang="fr-FR" sz="1400" b="1" i="1" dirty="0" err="1">
                <a:cs typeface="Times New Roman"/>
              </a:rPr>
              <a:t>Larrère</a:t>
            </a:r>
            <a:r>
              <a:rPr lang="fr-FR" sz="1400" b="1" i="1" dirty="0">
                <a:cs typeface="Times New Roman"/>
              </a:rPr>
              <a:t> et </a:t>
            </a:r>
            <a:r>
              <a:rPr lang="fr-FR" sz="1400" b="1" i="1" dirty="0" err="1">
                <a:cs typeface="Times New Roman"/>
              </a:rPr>
              <a:t>Larrère</a:t>
            </a:r>
            <a:r>
              <a:rPr lang="fr-FR" sz="1400" b="1" i="1" dirty="0">
                <a:cs typeface="Times New Roman"/>
              </a:rPr>
              <a:t>, Le pire n'est pas certain : essai sur l'aveuglement catastrophiste</a:t>
            </a:r>
            <a:r>
              <a:rPr lang="fr-FR" sz="1400" b="1" dirty="0">
                <a:cs typeface="Times New Roman"/>
              </a:rPr>
              <a:t>, 2020.</a:t>
            </a:r>
            <a:endParaRPr lang="fr-FR" sz="1400" dirty="0">
              <a:cs typeface="Times New Roman"/>
            </a:endParaRPr>
          </a:p>
          <a:p>
            <a:pPr marL="0" indent="0" algn="just">
              <a:buNone/>
            </a:pPr>
            <a:r>
              <a:rPr lang="fr-FR" sz="1400" dirty="0">
                <a:cs typeface="Times New Roman"/>
              </a:rPr>
              <a:t>« La chose est entendue : nous ne vivons plus dans un système climatique stable, la biodiversité s’érode, les océans s’acidifient. En entrant dans l’ère de </a:t>
            </a:r>
            <a:r>
              <a:rPr lang="fr-FR" sz="1400" dirty="0" err="1">
                <a:cs typeface="Times New Roman"/>
              </a:rPr>
              <a:t>lAnthropocène</a:t>
            </a:r>
            <a:r>
              <a:rPr lang="fr-FR" sz="1400" dirty="0">
                <a:cs typeface="Times New Roman"/>
              </a:rPr>
              <a:t>, nous avons perdu le contrôle de notre monde. La science de l’effondrement, ou </a:t>
            </a:r>
            <a:r>
              <a:rPr lang="fr-FR" sz="1400" dirty="0" err="1">
                <a:cs typeface="Times New Roman"/>
              </a:rPr>
              <a:t>collapsologie</a:t>
            </a:r>
            <a:r>
              <a:rPr lang="fr-FR" sz="1400" dirty="0">
                <a:cs typeface="Times New Roman"/>
              </a:rPr>
              <a:t>, affirme que la catastrophe est inévitable et qu’il ne nous reste plus qu’à nous y préparer. Il nous faut accepter la chute, que l’on s’en désespère ou que l’on y trouve une jouissance coupable. Autrement dit, « il n’y a pas d’alternative » – comme le disait en son temps Margaret Thatcher. Or il y a une alternative. Il y en a même de très nombreuses, car ailleurs la catastrophe est déjà arrivée et a déjà donné naissance à des mobilisations politiques et écologiques. Le catastrophisme, cette construction récente qui touche les classes moyennes occidentales, c’est un « récit du Tout », un récit dépolitisé qui nous encourage à nous prendre en charge de manière privée. Or, c’est en politisant l’écologie et en adoptant un point de vue local que nous verrons se rouvrir les possibilités d’action, dans leur pluralité. C’est ainsi que nous éviterons la catastrophe – car elle est évitable. »</a:t>
            </a:r>
          </a:p>
          <a:p>
            <a:pPr marL="0" indent="0" algn="just">
              <a:spcBef>
                <a:spcPts val="1000"/>
              </a:spcBef>
              <a:buNone/>
            </a:pPr>
            <a:r>
              <a:rPr lang="fr-FR" sz="1400" b="1" dirty="0">
                <a:solidFill>
                  <a:srgbClr val="000000"/>
                </a:solidFill>
                <a:ea typeface="ＭＳ ゴシック"/>
                <a:cs typeface="Times New Roman"/>
              </a:rPr>
              <a:t>Jean-Pierre Dupuy </a:t>
            </a:r>
            <a:r>
              <a:rPr lang="fr-FR" sz="1400" b="1" i="1" dirty="0">
                <a:solidFill>
                  <a:srgbClr val="000000"/>
                </a:solidFill>
                <a:effectLst/>
                <a:ea typeface="ＭＳ 明朝"/>
                <a:cs typeface="Times New Roman"/>
              </a:rPr>
              <a:t>Pour un catastrophisme éclairé</a:t>
            </a:r>
            <a:r>
              <a:rPr lang="fr-FR" sz="1400" b="1" i="1" dirty="0">
                <a:solidFill>
                  <a:srgbClr val="000000"/>
                </a:solidFill>
                <a:ea typeface="ＭＳ 明朝"/>
                <a:cs typeface="Times New Roman"/>
              </a:rPr>
              <a:t>. </a:t>
            </a:r>
            <a:r>
              <a:rPr lang="fr-FR" sz="1400" b="1" i="1" kern="0" dirty="0">
                <a:solidFill>
                  <a:srgbClr val="000000"/>
                </a:solidFill>
                <a:effectLst/>
                <a:ea typeface="Times New Roman"/>
                <a:cs typeface="Times New Roman"/>
              </a:rPr>
              <a:t>Quand l'impossible est certain</a:t>
            </a:r>
            <a:endParaRPr lang="fr-FR" sz="1400" b="1" i="1" kern="0" dirty="0">
              <a:solidFill>
                <a:srgbClr val="000000"/>
              </a:solidFill>
              <a:ea typeface="ＭＳ ゴシック"/>
              <a:cs typeface="Times New Roman"/>
            </a:endParaRPr>
          </a:p>
          <a:p>
            <a:pPr marL="0" indent="0" algn="just">
              <a:buNone/>
            </a:pPr>
            <a:r>
              <a:rPr lang="fr-FR" sz="1400" dirty="0">
                <a:solidFill>
                  <a:srgbClr val="000000"/>
                </a:solidFill>
                <a:effectLst/>
                <a:ea typeface="ＭＳ 明朝"/>
                <a:cs typeface="Times New Roman"/>
              </a:rPr>
              <a:t>« Le temps est venu de mener une réflexion sur le destin apocalyptique de l’humanité : nous avons en effet acquis la certitude que l’humanité était devenue capable de s’anéantir elle-même, soit directement par les armes de destruction massive, soit indirectement par l’altération des conditions nécessaires à sa survie. Le pire n’est plus à venir mais déjà advenu, et ce que nous considérions comme impossible est désormais certain. Et </a:t>
            </a:r>
            <a:r>
              <a:rPr lang="fr-FR" sz="1400" dirty="0">
                <a:effectLst/>
                <a:ea typeface="ＭＳ 明朝"/>
                <a:cs typeface="Times New Roman"/>
              </a:rPr>
              <a:t>pourtant nous refusons de croire à la réalité du danger, même si nous en constatons tous les jours la présence. Face à cette situation inédite, la théorie du risque ne suffit plus : </a:t>
            </a:r>
            <a:r>
              <a:rPr lang="fr-FR" sz="1400" b="1" dirty="0">
                <a:effectLst/>
                <a:ea typeface="ＭＳ 明朝"/>
                <a:cs typeface="Times New Roman"/>
              </a:rPr>
              <a:t>c’est à l'inévitabilité de la catastrophe et non à sa simple possibilité que nous devons désormais nous confronter</a:t>
            </a:r>
            <a:r>
              <a:rPr lang="fr-FR" sz="1400" dirty="0">
                <a:effectLst/>
                <a:ea typeface="ＭＳ 明朝"/>
                <a:cs typeface="Times New Roman"/>
              </a:rPr>
              <a:t>.</a:t>
            </a:r>
            <a:r>
              <a:rPr lang="fr-FR" sz="1400" dirty="0">
                <a:cs typeface="Times New Roman"/>
              </a:rPr>
              <a:t> </a:t>
            </a:r>
            <a:r>
              <a:rPr lang="fr-FR" sz="1400" dirty="0">
                <a:solidFill>
                  <a:srgbClr val="000000"/>
                </a:solidFill>
                <a:cs typeface="Times New Roman"/>
              </a:rPr>
              <a:t>»</a:t>
            </a:r>
          </a:p>
        </p:txBody>
      </p:sp>
      <p:pic>
        <p:nvPicPr>
          <p:cNvPr id="4" name="Espace réservé du contenu 3"/>
          <p:cNvPicPr>
            <a:picLocks noChangeAspect="1"/>
          </p:cNvPicPr>
          <p:nvPr/>
        </p:nvPicPr>
        <p:blipFill rotWithShape="1">
          <a:blip r:embed="rId2" cstate="email">
            <a:extLst>
              <a:ext uri="{28A0092B-C50C-407E-A947-70E740481C1C}">
                <a14:useLocalDpi xmlns:a14="http://schemas.microsoft.com/office/drawing/2010/main"/>
              </a:ext>
            </a:extLst>
          </a:blip>
          <a:srcRect l="-1099" r="-889"/>
          <a:stretch/>
        </p:blipFill>
        <p:spPr>
          <a:xfrm>
            <a:off x="276435" y="2614898"/>
            <a:ext cx="2590800" cy="4107635"/>
          </a:xfrm>
          <a:prstGeom prst="rect">
            <a:avLst/>
          </a:prstGeom>
        </p:spPr>
      </p:pic>
    </p:spTree>
    <p:extLst>
      <p:ext uri="{BB962C8B-B14F-4D97-AF65-F5344CB8AC3E}">
        <p14:creationId xmlns:p14="http://schemas.microsoft.com/office/powerpoint/2010/main" val="2736297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44900" y="999067"/>
            <a:ext cx="5288788" cy="5740400"/>
          </a:xfrm>
        </p:spPr>
        <p:txBody>
          <a:bodyPr numCol="1">
            <a:noAutofit/>
          </a:bodyPr>
          <a:lstStyle/>
          <a:p>
            <a:pPr marL="82296" indent="0" algn="just">
              <a:buNone/>
            </a:pPr>
            <a:r>
              <a:rPr lang="fr-FR" sz="1600" dirty="0"/>
              <a:t>Réchauffement climatique, extinction de centaines de milliers d’espèces, pollutions globales, guerres de l’eau et d’autres ressources, migrations massives... tous ces dangers convergent et se démultiplient en un péril unique que des certains ont commencé à envisager : celui d’un effondrement global de la civilisation, voire de la biosphère elle-même, engagée dans une tragique « sixième extinction ». </a:t>
            </a:r>
            <a:br>
              <a:rPr lang="fr-FR" sz="1600" dirty="0"/>
            </a:br>
            <a:r>
              <a:rPr lang="fr-FR" sz="1600" dirty="0"/>
              <a:t>Première grande synthèse sur cette question d’urgence, quarante spécialistes de toutes disciplines nous livrent ici le fruit de leurs travaux – les philosophes </a:t>
            </a:r>
            <a:r>
              <a:rPr lang="fr-FR" sz="1600" b="1" dirty="0"/>
              <a:t>Dominique Bourg</a:t>
            </a:r>
            <a:r>
              <a:rPr lang="fr-FR" sz="1600" dirty="0"/>
              <a:t> et </a:t>
            </a:r>
            <a:r>
              <a:rPr lang="fr-FR" sz="1600" b="1" dirty="0"/>
              <a:t>Christian Godin</a:t>
            </a:r>
            <a:r>
              <a:rPr lang="fr-FR" sz="1600" dirty="0"/>
              <a:t>, l’agronome </a:t>
            </a:r>
            <a:r>
              <a:rPr lang="fr-FR" sz="1600" b="1" dirty="0"/>
              <a:t>Pablo </a:t>
            </a:r>
            <a:r>
              <a:rPr lang="fr-FR" sz="1600" b="1" dirty="0" err="1"/>
              <a:t>Servigne</a:t>
            </a:r>
            <a:r>
              <a:rPr lang="fr-FR" sz="1600" dirty="0"/>
              <a:t>, les historiens </a:t>
            </a:r>
            <a:r>
              <a:rPr lang="fr-FR" sz="1600" b="1" dirty="0"/>
              <a:t>Jean-Baptiste </a:t>
            </a:r>
            <a:r>
              <a:rPr lang="fr-FR" sz="1600" b="1" dirty="0" err="1"/>
              <a:t>Fressoz</a:t>
            </a:r>
            <a:r>
              <a:rPr lang="fr-FR" sz="1600" dirty="0"/>
              <a:t> et </a:t>
            </a:r>
            <a:r>
              <a:rPr lang="fr-FR" sz="1600" b="1" dirty="0"/>
              <a:t>Valérie </a:t>
            </a:r>
            <a:r>
              <a:rPr lang="fr-FR" sz="1600" b="1" dirty="0" err="1"/>
              <a:t>Chansigaud</a:t>
            </a:r>
            <a:r>
              <a:rPr lang="fr-FR" sz="1600" dirty="0"/>
              <a:t>, le militante écologiste</a:t>
            </a:r>
            <a:r>
              <a:rPr lang="fr-FR" sz="1600" b="1" dirty="0"/>
              <a:t> Lamya </a:t>
            </a:r>
            <a:r>
              <a:rPr lang="fr-FR" sz="1600" b="1" dirty="0" err="1"/>
              <a:t>Essemlali</a:t>
            </a:r>
            <a:r>
              <a:rPr lang="fr-FR" sz="1600" dirty="0"/>
              <a:t> et la femme politique </a:t>
            </a:r>
            <a:r>
              <a:rPr lang="fr-FR" sz="1600" b="1" dirty="0"/>
              <a:t>Delphine </a:t>
            </a:r>
            <a:r>
              <a:rPr lang="fr-FR" sz="1600" b="1" dirty="0" err="1"/>
              <a:t>Batho</a:t>
            </a:r>
            <a:r>
              <a:rPr lang="fr-FR" sz="1600" dirty="0"/>
              <a:t>, l’ingénieur </a:t>
            </a:r>
            <a:r>
              <a:rPr lang="fr-FR" sz="1600" b="1" dirty="0"/>
              <a:t>Philippe </a:t>
            </a:r>
            <a:r>
              <a:rPr lang="fr-FR" sz="1600" b="1" dirty="0" err="1"/>
              <a:t>Bihouix</a:t>
            </a:r>
            <a:r>
              <a:rPr lang="fr-FR" sz="1600" dirty="0"/>
              <a:t>, la juriste</a:t>
            </a:r>
            <a:r>
              <a:rPr lang="fr-FR" sz="1600" b="1" dirty="0"/>
              <a:t> Valérie Cabanes</a:t>
            </a:r>
            <a:r>
              <a:rPr lang="fr-FR" sz="1600" dirty="0"/>
              <a:t>, le biologiste </a:t>
            </a:r>
            <a:r>
              <a:rPr lang="fr-FR" sz="1600" b="1" dirty="0"/>
              <a:t>Pierre-Henri </a:t>
            </a:r>
            <a:r>
              <a:rPr lang="fr-FR" sz="1600" b="1" dirty="0" err="1"/>
              <a:t>Gouyon</a:t>
            </a:r>
            <a:r>
              <a:rPr lang="fr-FR" sz="1600" dirty="0"/>
              <a:t>, le journaliste </a:t>
            </a:r>
            <a:r>
              <a:rPr lang="fr-FR" sz="1600" b="1" dirty="0"/>
              <a:t>Stéphane </a:t>
            </a:r>
            <a:r>
              <a:rPr lang="fr-FR" sz="1600" b="1" dirty="0" err="1"/>
              <a:t>Foucart</a:t>
            </a:r>
            <a:r>
              <a:rPr lang="fr-FR" sz="1600" dirty="0"/>
              <a:t>, l’économiste </a:t>
            </a:r>
            <a:r>
              <a:rPr lang="fr-FR" sz="1600" b="1" dirty="0"/>
              <a:t>Gaël Giraud</a:t>
            </a:r>
            <a:r>
              <a:rPr lang="fr-FR" sz="1600" dirty="0"/>
              <a:t> et tant d’autres. Sous la direction du journaliste </a:t>
            </a:r>
            <a:r>
              <a:rPr lang="fr-FR" sz="1600" b="1" dirty="0"/>
              <a:t>Laurent </a:t>
            </a:r>
            <a:r>
              <a:rPr lang="fr-FR" sz="1600" b="1" dirty="0" err="1"/>
              <a:t>Testot</a:t>
            </a:r>
            <a:r>
              <a:rPr lang="fr-FR" sz="1600" dirty="0"/>
              <a:t> et de l’expert en risques </a:t>
            </a:r>
            <a:r>
              <a:rPr lang="fr-FR" sz="1600" b="1" dirty="0"/>
              <a:t>Laurent </a:t>
            </a:r>
            <a:r>
              <a:rPr lang="fr-FR" sz="1600" b="1" dirty="0" err="1"/>
              <a:t>Aillet</a:t>
            </a:r>
            <a:r>
              <a:rPr lang="fr-FR" sz="1600" dirty="0"/>
              <a:t>, </a:t>
            </a:r>
            <a:r>
              <a:rPr lang="fr-FR" sz="1600" i="1" dirty="0"/>
              <a:t>Collapsus</a:t>
            </a:r>
            <a:r>
              <a:rPr lang="fr-FR" sz="1600" dirty="0"/>
              <a:t> dresse un état des lieux et nous aide à comprendre les dynamiques en cours afin d’engager nos choix citoyens.</a:t>
            </a:r>
          </a:p>
          <a:p>
            <a:pPr marL="82296" indent="0" algn="just">
              <a:buNone/>
            </a:pPr>
            <a:r>
              <a:rPr lang="fr-FR" sz="1600" dirty="0"/>
              <a:t>Une quarantaine d’auteurs experts et militants pour l’ouvrage de référence sur la </a:t>
            </a:r>
            <a:r>
              <a:rPr lang="fr-FR" sz="1600" dirty="0" err="1"/>
              <a:t>collapsologie</a:t>
            </a:r>
            <a:endParaRPr lang="fr-FR" sz="1600" dirty="0"/>
          </a:p>
        </p:txBody>
      </p:sp>
      <p:pic>
        <p:nvPicPr>
          <p:cNvPr id="4" name="Espace réservé du contenu 4" descr="9782226448972-j.jpg"/>
          <p:cNvPicPr>
            <a:picLocks noChangeAspect="1"/>
          </p:cNvPicPr>
          <p:nvPr/>
        </p:nvPicPr>
        <p:blipFill rotWithShape="1">
          <a:blip r:embed="rId2" cstate="email">
            <a:extLst>
              <a:ext uri="{28A0092B-C50C-407E-A947-70E740481C1C}">
                <a14:useLocalDpi xmlns:a14="http://schemas.microsoft.com/office/drawing/2010/main"/>
              </a:ext>
            </a:extLst>
          </a:blip>
          <a:srcRect l="-121" r="-121" b="-1091"/>
          <a:stretch/>
        </p:blipFill>
        <p:spPr>
          <a:xfrm>
            <a:off x="372533" y="2027767"/>
            <a:ext cx="3104896" cy="4711700"/>
          </a:xfrm>
          <a:prstGeom prst="rect">
            <a:avLst/>
          </a:prstGeom>
        </p:spPr>
      </p:pic>
      <p:sp>
        <p:nvSpPr>
          <p:cNvPr id="6" name="ZoneTexte 5"/>
          <p:cNvSpPr txBox="1"/>
          <p:nvPr/>
        </p:nvSpPr>
        <p:spPr>
          <a:xfrm>
            <a:off x="982133" y="203200"/>
            <a:ext cx="4538134" cy="369332"/>
          </a:xfrm>
          <a:prstGeom prst="rect">
            <a:avLst/>
          </a:prstGeom>
          <a:noFill/>
        </p:spPr>
        <p:txBody>
          <a:bodyPr wrap="square" rtlCol="0">
            <a:spAutoFit/>
          </a:bodyPr>
          <a:lstStyle/>
          <a:p>
            <a:pPr algn="just"/>
            <a:r>
              <a:rPr lang="fr-FR" dirty="0"/>
              <a:t>Constitution d’une communauté et visibilité</a:t>
            </a:r>
          </a:p>
        </p:txBody>
      </p:sp>
    </p:spTree>
    <p:extLst>
      <p:ext uri="{BB962C8B-B14F-4D97-AF65-F5344CB8AC3E}">
        <p14:creationId xmlns:p14="http://schemas.microsoft.com/office/powerpoint/2010/main" val="2454199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09900" y="330200"/>
            <a:ext cx="6032500" cy="6235700"/>
          </a:xfrm>
        </p:spPr>
        <p:txBody>
          <a:bodyPr numCol="2">
            <a:noAutofit/>
          </a:bodyPr>
          <a:lstStyle/>
          <a:p>
            <a:r>
              <a:rPr lang="fr-FR" sz="1900" dirty="0">
                <a:latin typeface="Times New Roman"/>
                <a:cs typeface="Times New Roman"/>
              </a:rPr>
              <a:t>Cet ouvrage inédit réunit vingt-cinq auteur(e)s de renom (anthropologue, biologiste, économiste, sociologue, philosophe, historien…) dans une approche pluridisciplinaire et accessible à un large public.</a:t>
            </a:r>
          </a:p>
          <a:p>
            <a:r>
              <a:rPr lang="fr-FR" sz="1900" dirty="0">
                <a:latin typeface="Times New Roman"/>
                <a:cs typeface="Times New Roman"/>
              </a:rPr>
              <a:t>Des causes modernes aux « bifurcations » de nos origines, chaque contributeur porte un regard singulier sur une cause spécifique : la finance débridée, le </a:t>
            </a:r>
            <a:r>
              <a:rPr lang="fr-FR" sz="1900" dirty="0" err="1">
                <a:latin typeface="Times New Roman"/>
                <a:cs typeface="Times New Roman"/>
              </a:rPr>
              <a:t>technococon</a:t>
            </a:r>
            <a:r>
              <a:rPr lang="fr-FR" sz="1900" dirty="0">
                <a:latin typeface="Times New Roman"/>
                <a:cs typeface="Times New Roman"/>
              </a:rPr>
              <a:t>, le capitalisme, la surpopulation, la dette, l’État, le patriarcat, l’invention de l’agriculture, l’économisme, le colonialisme, la séparation nature / culture, les mythes, la complexité croissante…</a:t>
            </a:r>
          </a:p>
          <a:p>
            <a:r>
              <a:rPr lang="fr-FR" sz="1900" dirty="0">
                <a:latin typeface="Times New Roman"/>
                <a:cs typeface="Times New Roman"/>
              </a:rPr>
              <a:t>Pour former </a:t>
            </a:r>
            <a:r>
              <a:rPr lang="fr-FR" sz="1900" i="1" dirty="0">
                <a:latin typeface="Times New Roman"/>
                <a:cs typeface="Times New Roman"/>
              </a:rPr>
              <a:t>in fine</a:t>
            </a:r>
            <a:r>
              <a:rPr lang="fr-FR" sz="1900" dirty="0">
                <a:latin typeface="Times New Roman"/>
                <a:cs typeface="Times New Roman"/>
              </a:rPr>
              <a:t> un livre-arborescence qui se range du côté de la complexité et des métamorphoses, sous le regard du sociologue Edgar Morin. Avec un tissage final entre toutes ces causes nous permettant de découvrir, au fil des pages, comment ouvrir de nouveaux horizons.</a:t>
            </a:r>
          </a:p>
          <a:p>
            <a:pPr marL="82296" indent="0">
              <a:buNone/>
            </a:pPr>
            <a:endParaRPr lang="fr-FR" sz="2000" dirty="0"/>
          </a:p>
        </p:txBody>
      </p:sp>
      <p:pic>
        <p:nvPicPr>
          <p:cNvPr id="4" name="Espace réservé du contenu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2467" y="2235200"/>
            <a:ext cx="2882900" cy="4330700"/>
          </a:xfrm>
          <a:prstGeom prst="rect">
            <a:avLst/>
          </a:prstGeom>
        </p:spPr>
      </p:pic>
    </p:spTree>
    <p:extLst>
      <p:ext uri="{BB962C8B-B14F-4D97-AF65-F5344CB8AC3E}">
        <p14:creationId xmlns:p14="http://schemas.microsoft.com/office/powerpoint/2010/main" val="365742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numCol="2">
            <a:noAutofit/>
          </a:bodyPr>
          <a:lstStyle/>
          <a:p>
            <a:pPr marL="82296" indent="0" algn="just">
              <a:buNone/>
            </a:pPr>
            <a:r>
              <a:rPr lang="fr-FR" sz="1800" dirty="0"/>
              <a:t>Aux origines de la catastrophe (suite)</a:t>
            </a:r>
          </a:p>
          <a:p>
            <a:pPr marL="82296" indent="0" algn="just">
              <a:buNone/>
            </a:pPr>
            <a:endParaRPr lang="fr-FR" sz="1500" dirty="0"/>
          </a:p>
          <a:p>
            <a:pPr marL="82296" indent="0" algn="just">
              <a:buNone/>
            </a:pPr>
            <a:r>
              <a:rPr lang="fr-FR" sz="1500" dirty="0"/>
              <a:t>INTRODUCTION</a:t>
            </a:r>
          </a:p>
          <a:p>
            <a:pPr algn="just"/>
            <a:r>
              <a:rPr lang="fr-FR" sz="1500" dirty="0"/>
              <a:t>À la recherche des racines des problèmes, par </a:t>
            </a:r>
            <a:r>
              <a:rPr lang="fr-FR" sz="1500" b="1" dirty="0"/>
              <a:t>Pablo </a:t>
            </a:r>
            <a:r>
              <a:rPr lang="fr-FR" sz="1500" b="1" dirty="0" err="1"/>
              <a:t>Servigne</a:t>
            </a:r>
            <a:r>
              <a:rPr lang="fr-FR" sz="1500" dirty="0"/>
              <a:t> et </a:t>
            </a:r>
            <a:r>
              <a:rPr lang="fr-FR" sz="1500" b="1" dirty="0"/>
              <a:t>Raphaël Stevens</a:t>
            </a:r>
            <a:endParaRPr lang="fr-FR" sz="1500" dirty="0"/>
          </a:p>
          <a:p>
            <a:pPr marL="82296" indent="0" algn="just">
              <a:buNone/>
            </a:pPr>
            <a:r>
              <a:rPr lang="fr-FR" sz="1500" dirty="0"/>
              <a:t>LA GRANDE ACCÉLÉRATION / Depuis un siècle</a:t>
            </a:r>
          </a:p>
          <a:p>
            <a:pPr algn="just"/>
            <a:r>
              <a:rPr lang="fr-FR" sz="1500" dirty="0"/>
              <a:t>Le </a:t>
            </a:r>
            <a:r>
              <a:rPr lang="fr-FR" sz="1500" dirty="0" err="1"/>
              <a:t>technococon</a:t>
            </a:r>
            <a:r>
              <a:rPr lang="fr-FR" sz="1500" dirty="0"/>
              <a:t>, par </a:t>
            </a:r>
            <a:r>
              <a:rPr lang="fr-FR" sz="1500" b="1" dirty="0"/>
              <a:t>Alain </a:t>
            </a:r>
            <a:r>
              <a:rPr lang="fr-FR" sz="1500" b="1" dirty="0" err="1"/>
              <a:t>Damasio</a:t>
            </a:r>
            <a:endParaRPr lang="fr-FR" sz="1500" dirty="0"/>
          </a:p>
          <a:p>
            <a:pPr algn="just"/>
            <a:r>
              <a:rPr lang="fr-FR" sz="1500" dirty="0"/>
              <a:t>La finance débridée, par </a:t>
            </a:r>
            <a:r>
              <a:rPr lang="fr-FR" sz="1500" b="1" dirty="0"/>
              <a:t>Paul </a:t>
            </a:r>
            <a:r>
              <a:rPr lang="fr-FR" sz="1500" b="1" dirty="0" err="1"/>
              <a:t>Jorion</a:t>
            </a:r>
            <a:endParaRPr lang="fr-FR" sz="1500" dirty="0"/>
          </a:p>
          <a:p>
            <a:pPr algn="just"/>
            <a:r>
              <a:rPr lang="fr-FR" sz="1500" dirty="0"/>
              <a:t>Les énergies fossiles, par </a:t>
            </a:r>
            <a:r>
              <a:rPr lang="fr-FR" sz="1500" b="1" dirty="0"/>
              <a:t>Matthieu </a:t>
            </a:r>
            <a:r>
              <a:rPr lang="fr-FR" sz="1500" b="1" dirty="0" err="1"/>
              <a:t>Auzanneau</a:t>
            </a:r>
            <a:endParaRPr lang="fr-FR" sz="1500" dirty="0"/>
          </a:p>
          <a:p>
            <a:pPr algn="just"/>
            <a:r>
              <a:rPr lang="fr-FR" sz="1500" dirty="0"/>
              <a:t>La croissance, par </a:t>
            </a:r>
            <a:r>
              <a:rPr lang="fr-FR" sz="1500" b="1" dirty="0"/>
              <a:t>Géraldine Thiry</a:t>
            </a:r>
            <a:r>
              <a:rPr lang="fr-FR" sz="1500" dirty="0"/>
              <a:t> et </a:t>
            </a:r>
            <a:r>
              <a:rPr lang="fr-FR" sz="1500" b="1" dirty="0"/>
              <a:t>Philippe Roman</a:t>
            </a:r>
            <a:endParaRPr lang="fr-FR" sz="1500" dirty="0"/>
          </a:p>
          <a:p>
            <a:pPr algn="just"/>
            <a:r>
              <a:rPr lang="fr-FR" sz="1500" dirty="0"/>
              <a:t>L’individualisme, par </a:t>
            </a:r>
            <a:r>
              <a:rPr lang="fr-FR" sz="1500" b="1" dirty="0"/>
              <a:t>Dany-Robert Dufour</a:t>
            </a:r>
            <a:endParaRPr lang="fr-FR" sz="1500" dirty="0"/>
          </a:p>
          <a:p>
            <a:pPr algn="just"/>
            <a:r>
              <a:rPr lang="fr-FR" sz="1500" dirty="0"/>
              <a:t>La surpopulation, par </a:t>
            </a:r>
            <a:r>
              <a:rPr lang="fr-FR" sz="1500" b="1" dirty="0"/>
              <a:t>Corinne </a:t>
            </a:r>
            <a:r>
              <a:rPr lang="fr-FR" sz="1500" b="1" dirty="0" err="1"/>
              <a:t>Maier</a:t>
            </a:r>
            <a:endParaRPr lang="fr-FR" sz="1500" dirty="0"/>
          </a:p>
          <a:p>
            <a:pPr marL="82296" indent="0" algn="just">
              <a:buNone/>
            </a:pPr>
            <a:r>
              <a:rPr lang="fr-FR" sz="1500" dirty="0"/>
              <a:t>LA GRANDE EXPLOITATION / Depuis deux siècles</a:t>
            </a:r>
          </a:p>
          <a:p>
            <a:pPr algn="just"/>
            <a:r>
              <a:rPr lang="fr-FR" sz="1500" dirty="0"/>
              <a:t>Le capitalisme, par </a:t>
            </a:r>
            <a:r>
              <a:rPr lang="fr-FR" sz="1500" b="1" dirty="0"/>
              <a:t>Renaud </a:t>
            </a:r>
            <a:r>
              <a:rPr lang="fr-FR" sz="1500" b="1" dirty="0" err="1"/>
              <a:t>Duterme</a:t>
            </a:r>
            <a:endParaRPr lang="fr-FR" sz="1500" dirty="0"/>
          </a:p>
          <a:p>
            <a:pPr algn="just"/>
            <a:r>
              <a:rPr lang="fr-FR" sz="1500" dirty="0"/>
              <a:t>La dette, par </a:t>
            </a:r>
            <a:r>
              <a:rPr lang="fr-FR" sz="1500" b="1" dirty="0"/>
              <a:t>Eric Toussaint</a:t>
            </a:r>
            <a:endParaRPr lang="fr-FR" sz="1500" dirty="0"/>
          </a:p>
          <a:p>
            <a:pPr algn="just"/>
            <a:r>
              <a:rPr lang="fr-FR" sz="1500" dirty="0"/>
              <a:t>Les inégalités, par </a:t>
            </a:r>
            <a:r>
              <a:rPr lang="fr-FR" sz="1500" b="1" dirty="0"/>
              <a:t>Pierre </a:t>
            </a:r>
            <a:r>
              <a:rPr lang="fr-FR" sz="1500" b="1" dirty="0" err="1"/>
              <a:t>Concialdi</a:t>
            </a:r>
            <a:endParaRPr lang="fr-FR" sz="1500" dirty="0"/>
          </a:p>
          <a:p>
            <a:pPr algn="just"/>
            <a:r>
              <a:rPr lang="fr-FR" sz="1500" dirty="0"/>
              <a:t>L’industrialisme, par </a:t>
            </a:r>
            <a:r>
              <a:rPr lang="fr-FR" sz="1500" b="1" dirty="0"/>
              <a:t>François </a:t>
            </a:r>
            <a:r>
              <a:rPr lang="fr-FR" sz="1500" b="1" dirty="0" err="1"/>
              <a:t>Jarrige</a:t>
            </a:r>
            <a:endParaRPr lang="fr-FR" sz="1500" dirty="0"/>
          </a:p>
          <a:p>
            <a:pPr algn="just"/>
            <a:r>
              <a:rPr lang="fr-FR" sz="1500" dirty="0"/>
              <a:t>Le colonialisme, par </a:t>
            </a:r>
            <a:r>
              <a:rPr lang="fr-FR" sz="1500" b="1" dirty="0"/>
              <a:t>Malcom Ferdinand</a:t>
            </a:r>
            <a:endParaRPr lang="fr-FR" sz="1500" dirty="0"/>
          </a:p>
          <a:p>
            <a:pPr algn="just"/>
            <a:r>
              <a:rPr lang="fr-FR" sz="1500" dirty="0"/>
              <a:t>Le patriarcat, par </a:t>
            </a:r>
            <a:r>
              <a:rPr lang="fr-FR" sz="1500" b="1" dirty="0"/>
              <a:t>Charlotte </a:t>
            </a:r>
            <a:r>
              <a:rPr lang="fr-FR" sz="1500" b="1" dirty="0" err="1"/>
              <a:t>Luyckx</a:t>
            </a:r>
            <a:endParaRPr lang="fr-FR" sz="1500" dirty="0"/>
          </a:p>
          <a:p>
            <a:pPr algn="just"/>
            <a:r>
              <a:rPr lang="fr-FR" sz="1500" dirty="0"/>
              <a:t>La généalogie de l’État moderne, par </a:t>
            </a:r>
            <a:r>
              <a:rPr lang="fr-FR" sz="1500" b="1" dirty="0"/>
              <a:t>Cédric Chevalier</a:t>
            </a:r>
            <a:endParaRPr lang="fr-FR" sz="1500" dirty="0"/>
          </a:p>
          <a:p>
            <a:pPr marL="82296" indent="0" algn="just">
              <a:buNone/>
            </a:pPr>
            <a:endParaRPr lang="fr-FR" sz="1500" dirty="0"/>
          </a:p>
          <a:p>
            <a:pPr marL="82296" indent="0" algn="just">
              <a:buNone/>
            </a:pPr>
            <a:r>
              <a:rPr lang="fr-FR" sz="1500" dirty="0"/>
              <a:t>LA GRANDE SÉPARATION / Depuis plusieurs siècles</a:t>
            </a:r>
          </a:p>
          <a:p>
            <a:pPr algn="just"/>
            <a:r>
              <a:rPr lang="fr-FR" sz="1500" dirty="0"/>
              <a:t>L’économisme, par </a:t>
            </a:r>
            <a:r>
              <a:rPr lang="fr-FR" sz="1500" b="1" dirty="0"/>
              <a:t>Geneviève </a:t>
            </a:r>
            <a:r>
              <a:rPr lang="fr-FR" sz="1500" b="1" dirty="0" err="1"/>
              <a:t>Azam</a:t>
            </a:r>
            <a:endParaRPr lang="fr-FR" sz="1500" dirty="0"/>
          </a:p>
          <a:p>
            <a:pPr algn="just"/>
            <a:r>
              <a:rPr lang="fr-FR" sz="1500" dirty="0"/>
              <a:t>La séparation nature/culture, par </a:t>
            </a:r>
            <a:r>
              <a:rPr lang="fr-FR" sz="1500" b="1" dirty="0"/>
              <a:t>Sophie </a:t>
            </a:r>
            <a:r>
              <a:rPr lang="fr-FR" sz="1500" b="1" dirty="0" err="1"/>
              <a:t>Swaton</a:t>
            </a:r>
            <a:r>
              <a:rPr lang="fr-FR" sz="1500" dirty="0"/>
              <a:t> et </a:t>
            </a:r>
            <a:r>
              <a:rPr lang="fr-FR" sz="1500" b="1" dirty="0"/>
              <a:t>Dominique Bourg</a:t>
            </a:r>
            <a:endParaRPr lang="fr-FR" sz="1500" dirty="0"/>
          </a:p>
          <a:p>
            <a:pPr algn="just"/>
            <a:r>
              <a:rPr lang="fr-FR" sz="1500" dirty="0"/>
              <a:t>La perte du sauvage, par </a:t>
            </a:r>
            <a:r>
              <a:rPr lang="fr-FR" sz="1500" b="1" dirty="0"/>
              <a:t>Annick </a:t>
            </a:r>
            <a:r>
              <a:rPr lang="fr-FR" sz="1500" b="1" dirty="0" err="1"/>
              <a:t>Schnizler</a:t>
            </a:r>
            <a:endParaRPr lang="fr-FR" sz="1500" dirty="0"/>
          </a:p>
          <a:p>
            <a:pPr algn="just"/>
            <a:r>
              <a:rPr lang="fr-FR" sz="1500" dirty="0"/>
              <a:t>Le scientisme, par </a:t>
            </a:r>
            <a:r>
              <a:rPr lang="fr-FR" sz="1500" b="1" dirty="0"/>
              <a:t>Stephan Harding</a:t>
            </a:r>
            <a:endParaRPr lang="fr-FR" sz="1500" dirty="0"/>
          </a:p>
          <a:p>
            <a:pPr marL="82296" indent="0" algn="just">
              <a:buNone/>
            </a:pPr>
            <a:r>
              <a:rPr lang="fr-FR" sz="1500" dirty="0"/>
              <a:t>LA GRANDE BIFURCATION / Depuis plusieurs millénaires</a:t>
            </a:r>
          </a:p>
          <a:p>
            <a:pPr algn="just"/>
            <a:r>
              <a:rPr lang="fr-FR" sz="1500" dirty="0"/>
              <a:t>L’invention de l’agriculture, par </a:t>
            </a:r>
            <a:r>
              <a:rPr lang="fr-FR" sz="1500" b="1" dirty="0"/>
              <a:t>Jean-Paul </a:t>
            </a:r>
            <a:r>
              <a:rPr lang="fr-FR" sz="1500" b="1" dirty="0" err="1"/>
              <a:t>Demoule</a:t>
            </a:r>
            <a:endParaRPr lang="fr-FR" sz="1500" dirty="0"/>
          </a:p>
          <a:p>
            <a:pPr algn="just"/>
            <a:r>
              <a:rPr lang="fr-FR" sz="1500" dirty="0"/>
              <a:t>Les religions, par </a:t>
            </a:r>
            <a:r>
              <a:rPr lang="fr-FR" sz="1500" b="1" dirty="0" err="1"/>
              <a:t>Abdennour</a:t>
            </a:r>
            <a:r>
              <a:rPr lang="fr-FR" sz="1500" b="1" dirty="0"/>
              <a:t> </a:t>
            </a:r>
            <a:r>
              <a:rPr lang="fr-FR" sz="1500" b="1" dirty="0" err="1"/>
              <a:t>Bidar</a:t>
            </a:r>
            <a:endParaRPr lang="fr-FR" sz="1500" dirty="0"/>
          </a:p>
          <a:p>
            <a:pPr algn="just"/>
            <a:r>
              <a:rPr lang="fr-FR" sz="1500" dirty="0"/>
              <a:t>Les mythes, par </a:t>
            </a:r>
            <a:r>
              <a:rPr lang="fr-FR" sz="1500" b="1" dirty="0"/>
              <a:t>Nancy Huston</a:t>
            </a:r>
            <a:endParaRPr lang="fr-FR" sz="1500" dirty="0"/>
          </a:p>
          <a:p>
            <a:pPr algn="just"/>
            <a:r>
              <a:rPr lang="fr-FR" sz="1500" dirty="0"/>
              <a:t>Les organisations pyramidales, par </a:t>
            </a:r>
            <a:r>
              <a:rPr lang="fr-FR" sz="1500" b="1" dirty="0"/>
              <a:t>Gauthier Chapelle</a:t>
            </a:r>
            <a:endParaRPr lang="fr-FR" sz="1500" dirty="0"/>
          </a:p>
          <a:p>
            <a:pPr algn="just"/>
            <a:r>
              <a:rPr lang="fr-FR" sz="1500" dirty="0"/>
              <a:t>Le cerveau, par </a:t>
            </a:r>
            <a:r>
              <a:rPr lang="fr-FR" sz="1500" b="1" dirty="0"/>
              <a:t>Sébastien Bohler</a:t>
            </a:r>
            <a:endParaRPr lang="fr-FR" sz="1500" dirty="0"/>
          </a:p>
          <a:p>
            <a:pPr marL="82296" indent="0" algn="just">
              <a:buNone/>
            </a:pPr>
            <a:r>
              <a:rPr lang="fr-FR" sz="1500" dirty="0"/>
              <a:t>LA GRANDE ÉVOLUTION / Depuis la nuit des temps</a:t>
            </a:r>
          </a:p>
          <a:p>
            <a:pPr algn="just"/>
            <a:r>
              <a:rPr lang="fr-FR" sz="1500" dirty="0"/>
              <a:t>Les sociétés complexes, par </a:t>
            </a:r>
            <a:r>
              <a:rPr lang="fr-FR" sz="1500" b="1" dirty="0"/>
              <a:t>Grégoire </a:t>
            </a:r>
            <a:r>
              <a:rPr lang="fr-FR" sz="1500" b="1" dirty="0" err="1"/>
              <a:t>Chambaz</a:t>
            </a:r>
            <a:endParaRPr lang="fr-FR" sz="1500" dirty="0"/>
          </a:p>
          <a:p>
            <a:pPr algn="just"/>
            <a:r>
              <a:rPr lang="fr-FR" sz="1500" dirty="0"/>
              <a:t>La thermodynamique, par </a:t>
            </a:r>
            <a:r>
              <a:rPr lang="fr-FR" sz="1500" b="1" dirty="0"/>
              <a:t>François </a:t>
            </a:r>
            <a:r>
              <a:rPr lang="fr-FR" sz="1500" b="1" dirty="0" err="1"/>
              <a:t>Roddier</a:t>
            </a:r>
            <a:endParaRPr lang="fr-FR" sz="1500" dirty="0"/>
          </a:p>
          <a:p>
            <a:pPr algn="just"/>
            <a:r>
              <a:rPr lang="fr-FR" sz="1500" dirty="0"/>
              <a:t>La démesure, par </a:t>
            </a:r>
            <a:r>
              <a:rPr lang="fr-FR" sz="1500" b="1" dirty="0"/>
              <a:t>Thierry </a:t>
            </a:r>
            <a:r>
              <a:rPr lang="fr-FR" sz="1500" b="1" dirty="0" err="1"/>
              <a:t>Paquot</a:t>
            </a:r>
            <a:endParaRPr lang="fr-FR" sz="1500" dirty="0"/>
          </a:p>
          <a:p>
            <a:pPr marL="82296" indent="0" algn="just">
              <a:buNone/>
            </a:pPr>
            <a:r>
              <a:rPr lang="fr-FR" sz="1500" dirty="0"/>
              <a:t>TISSAGE FINAL</a:t>
            </a:r>
          </a:p>
          <a:p>
            <a:pPr algn="just"/>
            <a:r>
              <a:rPr lang="fr-FR" sz="1500" dirty="0"/>
              <a:t>L’arborescence des causalités, par </a:t>
            </a:r>
            <a:r>
              <a:rPr lang="fr-FR" sz="1500" b="1" dirty="0"/>
              <a:t>Pablo </a:t>
            </a:r>
            <a:r>
              <a:rPr lang="fr-FR" sz="1500" b="1" dirty="0" err="1"/>
              <a:t>Servigne</a:t>
            </a:r>
            <a:r>
              <a:rPr lang="fr-FR" sz="1500" dirty="0"/>
              <a:t>,</a:t>
            </a:r>
            <a:r>
              <a:rPr lang="fr-FR" sz="1500" b="1" dirty="0"/>
              <a:t> Raphaël Stevens</a:t>
            </a:r>
            <a:r>
              <a:rPr lang="fr-FR" sz="1500" dirty="0"/>
              <a:t>,</a:t>
            </a:r>
            <a:r>
              <a:rPr lang="fr-FR" sz="1500" b="1" dirty="0"/>
              <a:t> Cédric Chevalier </a:t>
            </a:r>
            <a:r>
              <a:rPr lang="fr-FR" sz="1500" dirty="0"/>
              <a:t>et </a:t>
            </a:r>
            <a:r>
              <a:rPr lang="fr-FR" sz="1500" b="1" dirty="0"/>
              <a:t>Gauthier Chapelle</a:t>
            </a:r>
            <a:endParaRPr lang="fr-FR" sz="1500" dirty="0"/>
          </a:p>
          <a:p>
            <a:pPr algn="just"/>
            <a:r>
              <a:rPr lang="fr-FR" sz="1500" b="1" i="1" dirty="0"/>
              <a:t>Imagine Demain le monde</a:t>
            </a:r>
            <a:r>
              <a:rPr lang="fr-FR" sz="1500" dirty="0"/>
              <a:t>, le magazine des mutations</a:t>
            </a:r>
          </a:p>
        </p:txBody>
      </p:sp>
    </p:spTree>
    <p:extLst>
      <p:ext uri="{BB962C8B-B14F-4D97-AF65-F5344CB8AC3E}">
        <p14:creationId xmlns:p14="http://schemas.microsoft.com/office/powerpoint/2010/main" val="35254475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8056</TotalTime>
  <Words>4604</Words>
  <Application>Microsoft Macintosh PowerPoint</Application>
  <PresentationFormat>Affichage à l'écran (4:3)</PresentationFormat>
  <Paragraphs>236</Paragraphs>
  <Slides>26</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Arial</vt:lpstr>
      <vt:lpstr>Calibri</vt:lpstr>
      <vt:lpstr>Gill Sans MT</vt:lpstr>
      <vt:lpstr>Times New Roman</vt:lpstr>
      <vt:lpstr>Verdana</vt:lpstr>
      <vt:lpstr>Wingdings 2</vt:lpstr>
      <vt:lpstr>Solstice</vt:lpstr>
      <vt:lpstr>     SÉMINAIRE DE SÉMIOTIQUE MAI 2021                  Pour une approche discursive  de la pensée écologique disruptive Le cas de  la collapsologie                                             Pascale Delormas  </vt:lpstr>
      <vt:lpstr>Pour une approche discursive  de la pensée écologique disruptive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Yggdrasil</vt:lpstr>
      <vt:lpstr>Pour une approche discursive  de la pensée écologique disruptive </vt:lpstr>
      <vt:lpstr> Approche empirique de la presse </vt:lpstr>
      <vt:lpstr> Analyse quantitative (Sutter et Steffan)</vt:lpstr>
      <vt:lpstr>Présentation PowerPoint</vt:lpstr>
      <vt:lpstr>Ballet Marion (2014) « Pour une analyse émotionnelle des discours politiques : l’exemple des campagnes présidentielles françaises (1981-2012), Recherches en communication, 41.  </vt:lpstr>
      <vt:lpstr>Pour une approche discursive  de la pensée écologique disruptive </vt:lpstr>
      <vt:lpstr>Présentation PowerPoint</vt:lpstr>
      <vt:lpstr>Pour une approche discursive  de la pensée écologique disruptive </vt:lpstr>
      <vt:lpstr>Présentation PowerPoint</vt:lpstr>
      <vt:lpstr>Présentation PowerPoint</vt:lpstr>
      <vt:lpstr>Présentation PowerPoint</vt:lpstr>
      <vt:lpstr> Tom Uttech </vt:lpstr>
      <vt:lpstr>Présentation PowerPoint</vt:lpstr>
      <vt:lpstr>CONCLUSION </vt:lpstr>
    </vt:vector>
  </TitlesOfParts>
  <Company>UPEC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SÉMINAIRE DE SÉMIOTIQUE MAI 2021                SÉMINAIRE DE SÉMIOTIQUE MAI 2021  Approche discursive  de l’action écologique                                             Pascale Delormas  </dc:title>
  <dc:creator>Pascale Delormas</dc:creator>
  <cp:lastModifiedBy>Microsoft Office User</cp:lastModifiedBy>
  <cp:revision>213</cp:revision>
  <dcterms:created xsi:type="dcterms:W3CDTF">2021-02-21T10:31:18Z</dcterms:created>
  <dcterms:modified xsi:type="dcterms:W3CDTF">2022-03-10T14:17:39Z</dcterms:modified>
</cp:coreProperties>
</file>