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302" r:id="rId3"/>
    <p:sldId id="306" r:id="rId4"/>
    <p:sldId id="273" r:id="rId5"/>
    <p:sldId id="303" r:id="rId6"/>
    <p:sldId id="277" r:id="rId7"/>
    <p:sldId id="274" r:id="rId8"/>
    <p:sldId id="283" r:id="rId9"/>
    <p:sldId id="298" r:id="rId10"/>
    <p:sldId id="300" r:id="rId11"/>
    <p:sldId id="301" r:id="rId12"/>
    <p:sldId id="285" r:id="rId13"/>
    <p:sldId id="299" r:id="rId14"/>
    <p:sldId id="288" r:id="rId15"/>
    <p:sldId id="289" r:id="rId16"/>
    <p:sldId id="286" r:id="rId17"/>
    <p:sldId id="287" r:id="rId18"/>
    <p:sldId id="290" r:id="rId19"/>
    <p:sldId id="292" r:id="rId20"/>
    <p:sldId id="297" r:id="rId21"/>
    <p:sldId id="296" r:id="rId22"/>
    <p:sldId id="294" r:id="rId23"/>
    <p:sldId id="280" r:id="rId24"/>
    <p:sldId id="282" r:id="rId25"/>
    <p:sldId id="304" r:id="rId26"/>
    <p:sldId id="305" r:id="rId27"/>
    <p:sldId id="267" r:id="rId2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80" y="30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E567F-B134-7744-A9D7-5155EFAB48F3}" type="datetimeFigureOut">
              <a:rPr lang="fr-FR" smtClean="0"/>
              <a:t>22/03/20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EF32D-F40E-624A-AFBB-2124EEE4938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794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EF32D-F40E-624A-AFBB-2124EEE49386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407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EF32D-F40E-624A-AFBB-2124EEE49386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53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79AC-EF09-F743-8DD9-4911C4452203}" type="datetimeFigureOut">
              <a:rPr lang="fr-FR" smtClean="0"/>
              <a:t>22/03/20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9177F34-756E-E044-8561-A576E1D9351C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79AC-EF09-F743-8DD9-4911C4452203}" type="datetimeFigureOut">
              <a:rPr lang="fr-FR" smtClean="0"/>
              <a:t>22/03/20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77F34-756E-E044-8561-A576E1D9351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79AC-EF09-F743-8DD9-4911C4452203}" type="datetimeFigureOut">
              <a:rPr lang="fr-FR" smtClean="0"/>
              <a:t>22/03/20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77F34-756E-E044-8561-A576E1D9351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79AC-EF09-F743-8DD9-4911C4452203}" type="datetimeFigureOut">
              <a:rPr lang="fr-FR" smtClean="0"/>
              <a:t>22/03/20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77F34-756E-E044-8561-A576E1D9351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79AC-EF09-F743-8DD9-4911C4452203}" type="datetimeFigureOut">
              <a:rPr lang="fr-FR" smtClean="0"/>
              <a:t>22/03/20</a:t>
            </a:fld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77F34-756E-E044-8561-A576E1D9351C}" type="slidenum">
              <a:rPr lang="fr-FR" smtClean="0"/>
              <a:t>‹#›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79AC-EF09-F743-8DD9-4911C4452203}" type="datetimeFigureOut">
              <a:rPr lang="fr-FR" smtClean="0"/>
              <a:t>22/03/20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77F34-756E-E044-8561-A576E1D9351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79AC-EF09-F743-8DD9-4911C4452203}" type="datetimeFigureOut">
              <a:rPr lang="fr-FR" smtClean="0"/>
              <a:t>22/03/20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77F34-756E-E044-8561-A576E1D9351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79AC-EF09-F743-8DD9-4911C4452203}" type="datetimeFigureOut">
              <a:rPr lang="fr-FR" smtClean="0"/>
              <a:t>22/03/20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77F34-756E-E044-8561-A576E1D9351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79AC-EF09-F743-8DD9-4911C4452203}" type="datetimeFigureOut">
              <a:rPr lang="fr-FR" smtClean="0"/>
              <a:t>22/03/20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77F34-756E-E044-8561-A576E1D9351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79AC-EF09-F743-8DD9-4911C4452203}" type="datetimeFigureOut">
              <a:rPr lang="fr-FR" smtClean="0"/>
              <a:t>22/03/20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77F34-756E-E044-8561-A576E1D9351C}" type="slidenum">
              <a:rPr lang="fr-FR" smtClean="0"/>
              <a:t>‹#›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79AC-EF09-F743-8DD9-4911C4452203}" type="datetimeFigureOut">
              <a:rPr lang="fr-FR" smtClean="0"/>
              <a:t>22/03/20</a:t>
            </a:fld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77F34-756E-E044-8561-A576E1D9351C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BEC79AC-EF09-F743-8DD9-4911C4452203}" type="datetimeFigureOut">
              <a:rPr lang="fr-FR" smtClean="0"/>
              <a:t>22/03/20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9177F34-756E-E044-8561-A576E1D9351C}" type="slidenum">
              <a:rPr lang="fr-FR" smtClean="0"/>
              <a:t>‹#›</a:t>
            </a:fld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2805" y="3161742"/>
            <a:ext cx="6553200" cy="1101427"/>
          </a:xfrm>
        </p:spPr>
        <p:txBody>
          <a:bodyPr/>
          <a:lstStyle/>
          <a:p>
            <a:r>
              <a:rPr lang="fr-FR" dirty="0" smtClean="0">
                <a:solidFill>
                  <a:srgbClr val="000200"/>
                </a:solidFill>
                <a:latin typeface="Times-Roman"/>
              </a:rPr>
              <a:t>Genres et régimes citationnels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04704" y="181412"/>
            <a:ext cx="8077641" cy="2539758"/>
          </a:xfrm>
        </p:spPr>
        <p:txBody>
          <a:bodyPr/>
          <a:lstStyle/>
          <a:p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/>
              <a:t/>
            </a:r>
            <a:br>
              <a:rPr lang="fr-FR" sz="1600" dirty="0"/>
            </a:br>
            <a:r>
              <a:rPr lang="fr-FR" sz="1600" cap="none" dirty="0"/>
              <a:t/>
            </a:r>
            <a:br>
              <a:rPr lang="fr-FR" sz="1600" cap="none" dirty="0"/>
            </a:br>
            <a:r>
              <a:rPr lang="fr-FR" sz="1600" cap="none" dirty="0" smtClean="0"/>
              <a:t/>
            </a:r>
            <a:br>
              <a:rPr lang="fr-FR" sz="1600" cap="none" dirty="0" smtClean="0"/>
            </a:br>
            <a:r>
              <a:rPr lang="fr-FR" sz="1600" cap="none" dirty="0" smtClean="0"/>
              <a:t/>
            </a:r>
            <a:br>
              <a:rPr lang="fr-FR" sz="1600" cap="none" dirty="0" smtClean="0"/>
            </a:br>
            <a:r>
              <a:rPr lang="fr-FR" sz="1600" dirty="0" smtClean="0"/>
              <a:t>intervention au </a:t>
            </a:r>
            <a:r>
              <a:rPr lang="fr-FR" sz="1600" dirty="0" err="1" smtClean="0"/>
              <a:t>luxembourg</a:t>
            </a:r>
            <a:r>
              <a:rPr lang="fr-FR" sz="1600" dirty="0"/>
              <a:t/>
            </a:r>
            <a:br>
              <a:rPr lang="fr-FR" sz="1600" dirty="0"/>
            </a:br>
            <a:r>
              <a:rPr lang="fr-FR" sz="1600" dirty="0" smtClean="0"/>
              <a:t>															</a:t>
            </a:r>
            <a:r>
              <a:rPr lang="fr-FR" sz="1600" cap="none" dirty="0" smtClean="0"/>
              <a:t>		             Pascale Delormas</a:t>
            </a:r>
            <a:br>
              <a:rPr lang="fr-FR" sz="1600" cap="none" dirty="0" smtClean="0"/>
            </a:br>
            <a:r>
              <a:rPr lang="fr-FR" sz="1600" cap="none" dirty="0" smtClean="0"/>
              <a:t>																			 Université Paris Est</a:t>
            </a:r>
            <a:br>
              <a:rPr lang="fr-FR" sz="1600" cap="none" dirty="0" smtClean="0"/>
            </a:br>
            <a:r>
              <a:rPr lang="fr-FR" sz="1600" cap="none" dirty="0" smtClean="0"/>
              <a:t>																					Céditec</a:t>
            </a:r>
            <a:br>
              <a:rPr lang="fr-FR" sz="1600" cap="none" dirty="0" smtClean="0"/>
            </a:br>
            <a:r>
              <a:rPr lang="fr-FR" sz="1600" cap="none" dirty="0" smtClean="0"/>
              <a:t>                                                                                                       </a:t>
            </a:r>
            <a:r>
              <a:rPr lang="fr-FR" sz="1600" cap="none" dirty="0" err="1" smtClean="0"/>
              <a:t>pascale.delormas@u-pec.fr</a:t>
            </a:r>
            <a:r>
              <a:rPr lang="fr-FR" sz="1600" dirty="0" smtClean="0"/>
              <a:t/>
            </a:r>
            <a:br>
              <a:rPr lang="fr-FR" sz="1600" dirty="0" smtClean="0"/>
            </a:br>
            <a:r>
              <a:rPr lang="fr-FR" sz="1600" dirty="0"/>
              <a:t/>
            </a:r>
            <a:br>
              <a:rPr lang="fr-FR" sz="1600" dirty="0"/>
            </a:b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233096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>
                <a:solidFill>
                  <a:prstClr val="black"/>
                </a:solidFill>
              </a:rPr>
              <a:t>Prat et </a:t>
            </a:r>
            <a:r>
              <a:rPr lang="fr-FR" sz="1600" dirty="0" err="1">
                <a:solidFill>
                  <a:prstClr val="black"/>
                </a:solidFill>
              </a:rPr>
              <a:t>Aviérinos</a:t>
            </a:r>
            <a:r>
              <a:rPr lang="fr-FR" sz="1600" dirty="0">
                <a:solidFill>
                  <a:prstClr val="black"/>
                </a:solidFill>
              </a:rPr>
              <a:t>, </a:t>
            </a:r>
            <a:r>
              <a:rPr lang="fr-FR" sz="1600" i="1" dirty="0">
                <a:solidFill>
                  <a:prstClr val="black"/>
                </a:solidFill>
              </a:rPr>
              <a:t>Littérature, textes, histoire, métho</a:t>
            </a:r>
            <a:r>
              <a:rPr lang="fr-FR" sz="1600" dirty="0">
                <a:solidFill>
                  <a:prstClr val="black"/>
                </a:solidFill>
              </a:rPr>
              <a:t>de, Bordas, 1997</a:t>
            </a:r>
            <a:endParaRPr lang="fr-FR" dirty="0"/>
          </a:p>
        </p:txBody>
      </p:sp>
      <p:pic>
        <p:nvPicPr>
          <p:cNvPr id="4" name="Espace réservé du contenu 3" descr="img33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005" r="-78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764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>
                <a:solidFill>
                  <a:prstClr val="black"/>
                </a:solidFill>
              </a:rPr>
              <a:t>Prat et </a:t>
            </a:r>
            <a:r>
              <a:rPr lang="fr-FR" sz="1600" dirty="0" err="1">
                <a:solidFill>
                  <a:prstClr val="black"/>
                </a:solidFill>
              </a:rPr>
              <a:t>Aviérinos</a:t>
            </a:r>
            <a:r>
              <a:rPr lang="fr-FR" sz="1600" dirty="0">
                <a:solidFill>
                  <a:prstClr val="black"/>
                </a:solidFill>
              </a:rPr>
              <a:t>, </a:t>
            </a:r>
            <a:r>
              <a:rPr lang="fr-FR" sz="1600" i="1" dirty="0">
                <a:solidFill>
                  <a:prstClr val="black"/>
                </a:solidFill>
              </a:rPr>
              <a:t>Littérature, textes, histoire, métho</a:t>
            </a:r>
            <a:r>
              <a:rPr lang="fr-FR" sz="1600" dirty="0">
                <a:solidFill>
                  <a:prstClr val="black"/>
                </a:solidFill>
              </a:rPr>
              <a:t>de, Bordas, 1997</a:t>
            </a:r>
            <a:endParaRPr lang="fr-FR" dirty="0"/>
          </a:p>
        </p:txBody>
      </p:sp>
      <p:pic>
        <p:nvPicPr>
          <p:cNvPr id="4" name="Espace réservé du contenu 3" descr="img33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51" r="-925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6753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>
                <a:solidFill>
                  <a:prstClr val="black"/>
                </a:solidFill>
              </a:rPr>
              <a:t>Prat et </a:t>
            </a:r>
            <a:r>
              <a:rPr lang="fr-FR" sz="1600" dirty="0" err="1">
                <a:solidFill>
                  <a:prstClr val="black"/>
                </a:solidFill>
              </a:rPr>
              <a:t>Aviérinos</a:t>
            </a:r>
            <a:r>
              <a:rPr lang="fr-FR" sz="1600" dirty="0">
                <a:solidFill>
                  <a:prstClr val="black"/>
                </a:solidFill>
              </a:rPr>
              <a:t>, </a:t>
            </a:r>
            <a:r>
              <a:rPr lang="fr-FR" sz="1600" i="1" dirty="0">
                <a:solidFill>
                  <a:prstClr val="black"/>
                </a:solidFill>
              </a:rPr>
              <a:t>Littérature, textes, histoire, métho</a:t>
            </a:r>
            <a:r>
              <a:rPr lang="fr-FR" sz="1600" dirty="0">
                <a:solidFill>
                  <a:prstClr val="black"/>
                </a:solidFill>
              </a:rPr>
              <a:t>de, Bordas, 1997</a:t>
            </a:r>
            <a:endParaRPr lang="fr-FR" dirty="0"/>
          </a:p>
        </p:txBody>
      </p:sp>
      <p:pic>
        <p:nvPicPr>
          <p:cNvPr id="4" name="Espace réservé du contenu 3" descr="Sans titr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63" b="-210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768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>
                <a:solidFill>
                  <a:schemeClr val="tx1"/>
                </a:solidFill>
              </a:rPr>
              <a:t>Prat et </a:t>
            </a:r>
            <a:r>
              <a:rPr lang="fr-FR" sz="1600" dirty="0" err="1">
                <a:solidFill>
                  <a:schemeClr val="tx1"/>
                </a:solidFill>
              </a:rPr>
              <a:t>Aviérinos</a:t>
            </a:r>
            <a:r>
              <a:rPr lang="fr-FR" sz="1600" dirty="0">
                <a:solidFill>
                  <a:schemeClr val="tx1"/>
                </a:solidFill>
              </a:rPr>
              <a:t>, </a:t>
            </a:r>
            <a:r>
              <a:rPr lang="fr-FR" sz="1600" i="1" dirty="0">
                <a:solidFill>
                  <a:schemeClr val="tx1"/>
                </a:solidFill>
              </a:rPr>
              <a:t>Littérature, textes, histoire, métho</a:t>
            </a:r>
            <a:r>
              <a:rPr lang="fr-FR" sz="1600" dirty="0">
                <a:solidFill>
                  <a:schemeClr val="tx1"/>
                </a:solidFill>
              </a:rPr>
              <a:t>de, Bordas, </a:t>
            </a:r>
            <a:r>
              <a:rPr lang="fr-FR" sz="1600" dirty="0" smtClean="0">
                <a:solidFill>
                  <a:schemeClr val="tx1"/>
                </a:solidFill>
              </a:rPr>
              <a:t>1997</a:t>
            </a:r>
            <a:endParaRPr lang="fr-FR" sz="1600" dirty="0"/>
          </a:p>
        </p:txBody>
      </p:sp>
      <p:pic>
        <p:nvPicPr>
          <p:cNvPr id="5" name="Espace réservé du contenu 3" descr="img337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42" r="-11942"/>
          <a:stretch>
            <a:fillRect/>
          </a:stretch>
        </p:blipFill>
        <p:spPr>
          <a:xfrm>
            <a:off x="4456809" y="1648709"/>
            <a:ext cx="4038600" cy="4939395"/>
          </a:xfrm>
        </p:spPr>
      </p:pic>
      <p:pic>
        <p:nvPicPr>
          <p:cNvPr id="6" name="Espace réservé du contenu 3" descr="img338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44" r="-10844"/>
          <a:stretch>
            <a:fillRect/>
          </a:stretch>
        </p:blipFill>
        <p:spPr>
          <a:xfrm>
            <a:off x="969864" y="1648709"/>
            <a:ext cx="4038600" cy="4938712"/>
          </a:xfrm>
        </p:spPr>
      </p:pic>
    </p:spTree>
    <p:extLst>
      <p:ext uri="{BB962C8B-B14F-4D97-AF65-F5344CB8AC3E}">
        <p14:creationId xmlns:p14="http://schemas.microsoft.com/office/powerpoint/2010/main" val="292180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14300" lvl="0">
              <a:spcBef>
                <a:spcPct val="20000"/>
              </a:spcBef>
            </a:pPr>
            <a:r>
              <a:rPr lang="fr-FR" sz="1800" cap="none" dirty="0" smtClean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Rincé </a:t>
            </a:r>
            <a:r>
              <a:rPr lang="fr-FR" sz="1800" cap="none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D. (</a:t>
            </a:r>
            <a:r>
              <a:rPr lang="fr-FR" sz="1800" cap="none" dirty="0" err="1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dir</a:t>
            </a:r>
            <a:r>
              <a:rPr lang="fr-FR" sz="1800" cap="none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), </a:t>
            </a:r>
            <a:r>
              <a:rPr lang="fr-FR" sz="1800" i="1" cap="none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Français Littérature, 1éres, </a:t>
            </a:r>
            <a:r>
              <a:rPr lang="fr-FR" sz="1800" cap="none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Paris : Nathan, </a:t>
            </a:r>
            <a:r>
              <a:rPr lang="fr-FR" sz="1800" cap="none" dirty="0" smtClean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2007</a:t>
            </a:r>
            <a:endParaRPr lang="fr-FR" dirty="0"/>
          </a:p>
        </p:txBody>
      </p:sp>
      <p:pic>
        <p:nvPicPr>
          <p:cNvPr id="4" name="Espace réservé du contenu 3" descr="img34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882" r="-788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951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cap="none" dirty="0">
                <a:solidFill>
                  <a:prstClr val="black"/>
                </a:solidFill>
                <a:latin typeface="Century Gothic"/>
              </a:rPr>
              <a:t>Rincé D. (</a:t>
            </a:r>
            <a:r>
              <a:rPr lang="fr-FR" sz="1800" cap="none" dirty="0" err="1">
                <a:solidFill>
                  <a:prstClr val="black"/>
                </a:solidFill>
                <a:latin typeface="Century Gothic"/>
              </a:rPr>
              <a:t>dir</a:t>
            </a:r>
            <a:r>
              <a:rPr lang="fr-FR" sz="1800" cap="none" dirty="0">
                <a:solidFill>
                  <a:prstClr val="black"/>
                </a:solidFill>
                <a:latin typeface="Century Gothic"/>
              </a:rPr>
              <a:t>), </a:t>
            </a:r>
            <a:r>
              <a:rPr lang="fr-FR" sz="1800" i="1" cap="none" dirty="0">
                <a:solidFill>
                  <a:prstClr val="black"/>
                </a:solidFill>
                <a:latin typeface="Century Gothic"/>
              </a:rPr>
              <a:t>Français Littérature, 1éres, </a:t>
            </a:r>
            <a:r>
              <a:rPr lang="fr-FR" sz="1800" cap="none" dirty="0">
                <a:solidFill>
                  <a:prstClr val="black"/>
                </a:solidFill>
                <a:latin typeface="Century Gothic"/>
              </a:rPr>
              <a:t>Paris : Nathan, </a:t>
            </a:r>
            <a:r>
              <a:rPr lang="fr-FR" sz="1800" cap="none" dirty="0" smtClean="0">
                <a:solidFill>
                  <a:prstClr val="black"/>
                </a:solidFill>
                <a:latin typeface="Century Gothic"/>
              </a:rPr>
              <a:t>2007</a:t>
            </a:r>
            <a:r>
              <a:rPr lang="fr-FR" sz="1800" cap="none" dirty="0">
                <a:solidFill>
                  <a:prstClr val="black"/>
                </a:solidFill>
                <a:latin typeface="Century Gothic"/>
              </a:rPr>
              <a:t/>
            </a:r>
            <a:br>
              <a:rPr lang="fr-FR" sz="1800" cap="none" dirty="0">
                <a:solidFill>
                  <a:prstClr val="black"/>
                </a:solidFill>
                <a:latin typeface="Century Gothic"/>
              </a:rPr>
            </a:br>
            <a:endParaRPr lang="fr-FR" dirty="0"/>
          </a:p>
        </p:txBody>
      </p:sp>
      <p:pic>
        <p:nvPicPr>
          <p:cNvPr id="4" name="Espace réservé du contenu 3" descr="img34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13" r="-794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074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cap="none" dirty="0">
                <a:solidFill>
                  <a:prstClr val="black"/>
                </a:solidFill>
                <a:latin typeface="Century Gothic"/>
              </a:rPr>
              <a:t>Rincé D. (</a:t>
            </a:r>
            <a:r>
              <a:rPr lang="fr-FR" sz="1800" cap="none" dirty="0" err="1">
                <a:solidFill>
                  <a:prstClr val="black"/>
                </a:solidFill>
                <a:latin typeface="Century Gothic"/>
              </a:rPr>
              <a:t>dir</a:t>
            </a:r>
            <a:r>
              <a:rPr lang="fr-FR" sz="1800" cap="none" dirty="0">
                <a:solidFill>
                  <a:prstClr val="black"/>
                </a:solidFill>
                <a:latin typeface="Century Gothic"/>
              </a:rPr>
              <a:t>), </a:t>
            </a:r>
            <a:r>
              <a:rPr lang="fr-FR" sz="1800" i="1" cap="none" dirty="0">
                <a:solidFill>
                  <a:prstClr val="black"/>
                </a:solidFill>
                <a:latin typeface="Century Gothic"/>
              </a:rPr>
              <a:t>Français Littérature, 1éres, </a:t>
            </a:r>
            <a:r>
              <a:rPr lang="fr-FR" sz="1800" cap="none" dirty="0">
                <a:solidFill>
                  <a:prstClr val="black"/>
                </a:solidFill>
                <a:latin typeface="Century Gothic"/>
              </a:rPr>
              <a:t>Paris : Nathan, </a:t>
            </a:r>
            <a:r>
              <a:rPr lang="fr-FR" sz="1800" cap="none" dirty="0" smtClean="0">
                <a:solidFill>
                  <a:prstClr val="black"/>
                </a:solidFill>
                <a:latin typeface="Century Gothic"/>
              </a:rPr>
              <a:t>2007</a:t>
            </a:r>
            <a:r>
              <a:rPr lang="fr-FR" sz="1800" cap="none" dirty="0">
                <a:solidFill>
                  <a:prstClr val="black"/>
                </a:solidFill>
                <a:latin typeface="Century Gothic"/>
              </a:rPr>
              <a:t/>
            </a:r>
            <a:br>
              <a:rPr lang="fr-FR" sz="1800" cap="none" dirty="0">
                <a:solidFill>
                  <a:prstClr val="black"/>
                </a:solidFill>
                <a:latin typeface="Century Gothic"/>
              </a:rPr>
            </a:br>
            <a:endParaRPr lang="fr-FR" dirty="0"/>
          </a:p>
        </p:txBody>
      </p:sp>
      <p:pic>
        <p:nvPicPr>
          <p:cNvPr id="4" name="Espace réservé du contenu 3" descr="img34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358" r="-883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193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cap="none" dirty="0">
                <a:solidFill>
                  <a:prstClr val="black"/>
                </a:solidFill>
                <a:latin typeface="Century Gothic"/>
              </a:rPr>
              <a:t>Rincé D. (</a:t>
            </a:r>
            <a:r>
              <a:rPr lang="fr-FR" sz="1800" cap="none" dirty="0" err="1">
                <a:solidFill>
                  <a:prstClr val="black"/>
                </a:solidFill>
                <a:latin typeface="Century Gothic"/>
              </a:rPr>
              <a:t>dir</a:t>
            </a:r>
            <a:r>
              <a:rPr lang="fr-FR" sz="1800" cap="none" dirty="0">
                <a:solidFill>
                  <a:prstClr val="black"/>
                </a:solidFill>
                <a:latin typeface="Century Gothic"/>
              </a:rPr>
              <a:t>), </a:t>
            </a:r>
            <a:r>
              <a:rPr lang="fr-FR" sz="1800" i="1" cap="none" dirty="0">
                <a:solidFill>
                  <a:prstClr val="black"/>
                </a:solidFill>
                <a:latin typeface="Century Gothic"/>
              </a:rPr>
              <a:t>Français Littérature, 1éres, </a:t>
            </a:r>
            <a:r>
              <a:rPr lang="fr-FR" sz="1800" cap="none" dirty="0">
                <a:solidFill>
                  <a:prstClr val="black"/>
                </a:solidFill>
                <a:latin typeface="Century Gothic"/>
              </a:rPr>
              <a:t>Paris : Nathan, </a:t>
            </a:r>
            <a:r>
              <a:rPr lang="fr-FR" sz="1800" cap="none" dirty="0" smtClean="0">
                <a:solidFill>
                  <a:prstClr val="black"/>
                </a:solidFill>
                <a:latin typeface="Century Gothic"/>
              </a:rPr>
              <a:t>2007</a:t>
            </a:r>
            <a:r>
              <a:rPr lang="fr-FR" sz="1800" cap="none" dirty="0">
                <a:solidFill>
                  <a:prstClr val="black"/>
                </a:solidFill>
                <a:latin typeface="Century Gothic"/>
              </a:rPr>
              <a:t/>
            </a:r>
            <a:br>
              <a:rPr lang="fr-FR" sz="1800" cap="none" dirty="0">
                <a:solidFill>
                  <a:prstClr val="black"/>
                </a:solidFill>
                <a:latin typeface="Century Gothic"/>
              </a:rPr>
            </a:br>
            <a:endParaRPr lang="fr-FR" dirty="0"/>
          </a:p>
        </p:txBody>
      </p:sp>
      <p:pic>
        <p:nvPicPr>
          <p:cNvPr id="4" name="Espace réservé du contenu 3" descr="img340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781" b="-487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80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cap="none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Winter, </a:t>
            </a:r>
            <a:r>
              <a:rPr lang="fr-FR" sz="1800" i="1" cap="none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Français 2de</a:t>
            </a:r>
            <a:r>
              <a:rPr lang="fr-FR" sz="1800" cap="none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, Bréal, 2004</a:t>
            </a:r>
            <a:endParaRPr lang="fr-FR" dirty="0"/>
          </a:p>
        </p:txBody>
      </p:sp>
      <p:pic>
        <p:nvPicPr>
          <p:cNvPr id="4" name="Espace réservé du contenu 3" descr="img34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983" r="-849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615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cap="none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Winter, </a:t>
            </a:r>
            <a:r>
              <a:rPr lang="fr-FR" sz="1800" i="1" cap="none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Français 2de</a:t>
            </a:r>
            <a:r>
              <a:rPr lang="fr-FR" sz="1800" cap="none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, Bréal, 2004</a:t>
            </a:r>
            <a:endParaRPr lang="fr-FR" dirty="0"/>
          </a:p>
        </p:txBody>
      </p:sp>
      <p:pic>
        <p:nvPicPr>
          <p:cNvPr id="7" name="Espace réservé du contenu 6" descr="img34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22" r="-15922"/>
          <a:stretch>
            <a:fillRect/>
          </a:stretch>
        </p:blipFill>
        <p:spPr>
          <a:xfrm>
            <a:off x="426127" y="1719071"/>
            <a:ext cx="4133745" cy="4407408"/>
          </a:xfrm>
        </p:spPr>
      </p:pic>
      <p:pic>
        <p:nvPicPr>
          <p:cNvPr id="6" name="Espace réservé du contenu 5" descr="img34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81" r="-17081"/>
          <a:stretch>
            <a:fillRect/>
          </a:stretch>
        </p:blipFill>
        <p:spPr>
          <a:xfrm>
            <a:off x="4464728" y="1719071"/>
            <a:ext cx="4222072" cy="4407408"/>
          </a:xfrm>
        </p:spPr>
      </p:pic>
    </p:spTree>
    <p:extLst>
      <p:ext uri="{BB962C8B-B14F-4D97-AF65-F5344CB8AC3E}">
        <p14:creationId xmlns:p14="http://schemas.microsoft.com/office/powerpoint/2010/main" val="535237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000200"/>
                </a:solidFill>
                <a:latin typeface="Times-Roman"/>
              </a:rPr>
              <a:t>Genres </a:t>
            </a:r>
            <a:r>
              <a:rPr lang="fr-FR" dirty="0" smtClean="0">
                <a:solidFill>
                  <a:srgbClr val="000200"/>
                </a:solidFill>
                <a:latin typeface="Times-Roman"/>
              </a:rPr>
              <a:t>et régimes citationnels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just">
              <a:buNone/>
            </a:pPr>
            <a:endParaRPr lang="fr-FR" dirty="0" smtClean="0"/>
          </a:p>
          <a:p>
            <a:pPr marL="114300" indent="0" algn="just">
              <a:lnSpc>
                <a:spcPct val="120000"/>
              </a:lnSpc>
              <a:buNone/>
            </a:pPr>
            <a:r>
              <a:rPr lang="fr-FR" dirty="0" smtClean="0"/>
              <a:t>Je </a:t>
            </a:r>
            <a:r>
              <a:rPr lang="fr-FR" dirty="0"/>
              <a:t>voudrais </a:t>
            </a:r>
            <a:r>
              <a:rPr lang="fr-FR" dirty="0" err="1"/>
              <a:t>présenter</a:t>
            </a:r>
            <a:r>
              <a:rPr lang="fr-FR" dirty="0"/>
              <a:t> une </a:t>
            </a:r>
            <a:r>
              <a:rPr lang="fr-FR" dirty="0" err="1"/>
              <a:t>réflexion</a:t>
            </a:r>
            <a:r>
              <a:rPr lang="fr-FR" dirty="0"/>
              <a:t> sur la </a:t>
            </a:r>
            <a:r>
              <a:rPr lang="fr-FR" dirty="0" err="1"/>
              <a:t>variabilite</a:t>
            </a:r>
            <a:r>
              <a:rPr lang="fr-FR" dirty="0"/>
              <a:t>́ des modes de citation. </a:t>
            </a:r>
            <a:r>
              <a:rPr lang="fr-FR" dirty="0" err="1"/>
              <a:t>Au</a:t>
            </a:r>
            <a:r>
              <a:rPr lang="fr-FR" err="1"/>
              <a:t>-</a:t>
            </a:r>
            <a:r>
              <a:rPr lang="fr-FR" smtClean="0"/>
              <a:t>delà </a:t>
            </a:r>
            <a:r>
              <a:rPr lang="fr-FR" dirty="0"/>
              <a:t>du simple </a:t>
            </a:r>
            <a:r>
              <a:rPr lang="fr-FR" dirty="0" err="1"/>
              <a:t>releve</a:t>
            </a:r>
            <a:r>
              <a:rPr lang="fr-FR" dirty="0"/>
              <a:t>́ des indices de « discours rapporté » ou de « discours représenté », je cherche à montrer que « la manière dont se </a:t>
            </a:r>
            <a:r>
              <a:rPr lang="fr-FR" dirty="0" err="1"/>
              <a:t>négocie</a:t>
            </a:r>
            <a:r>
              <a:rPr lang="fr-FR" dirty="0"/>
              <a:t> la parole d’autrui » </a:t>
            </a:r>
            <a:r>
              <a:rPr lang="fr-FR" dirty="0" err="1"/>
              <a:t>obéit</a:t>
            </a:r>
            <a:r>
              <a:rPr lang="fr-FR" dirty="0"/>
              <a:t> à des </a:t>
            </a:r>
            <a:r>
              <a:rPr lang="fr-FR" dirty="0" err="1"/>
              <a:t>critères</a:t>
            </a:r>
            <a:r>
              <a:rPr lang="fr-FR" dirty="0"/>
              <a:t> </a:t>
            </a:r>
            <a:r>
              <a:rPr lang="fr-FR" dirty="0" err="1"/>
              <a:t>liés</a:t>
            </a:r>
            <a:r>
              <a:rPr lang="fr-FR" dirty="0"/>
              <a:t> au type et au genre de discours : on ne cite pas de la </a:t>
            </a:r>
            <a:r>
              <a:rPr lang="fr-FR" dirty="0" err="1"/>
              <a:t>même</a:t>
            </a:r>
            <a:r>
              <a:rPr lang="fr-FR" dirty="0"/>
              <a:t> </a:t>
            </a:r>
            <a:r>
              <a:rPr lang="fr-FR" dirty="0" err="1"/>
              <a:t>façon</a:t>
            </a:r>
            <a:r>
              <a:rPr lang="fr-FR" dirty="0"/>
              <a:t> dans un journal, dans une anthologie littéraire, dans un ouvrage de philosophie.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808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288342"/>
          </a:xfrm>
        </p:spPr>
        <p:txBody>
          <a:bodyPr>
            <a:normAutofit fontScale="90000"/>
          </a:bodyPr>
          <a:lstStyle/>
          <a:p>
            <a:r>
              <a:rPr lang="fr-FR" sz="1600" dirty="0" smtClean="0"/>
              <a:t>Terres littéraires, </a:t>
            </a:r>
            <a:r>
              <a:rPr lang="fr-FR" sz="1600" dirty="0" err="1" smtClean="0"/>
              <a:t>hatier</a:t>
            </a:r>
            <a:r>
              <a:rPr lang="fr-FR" sz="1600" dirty="0" smtClean="0"/>
              <a:t>, </a:t>
            </a:r>
            <a:r>
              <a:rPr lang="fr-FR" sz="1600" dirty="0">
                <a:solidFill>
                  <a:srgbClr val="93A299">
                    <a:lumMod val="75000"/>
                  </a:srgbClr>
                </a:solidFill>
              </a:rPr>
              <a:t>, 2011</a:t>
            </a:r>
            <a:endParaRPr lang="fr-FR" sz="1600" dirty="0"/>
          </a:p>
        </p:txBody>
      </p:sp>
      <p:pic>
        <p:nvPicPr>
          <p:cNvPr id="4" name="Espace réservé du contenu 3" descr="img3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538" r="-84538"/>
          <a:stretch>
            <a:fillRect/>
          </a:stretch>
        </p:blipFill>
        <p:spPr>
          <a:xfrm>
            <a:off x="0" y="1252320"/>
            <a:ext cx="9143999" cy="5370869"/>
          </a:xfrm>
        </p:spPr>
      </p:pic>
    </p:spTree>
    <p:extLst>
      <p:ext uri="{BB962C8B-B14F-4D97-AF65-F5344CB8AC3E}">
        <p14:creationId xmlns:p14="http://schemas.microsoft.com/office/powerpoint/2010/main" val="213266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400" dirty="0">
                <a:solidFill>
                  <a:srgbClr val="93A299">
                    <a:lumMod val="75000"/>
                  </a:srgbClr>
                </a:solidFill>
              </a:rPr>
              <a:t>Terres littéraires, </a:t>
            </a:r>
            <a:r>
              <a:rPr lang="fr-FR" sz="1400" dirty="0" err="1" smtClean="0">
                <a:solidFill>
                  <a:srgbClr val="93A299">
                    <a:lumMod val="75000"/>
                  </a:srgbClr>
                </a:solidFill>
              </a:rPr>
              <a:t>hatier</a:t>
            </a:r>
            <a:r>
              <a:rPr lang="fr-FR" sz="1400" dirty="0" smtClean="0">
                <a:solidFill>
                  <a:srgbClr val="93A299">
                    <a:lumMod val="75000"/>
                  </a:srgbClr>
                </a:solidFill>
              </a:rPr>
              <a:t>, 2011</a:t>
            </a:r>
            <a:endParaRPr lang="fr-FR" dirty="0"/>
          </a:p>
        </p:txBody>
      </p:sp>
      <p:pic>
        <p:nvPicPr>
          <p:cNvPr id="5" name="Espace réservé du contenu 4" descr="img350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25" r="-20025"/>
          <a:stretch>
            <a:fillRect/>
          </a:stretch>
        </p:blipFill>
        <p:spPr/>
      </p:pic>
      <p:pic>
        <p:nvPicPr>
          <p:cNvPr id="6" name="Espace réservé du contenu 5" descr="img35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25" r="-16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4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i="1" cap="none" dirty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Littérature et société, 2de, Enseignement </a:t>
            </a:r>
            <a:r>
              <a:rPr lang="fr-FR" sz="1800" i="1" cap="none" dirty="0" smtClean="0">
                <a:solidFill>
                  <a:prstClr val="black"/>
                </a:solidFill>
                <a:latin typeface="Century Gothic"/>
                <a:ea typeface="+mn-ea"/>
                <a:cs typeface="+mn-cs"/>
              </a:rPr>
              <a:t>d’exploration, Hachette, 2013</a:t>
            </a:r>
            <a:endParaRPr lang="fr-FR" dirty="0"/>
          </a:p>
        </p:txBody>
      </p:sp>
      <p:pic>
        <p:nvPicPr>
          <p:cNvPr id="5" name="Espace réservé du contenu 3" descr="img348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84" r="-17884"/>
          <a:stretch>
            <a:fillRect/>
          </a:stretch>
        </p:blipFill>
        <p:spPr>
          <a:xfrm>
            <a:off x="4021862" y="1930730"/>
            <a:ext cx="5122138" cy="4630726"/>
          </a:xfrm>
        </p:spPr>
      </p:pic>
      <p:pic>
        <p:nvPicPr>
          <p:cNvPr id="6" name="Espace réservé du contenu 3" descr="img347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1" b="10881"/>
          <a:stretch>
            <a:fillRect/>
          </a:stretch>
        </p:blipFill>
        <p:spPr>
          <a:xfrm>
            <a:off x="802608" y="1930730"/>
            <a:ext cx="3675800" cy="4630726"/>
          </a:xfrm>
        </p:spPr>
      </p:pic>
    </p:spTree>
    <p:extLst>
      <p:ext uri="{BB962C8B-B14F-4D97-AF65-F5344CB8AC3E}">
        <p14:creationId xmlns:p14="http://schemas.microsoft.com/office/powerpoint/2010/main" val="213632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6128" y="634940"/>
            <a:ext cx="8260672" cy="63494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fr-FR" sz="1800" spc="300" dirty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>Anthologies littéraires et pérennité </a:t>
            </a:r>
            <a:r>
              <a:rPr lang="fr-FR" sz="1800" spc="300" dirty="0" smtClean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/>
            </a:r>
            <a:br>
              <a:rPr lang="fr-FR" sz="1800" spc="300" dirty="0" smtClean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</a:br>
            <a:r>
              <a:rPr lang="fr-FR" sz="1800" spc="300" dirty="0" smtClean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>des </a:t>
            </a:r>
            <a:r>
              <a:rPr lang="fr-FR" sz="1800" spc="300" dirty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>discours sur l’auteur</a:t>
            </a:r>
            <a:r>
              <a:rPr lang="fr-FR" sz="1800" spc="300" dirty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t/>
            </a:r>
            <a:br>
              <a:rPr lang="fr-FR" sz="1800" spc="300" dirty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463" y="1503122"/>
            <a:ext cx="8975537" cy="535487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fr-FR" sz="2000" dirty="0">
              <a:solidFill>
                <a:schemeClr val="tx1"/>
              </a:solidFill>
              <a:ea typeface="ＭＳ 明朝"/>
            </a:endParaRPr>
          </a:p>
          <a:p>
            <a:pPr marL="571500" indent="-457200">
              <a:buFont typeface="Arial" pitchFamily="34" charset="0"/>
              <a:buAutoNum type="arabicPeriod"/>
            </a:pPr>
            <a:r>
              <a:rPr lang="fr-FR" sz="2000" dirty="0" smtClean="0"/>
              <a:t>Dimension structurelle</a:t>
            </a:r>
          </a:p>
          <a:p>
            <a:pPr marL="571500" indent="-457200">
              <a:buFont typeface="Arial" pitchFamily="34" charset="0"/>
              <a:buAutoNum type="arabicPeriod"/>
            </a:pPr>
            <a:endParaRPr lang="fr-FR" sz="2000" dirty="0">
              <a:solidFill>
                <a:schemeClr val="tx1"/>
              </a:solidFill>
              <a:ea typeface="ＭＳ 明朝"/>
            </a:endParaRPr>
          </a:p>
          <a:p>
            <a:pPr marL="571500" indent="-457200">
              <a:buFont typeface="Arial" pitchFamily="34" charset="0"/>
              <a:buAutoNum type="arabicPeriod"/>
            </a:pPr>
            <a:r>
              <a:rPr lang="fr-FR" sz="2000" dirty="0" smtClean="0"/>
              <a:t>Dimension pragmatique</a:t>
            </a:r>
          </a:p>
          <a:p>
            <a:pPr marL="571500" indent="-457200">
              <a:buFont typeface="Arial" pitchFamily="34" charset="0"/>
              <a:buAutoNum type="arabicPeriod"/>
            </a:pPr>
            <a:endParaRPr lang="fr-FR" sz="2000" dirty="0">
              <a:solidFill>
                <a:schemeClr val="tx1"/>
              </a:solidFill>
              <a:ea typeface="ＭＳ 明朝"/>
            </a:endParaRPr>
          </a:p>
          <a:p>
            <a:pPr marL="571500" indent="-457200" algn="just">
              <a:buFont typeface="Arial" pitchFamily="34" charset="0"/>
              <a:buAutoNum type="arabicPeriod"/>
            </a:pPr>
            <a:r>
              <a:rPr lang="fr-FR" sz="2000" b="1" dirty="0" smtClean="0"/>
              <a:t>Dimension idéologique : </a:t>
            </a:r>
            <a:r>
              <a:rPr lang="fr-FR" sz="2000" dirty="0">
                <a:solidFill>
                  <a:srgbClr val="000000"/>
                </a:solidFill>
              </a:rPr>
              <a:t>l</a:t>
            </a:r>
            <a:r>
              <a:rPr lang="fr-FR" sz="2000" dirty="0" smtClean="0">
                <a:solidFill>
                  <a:srgbClr val="000000"/>
                </a:solidFill>
              </a:rPr>
              <a:t>’anthologie, lieu de transfert et institution </a:t>
            </a:r>
            <a:r>
              <a:rPr lang="fr-FR" sz="2000" dirty="0">
                <a:solidFill>
                  <a:srgbClr val="000000"/>
                </a:solidFill>
              </a:rPr>
              <a:t>de </a:t>
            </a:r>
            <a:r>
              <a:rPr lang="fr-FR" sz="2000" dirty="0" smtClean="0">
                <a:solidFill>
                  <a:srgbClr val="000000"/>
                </a:solidFill>
              </a:rPr>
              <a:t>transmission</a:t>
            </a:r>
          </a:p>
          <a:p>
            <a:pPr lvl="2"/>
            <a:r>
              <a:rPr lang="fr-FR" sz="2000" dirty="0" smtClean="0">
                <a:solidFill>
                  <a:srgbClr val="000000"/>
                </a:solidFill>
              </a:rPr>
              <a:t>D’une scène </a:t>
            </a:r>
            <a:r>
              <a:rPr lang="fr-FR" sz="2000" dirty="0" err="1" smtClean="0">
                <a:solidFill>
                  <a:srgbClr val="000000"/>
                </a:solidFill>
              </a:rPr>
              <a:t>englobante</a:t>
            </a:r>
            <a:r>
              <a:rPr lang="fr-FR" sz="2000" dirty="0" smtClean="0">
                <a:solidFill>
                  <a:srgbClr val="000000"/>
                </a:solidFill>
              </a:rPr>
              <a:t> à l’autre </a:t>
            </a:r>
          </a:p>
          <a:p>
            <a:pPr lvl="2"/>
            <a:r>
              <a:rPr lang="fr-FR" sz="2000" dirty="0" smtClean="0">
                <a:solidFill>
                  <a:srgbClr val="000000"/>
                </a:solidFill>
              </a:rPr>
              <a:t>L’anthologie comme espace d’étayage</a:t>
            </a:r>
          </a:p>
          <a:p>
            <a:pPr lvl="4"/>
            <a:r>
              <a:rPr lang="fr-FR" sz="2000" dirty="0">
                <a:solidFill>
                  <a:srgbClr val="000000"/>
                </a:solidFill>
              </a:rPr>
              <a:t>e</a:t>
            </a:r>
            <a:r>
              <a:rPr lang="fr-FR" sz="2000" dirty="0" smtClean="0">
                <a:solidFill>
                  <a:srgbClr val="000000"/>
                </a:solidFill>
              </a:rPr>
              <a:t>space d’étayage vs canonique</a:t>
            </a:r>
          </a:p>
          <a:p>
            <a:pPr lvl="4"/>
            <a:r>
              <a:rPr lang="fr-FR" sz="2000" dirty="0">
                <a:solidFill>
                  <a:srgbClr val="000000"/>
                </a:solidFill>
              </a:rPr>
              <a:t>médiation des textes canoniques</a:t>
            </a:r>
            <a:endParaRPr lang="fr-FR" sz="2200" dirty="0">
              <a:solidFill>
                <a:schemeClr val="tx1"/>
              </a:solidFill>
            </a:endParaRPr>
          </a:p>
          <a:p>
            <a:pPr lvl="4"/>
            <a:r>
              <a:rPr lang="fr-FR" sz="2000" dirty="0" smtClean="0">
                <a:solidFill>
                  <a:srgbClr val="000000"/>
                </a:solidFill>
              </a:rPr>
              <a:t>seuils </a:t>
            </a:r>
            <a:r>
              <a:rPr lang="fr-FR" sz="2000" dirty="0">
                <a:solidFill>
                  <a:srgbClr val="000000"/>
                </a:solidFill>
              </a:rPr>
              <a:t>et discontinuités</a:t>
            </a:r>
          </a:p>
          <a:p>
            <a:pPr lvl="2"/>
            <a:r>
              <a:rPr lang="fr-FR" sz="2000" dirty="0" smtClean="0">
                <a:solidFill>
                  <a:srgbClr val="000000"/>
                </a:solidFill>
              </a:rPr>
              <a:t>La question de l’</a:t>
            </a:r>
            <a:r>
              <a:rPr lang="fr-FR" sz="2000" dirty="0" err="1" smtClean="0">
                <a:solidFill>
                  <a:srgbClr val="000000"/>
                </a:solidFill>
              </a:rPr>
              <a:t>auctorialité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</a:p>
          <a:p>
            <a:pPr marL="114300" indent="0">
              <a:buNone/>
            </a:pPr>
            <a:endParaRPr lang="fr-FR" sz="2000" dirty="0" smtClean="0">
              <a:solidFill>
                <a:schemeClr val="tx1"/>
              </a:solidFill>
              <a:ea typeface="ＭＳ 明朝"/>
            </a:endParaRPr>
          </a:p>
          <a:p>
            <a:pPr lvl="2"/>
            <a:endParaRPr lang="fr-FR" sz="2000" dirty="0" smtClean="0"/>
          </a:p>
          <a:p>
            <a:endParaRPr lang="fr-FR" sz="2000" dirty="0">
              <a:solidFill>
                <a:schemeClr val="tx1"/>
              </a:solidFill>
              <a:ea typeface="ＭＳ 明朝"/>
            </a:endParaRPr>
          </a:p>
          <a:p>
            <a:pPr marL="11430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18404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23125"/>
          </a:xfrm>
        </p:spPr>
        <p:txBody>
          <a:bodyPr>
            <a:normAutofit/>
          </a:bodyPr>
          <a:lstStyle/>
          <a:p>
            <a:r>
              <a:rPr lang="fr-FR" sz="1600" spc="300" dirty="0">
                <a:solidFill>
                  <a:srgbClr val="000200"/>
                </a:solidFill>
                <a:latin typeface="Times-Roman"/>
              </a:rPr>
              <a:t>Anthologies littéraires et pérennité </a:t>
            </a:r>
            <a:br>
              <a:rPr lang="fr-FR" sz="1600" spc="300" dirty="0">
                <a:solidFill>
                  <a:srgbClr val="000200"/>
                </a:solidFill>
                <a:latin typeface="Times-Roman"/>
              </a:rPr>
            </a:br>
            <a:r>
              <a:rPr lang="fr-FR" sz="1600" spc="300" dirty="0">
                <a:solidFill>
                  <a:srgbClr val="000200"/>
                </a:solidFill>
                <a:latin typeface="Times-Roman"/>
              </a:rPr>
              <a:t>des discours sur l’auteur</a:t>
            </a:r>
            <a:endParaRPr lang="fr-FR" sz="1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8348" y="1788198"/>
            <a:ext cx="8731559" cy="4975857"/>
          </a:xfrm>
        </p:spPr>
        <p:txBody>
          <a:bodyPr>
            <a:normAutofit fontScale="92500" lnSpcReduction="20000"/>
          </a:bodyPr>
          <a:lstStyle/>
          <a:p>
            <a:r>
              <a:rPr lang="fr-FR" sz="2200" dirty="0" smtClean="0">
                <a:solidFill>
                  <a:schemeClr val="tx1"/>
                </a:solidFill>
              </a:rPr>
              <a:t>Quelle </a:t>
            </a:r>
            <a:r>
              <a:rPr lang="fr-FR" sz="2200" dirty="0" err="1" smtClean="0">
                <a:solidFill>
                  <a:schemeClr val="tx1"/>
                </a:solidFill>
              </a:rPr>
              <a:t>auctorialité</a:t>
            </a:r>
            <a:r>
              <a:rPr lang="fr-FR" sz="2200" dirty="0" smtClean="0">
                <a:solidFill>
                  <a:schemeClr val="tx1"/>
                </a:solidFill>
              </a:rPr>
              <a:t>?</a:t>
            </a:r>
            <a:r>
              <a:rPr lang="fr-FR" sz="2200" dirty="0">
                <a:solidFill>
                  <a:schemeClr val="tx1"/>
                </a:solidFill>
              </a:rPr>
              <a:t> </a:t>
            </a:r>
            <a:endParaRPr lang="fr-FR" sz="2200" dirty="0" smtClean="0">
              <a:solidFill>
                <a:schemeClr val="tx1"/>
              </a:solidFill>
            </a:endParaRPr>
          </a:p>
          <a:p>
            <a:pPr lvl="1" algn="just"/>
            <a:r>
              <a:rPr lang="fr-FR" sz="2200" dirty="0">
                <a:solidFill>
                  <a:schemeClr val="tx1"/>
                </a:solidFill>
              </a:rPr>
              <a:t>Un locuteur </a:t>
            </a:r>
            <a:r>
              <a:rPr lang="fr-FR" sz="2200" dirty="0" smtClean="0">
                <a:solidFill>
                  <a:schemeClr val="tx1"/>
                </a:solidFill>
              </a:rPr>
              <a:t>premier (</a:t>
            </a:r>
            <a:r>
              <a:rPr lang="fr-FR" sz="2200" dirty="0">
                <a:solidFill>
                  <a:schemeClr val="tx1"/>
                </a:solidFill>
              </a:rPr>
              <a:t>L): administrateur/ concepteur/ didacticien</a:t>
            </a:r>
          </a:p>
          <a:p>
            <a:pPr marL="411480" lvl="1" indent="0" algn="just">
              <a:buNone/>
            </a:pPr>
            <a:endParaRPr lang="fr-FR" sz="2200" dirty="0" smtClean="0">
              <a:solidFill>
                <a:schemeClr val="tx1"/>
              </a:solidFill>
            </a:endParaRPr>
          </a:p>
          <a:p>
            <a:pPr lvl="1" algn="just"/>
            <a:r>
              <a:rPr lang="fr-FR" sz="2200" dirty="0" smtClean="0">
                <a:solidFill>
                  <a:schemeClr val="tx1"/>
                </a:solidFill>
              </a:rPr>
              <a:t>Un locuteur premier/énonciateur 2 : l’auteur des œuvres canoniques</a:t>
            </a:r>
          </a:p>
          <a:p>
            <a:pPr lvl="1" algn="just"/>
            <a:endParaRPr lang="fr-FR" sz="2200" dirty="0" smtClean="0">
              <a:solidFill>
                <a:schemeClr val="tx1"/>
              </a:solidFill>
            </a:endParaRPr>
          </a:p>
          <a:p>
            <a:pPr lvl="1" algn="just"/>
            <a:r>
              <a:rPr lang="fr-FR" sz="2200" dirty="0" smtClean="0">
                <a:solidFill>
                  <a:srgbClr val="000000"/>
                </a:solidFill>
              </a:rPr>
              <a:t>Modes de prise en charge : entre « concordance discordante » et de « discordance concordante » (Ricœur 1983) : la </a:t>
            </a:r>
            <a:r>
              <a:rPr lang="fr-FR" sz="2200" dirty="0" err="1" smtClean="0">
                <a:solidFill>
                  <a:srgbClr val="000000"/>
                </a:solidFill>
              </a:rPr>
              <a:t>coénonciation</a:t>
            </a:r>
            <a:r>
              <a:rPr lang="fr-FR" sz="2200" dirty="0" smtClean="0">
                <a:solidFill>
                  <a:srgbClr val="000000"/>
                </a:solidFill>
              </a:rPr>
              <a:t> sous-énoncée (Rabatel 2013) </a:t>
            </a:r>
          </a:p>
          <a:p>
            <a:pPr lvl="1" algn="just"/>
            <a:endParaRPr lang="fr-FR" sz="2000" dirty="0"/>
          </a:p>
          <a:p>
            <a:pPr marL="0" indent="0">
              <a:buNone/>
            </a:pPr>
            <a:endParaRPr lang="fr-FR" sz="1800" dirty="0"/>
          </a:p>
          <a:p>
            <a:pPr marL="0" indent="0" algn="just">
              <a:buNone/>
            </a:pPr>
            <a:r>
              <a:rPr lang="fr-FR" sz="1300" dirty="0"/>
              <a:t>concordance concordante  </a:t>
            </a:r>
            <a:r>
              <a:rPr lang="fr-FR" sz="1300" b="1" dirty="0" smtClean="0"/>
              <a:t>concordance </a:t>
            </a:r>
            <a:r>
              <a:rPr lang="fr-FR" sz="1300" b="1" dirty="0"/>
              <a:t>discordante /discordance concordante   </a:t>
            </a:r>
            <a:r>
              <a:rPr lang="fr-FR" sz="1300" dirty="0"/>
              <a:t>discordance discordante</a:t>
            </a:r>
            <a:r>
              <a:rPr lang="fr-FR" sz="1500" dirty="0"/>
              <a:t>		</a:t>
            </a:r>
            <a:r>
              <a:rPr lang="fr-FR" sz="1500" dirty="0" smtClean="0"/>
              <a:t>               	</a:t>
            </a:r>
            <a:r>
              <a:rPr lang="fr-FR" sz="1400" dirty="0" smtClean="0"/>
              <a:t>sur</a:t>
            </a:r>
            <a:r>
              <a:rPr lang="fr-FR" sz="1400" dirty="0"/>
              <a:t>-</a:t>
            </a:r>
            <a:r>
              <a:rPr lang="fr-FR" sz="1400" dirty="0" smtClean="0"/>
              <a:t>énonciation</a:t>
            </a:r>
            <a:r>
              <a:rPr lang="fr-FR" sz="1400" dirty="0"/>
              <a:t> </a:t>
            </a:r>
            <a:r>
              <a:rPr lang="fr-FR" sz="1400" dirty="0" smtClean="0"/>
              <a:t>              sous</a:t>
            </a:r>
            <a:r>
              <a:rPr lang="fr-FR" sz="1400" dirty="0"/>
              <a:t>-</a:t>
            </a:r>
            <a:r>
              <a:rPr lang="fr-FR" sz="1400" dirty="0" smtClean="0"/>
              <a:t>énonciation</a:t>
            </a:r>
          </a:p>
          <a:p>
            <a:pPr marL="0" indent="0">
              <a:buNone/>
            </a:pPr>
            <a:endParaRPr lang="fr-FR" sz="1500" dirty="0" smtClean="0"/>
          </a:p>
          <a:p>
            <a:pPr marL="0" indent="0">
              <a:buNone/>
            </a:pPr>
            <a:r>
              <a:rPr lang="fr-FR" sz="1500" dirty="0" smtClean="0"/>
              <a:t>Consensus								     Dissensus						                                  								           	</a:t>
            </a:r>
            <a:endParaRPr lang="fr-FR" sz="2000" dirty="0" smtClean="0"/>
          </a:p>
          <a:p>
            <a:endParaRPr lang="fr-FR" sz="1800" b="1" dirty="0" smtClean="0"/>
          </a:p>
          <a:p>
            <a:endParaRPr lang="fr-FR" sz="1800" dirty="0"/>
          </a:p>
          <a:p>
            <a:pPr marL="0" indent="0">
              <a:buNone/>
            </a:pPr>
            <a:endParaRPr lang="fr-FR" sz="1800" dirty="0"/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194951" y="5632670"/>
            <a:ext cx="862495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89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i="1" dirty="0"/>
              <a:t>La </a:t>
            </a:r>
            <a:r>
              <a:rPr lang="fr-FR" b="1" i="1" dirty="0" err="1"/>
              <a:t>scène</a:t>
            </a:r>
            <a:r>
              <a:rPr lang="fr-FR" b="1" i="1" dirty="0"/>
              <a:t> </a:t>
            </a:r>
            <a:r>
              <a:rPr lang="fr-FR" b="1" i="1" dirty="0" err="1"/>
              <a:t>médiatique</a:t>
            </a:r>
            <a:r>
              <a:rPr lang="fr-FR" b="1" i="1" dirty="0"/>
              <a:t/>
            </a:r>
            <a:br>
              <a:rPr lang="fr-FR" b="1" i="1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752600"/>
            <a:ext cx="8542867" cy="48514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fr-FR" dirty="0"/>
              <a:t>Le magazine </a:t>
            </a:r>
            <a:r>
              <a:rPr lang="fr-FR" dirty="0" err="1"/>
              <a:t>féminin</a:t>
            </a:r>
            <a:r>
              <a:rPr lang="fr-FR" dirty="0"/>
              <a:t> </a:t>
            </a:r>
            <a:r>
              <a:rPr lang="fr-FR" dirty="0" err="1"/>
              <a:t>récemment</a:t>
            </a:r>
            <a:r>
              <a:rPr lang="fr-FR" dirty="0"/>
              <a:t> paru en France, </a:t>
            </a:r>
            <a:r>
              <a:rPr lang="fr-FR" i="1" dirty="0"/>
              <a:t>Rose, </a:t>
            </a:r>
            <a:r>
              <a:rPr lang="fr-FR" dirty="0"/>
              <a:t>est </a:t>
            </a:r>
            <a:r>
              <a:rPr lang="fr-FR" dirty="0" err="1"/>
              <a:t>édite</a:t>
            </a:r>
            <a:r>
              <a:rPr lang="fr-FR" dirty="0"/>
              <a:t>́ à 200.000 exemplaires. Il est distribué dans les centres de soin et soutenu par les pouvoirs publics pour « </a:t>
            </a:r>
            <a:r>
              <a:rPr lang="fr-FR" dirty="0" err="1"/>
              <a:t>réconcilier</a:t>
            </a:r>
            <a:r>
              <a:rPr lang="fr-FR" dirty="0"/>
              <a:t> avec la vie les femmes malades du cancer en leur offrant une foule de conseils » (je cite l’</a:t>
            </a:r>
            <a:r>
              <a:rPr lang="fr-FR" dirty="0" err="1"/>
              <a:t>éditorial</a:t>
            </a:r>
            <a:r>
              <a:rPr lang="fr-FR" dirty="0"/>
              <a:t> du </a:t>
            </a:r>
            <a:r>
              <a:rPr lang="fr-FR" dirty="0" err="1"/>
              <a:t>numéro</a:t>
            </a:r>
            <a:r>
              <a:rPr lang="fr-FR" dirty="0"/>
              <a:t> 1) et en riposte à l’ostracisme dont elles sont victimes. Il s’agit de les aider à la </a:t>
            </a:r>
            <a:r>
              <a:rPr lang="fr-FR" dirty="0" err="1"/>
              <a:t>réhabilitation</a:t>
            </a:r>
            <a:r>
              <a:rPr lang="fr-FR" dirty="0"/>
              <a:t> de leur image </a:t>
            </a:r>
            <a:r>
              <a:rPr lang="fr-FR" dirty="0" err="1"/>
              <a:t>dégradée</a:t>
            </a:r>
            <a:r>
              <a:rPr lang="fr-FR" dirty="0"/>
              <a:t> par la </a:t>
            </a:r>
            <a:r>
              <a:rPr lang="fr-FR" dirty="0" err="1"/>
              <a:t>représentation</a:t>
            </a:r>
            <a:r>
              <a:rPr lang="fr-FR" dirty="0"/>
              <a:t> sociale </a:t>
            </a:r>
            <a:r>
              <a:rPr lang="fr-FR" dirty="0" err="1"/>
              <a:t>négative</a:t>
            </a:r>
            <a:r>
              <a:rPr lang="fr-FR" dirty="0"/>
              <a:t> de la maladie. Au centre de la </a:t>
            </a:r>
            <a:r>
              <a:rPr lang="fr-FR" dirty="0" err="1"/>
              <a:t>problématique</a:t>
            </a:r>
            <a:r>
              <a:rPr lang="fr-FR" dirty="0"/>
              <a:t>, se pose une question d’</a:t>
            </a:r>
            <a:r>
              <a:rPr lang="fr-FR" dirty="0" err="1"/>
              <a:t>identite</a:t>
            </a:r>
            <a:r>
              <a:rPr lang="fr-FR" dirty="0"/>
              <a:t>́, </a:t>
            </a:r>
            <a:r>
              <a:rPr lang="fr-FR"/>
              <a:t>et </a:t>
            </a:r>
            <a:r>
              <a:rPr lang="fr-FR" smtClean="0"/>
              <a:t>lus </a:t>
            </a:r>
            <a:r>
              <a:rPr lang="fr-FR" dirty="0" err="1"/>
              <a:t>spécialement</a:t>
            </a:r>
            <a:r>
              <a:rPr lang="fr-FR" dirty="0"/>
              <a:t> d’</a:t>
            </a:r>
            <a:r>
              <a:rPr lang="fr-FR" dirty="0" err="1"/>
              <a:t>identite</a:t>
            </a:r>
            <a:r>
              <a:rPr lang="fr-FR" dirty="0"/>
              <a:t>́ </a:t>
            </a:r>
            <a:r>
              <a:rPr lang="fr-FR" dirty="0" err="1"/>
              <a:t>féminine</a:t>
            </a:r>
            <a:r>
              <a:rPr lang="fr-FR" dirty="0"/>
              <a:t>, à </a:t>
            </a:r>
            <a:r>
              <a:rPr lang="fr-FR" dirty="0" err="1"/>
              <a:t>préserver</a:t>
            </a:r>
            <a:r>
              <a:rPr lang="fr-FR" dirty="0"/>
              <a:t> ou à reconstruire. </a:t>
            </a:r>
          </a:p>
          <a:p>
            <a:pPr marL="114300" indent="0" algn="just">
              <a:buNone/>
            </a:pPr>
            <a:endParaRPr lang="fr-FR" b="1" dirty="0" smtClean="0"/>
          </a:p>
          <a:p>
            <a:pPr marL="114300" indent="0" algn="just">
              <a:buNone/>
            </a:pPr>
            <a:r>
              <a:rPr lang="fr-FR" b="1" dirty="0" smtClean="0"/>
              <a:t>Types </a:t>
            </a:r>
            <a:r>
              <a:rPr lang="fr-FR" b="1" dirty="0"/>
              <a:t>de citation </a:t>
            </a:r>
          </a:p>
          <a:p>
            <a:pPr algn="just"/>
            <a:r>
              <a:rPr lang="fr-FR" dirty="0"/>
              <a:t>Les paroles </a:t>
            </a:r>
            <a:r>
              <a:rPr lang="fr-FR" dirty="0" err="1"/>
              <a:t>rapportées</a:t>
            </a:r>
            <a:r>
              <a:rPr lang="fr-FR" dirty="0"/>
              <a:t> sont </a:t>
            </a:r>
            <a:r>
              <a:rPr lang="fr-FR" dirty="0" err="1"/>
              <a:t>très</a:t>
            </a:r>
            <a:r>
              <a:rPr lang="fr-FR" dirty="0"/>
              <a:t> nombreuses et explicitement </a:t>
            </a:r>
            <a:r>
              <a:rPr lang="fr-FR" dirty="0" err="1"/>
              <a:t>désignées</a:t>
            </a:r>
            <a:r>
              <a:rPr lang="fr-FR" dirty="0"/>
              <a:t> comme telles par des guillemets, qu’il faut voir ici comme marqueurs d’</a:t>
            </a:r>
            <a:r>
              <a:rPr lang="fr-FR" dirty="0" err="1"/>
              <a:t>authenticite</a:t>
            </a:r>
            <a:r>
              <a:rPr lang="fr-FR" dirty="0"/>
              <a:t>́ (</a:t>
            </a:r>
            <a:r>
              <a:rPr lang="fr-FR" dirty="0" err="1"/>
              <a:t>Marnette</a:t>
            </a:r>
            <a:r>
              <a:rPr lang="fr-FR" dirty="0"/>
              <a:t> 2003). Ces </a:t>
            </a:r>
            <a:r>
              <a:rPr lang="fr-FR" i="1" dirty="0" err="1"/>
              <a:t>verbatims</a:t>
            </a:r>
            <a:r>
              <a:rPr lang="fr-FR" i="1" dirty="0"/>
              <a:t> </a:t>
            </a:r>
            <a:r>
              <a:rPr lang="fr-FR" dirty="0" err="1"/>
              <a:t>relèvent</a:t>
            </a:r>
            <a:r>
              <a:rPr lang="fr-FR" dirty="0"/>
              <a:t> du conseil pratique, de la vulgarisation scientifique par des experts du monde </a:t>
            </a:r>
            <a:r>
              <a:rPr lang="fr-FR" dirty="0" err="1"/>
              <a:t>médical</a:t>
            </a:r>
            <a:r>
              <a:rPr lang="fr-FR" dirty="0"/>
              <a:t> ou encore du </a:t>
            </a:r>
            <a:r>
              <a:rPr lang="fr-FR" dirty="0" err="1"/>
              <a:t>témoignage</a:t>
            </a:r>
            <a:r>
              <a:rPr lang="fr-FR" dirty="0"/>
              <a:t>. Ce sont ces derniers </a:t>
            </a:r>
            <a:r>
              <a:rPr lang="fr-FR" dirty="0" err="1"/>
              <a:t>énoncés</a:t>
            </a:r>
            <a:r>
              <a:rPr lang="fr-FR" dirty="0"/>
              <a:t> qui m’</a:t>
            </a:r>
            <a:r>
              <a:rPr lang="fr-FR" dirty="0" err="1"/>
              <a:t>intéressent</a:t>
            </a:r>
            <a:r>
              <a:rPr lang="fr-FR" dirty="0"/>
              <a:t> ici. </a:t>
            </a:r>
          </a:p>
          <a:p>
            <a:pPr algn="just"/>
            <a:r>
              <a:rPr lang="fr-FR" dirty="0"/>
              <a:t>À travers le </a:t>
            </a:r>
            <a:r>
              <a:rPr lang="fr-FR" dirty="0" err="1"/>
              <a:t>témoignage</a:t>
            </a:r>
            <a:r>
              <a:rPr lang="fr-FR" dirty="0"/>
              <a:t>, le journal renvoie à l’</a:t>
            </a:r>
            <a:r>
              <a:rPr lang="fr-FR" dirty="0" err="1"/>
              <a:t>expérience</a:t>
            </a:r>
            <a:r>
              <a:rPr lang="fr-FR" dirty="0"/>
              <a:t> </a:t>
            </a:r>
            <a:r>
              <a:rPr lang="fr-FR" dirty="0" err="1"/>
              <a:t>partagée</a:t>
            </a:r>
            <a:r>
              <a:rPr lang="fr-FR" dirty="0"/>
              <a:t> des malades du cancer et les constitue en une </a:t>
            </a:r>
            <a:r>
              <a:rPr lang="fr-FR" dirty="0" err="1"/>
              <a:t>communaute</a:t>
            </a:r>
            <a:r>
              <a:rPr lang="fr-FR" dirty="0"/>
              <a:t>́ et en un lectorat </a:t>
            </a:r>
            <a:r>
              <a:rPr lang="fr-FR" dirty="0" err="1"/>
              <a:t>homogènes</a:t>
            </a:r>
            <a:r>
              <a:rPr lang="fr-FR" dirty="0"/>
              <a:t>. J’en donne deux exemples :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3566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b="1" i="1" dirty="0"/>
              <a:t>La </a:t>
            </a:r>
            <a:r>
              <a:rPr lang="fr-FR" sz="3600" b="1" i="1" dirty="0" err="1"/>
              <a:t>scène</a:t>
            </a:r>
            <a:r>
              <a:rPr lang="fr-FR" sz="3600" b="1" i="1" dirty="0"/>
              <a:t> philosophique</a:t>
            </a:r>
            <a:r>
              <a:rPr lang="fr-FR" sz="3600" i="1" dirty="0"/>
              <a:t/>
            </a:r>
            <a:br>
              <a:rPr lang="fr-FR" sz="3600" i="1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52600"/>
            <a:ext cx="8595218" cy="4906957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fr-FR" b="1" dirty="0" smtClean="0"/>
              <a:t>Derrida</a:t>
            </a:r>
          </a:p>
          <a:p>
            <a:r>
              <a:rPr lang="fr-FR" i="1" dirty="0"/>
              <a:t>Types de </a:t>
            </a:r>
            <a:r>
              <a:rPr lang="fr-FR" i="1" dirty="0" smtClean="0"/>
              <a:t>citation</a:t>
            </a:r>
          </a:p>
          <a:p>
            <a:pPr marL="114300" indent="0" algn="just">
              <a:buNone/>
            </a:pPr>
            <a:r>
              <a:rPr lang="fr-FR" dirty="0" smtClean="0"/>
              <a:t>Dans </a:t>
            </a:r>
            <a:r>
              <a:rPr lang="fr-FR" i="1" dirty="0"/>
              <a:t>Eperons </a:t>
            </a:r>
            <a:r>
              <a:rPr lang="fr-FR" dirty="0"/>
              <a:t>Derrida cite abondamment </a:t>
            </a:r>
            <a:r>
              <a:rPr lang="fr-FR" i="1" dirty="0"/>
              <a:t>Le gai savoir </a:t>
            </a:r>
            <a:r>
              <a:rPr lang="fr-FR" dirty="0"/>
              <a:t>de Nietzsche et la traduction qu’en fait </a:t>
            </a:r>
            <a:r>
              <a:rPr lang="fr-FR" dirty="0" err="1"/>
              <a:t>Klossovski</a:t>
            </a:r>
            <a:r>
              <a:rPr lang="fr-FR" dirty="0"/>
              <a:t>. Les ruptures </a:t>
            </a:r>
            <a:r>
              <a:rPr lang="fr-FR" dirty="0" err="1"/>
              <a:t>énonciatives</a:t>
            </a:r>
            <a:r>
              <a:rPr lang="fr-FR" dirty="0"/>
              <a:t> sont </a:t>
            </a:r>
            <a:r>
              <a:rPr lang="fr-FR" dirty="0" err="1"/>
              <a:t>très</a:t>
            </a:r>
            <a:r>
              <a:rPr lang="fr-FR" dirty="0"/>
              <a:t> nombreuses et visibles - la ponctuation parle à l’œil (Nina </a:t>
            </a:r>
            <a:r>
              <a:rPr lang="fr-FR" dirty="0" err="1"/>
              <a:t>Catach</a:t>
            </a:r>
            <a:r>
              <a:rPr lang="fr-FR" dirty="0"/>
              <a:t>) - comme le montre un des trois fragments qui constituent le </a:t>
            </a:r>
            <a:r>
              <a:rPr lang="fr-FR" dirty="0" err="1"/>
              <a:t>début</a:t>
            </a:r>
            <a:r>
              <a:rPr lang="fr-FR" dirty="0"/>
              <a:t> </a:t>
            </a:r>
            <a:r>
              <a:rPr lang="fr-FR" i="1" dirty="0"/>
              <a:t>d’</a:t>
            </a:r>
            <a:r>
              <a:rPr lang="fr-FR" i="1" dirty="0" err="1"/>
              <a:t>Éperons</a:t>
            </a:r>
            <a:r>
              <a:rPr lang="fr-FR" i="1" dirty="0"/>
              <a:t> </a:t>
            </a:r>
            <a:r>
              <a:rPr lang="fr-FR" dirty="0"/>
              <a:t>: </a:t>
            </a:r>
          </a:p>
          <a:p>
            <a:pPr marL="114300" indent="0" algn="just">
              <a:buNone/>
            </a:pPr>
            <a:r>
              <a:rPr lang="fr-FR" dirty="0" smtClean="0"/>
              <a:t>Si </a:t>
            </a:r>
            <a:r>
              <a:rPr lang="fr-FR" dirty="0"/>
              <a:t>la citation permet de parler du style de </a:t>
            </a:r>
            <a:r>
              <a:rPr lang="fr-FR" dirty="0" smtClean="0"/>
              <a:t>Nietzsche </a:t>
            </a:r>
            <a:r>
              <a:rPr lang="fr-FR" dirty="0"/>
              <a:t>(le sous-titre </a:t>
            </a:r>
            <a:r>
              <a:rPr lang="fr-FR" i="1" dirty="0"/>
              <a:t>d’</a:t>
            </a:r>
            <a:r>
              <a:rPr lang="fr-FR" i="1" dirty="0" err="1"/>
              <a:t>Éperons</a:t>
            </a:r>
            <a:r>
              <a:rPr lang="fr-FR" i="1" dirty="0"/>
              <a:t> </a:t>
            </a:r>
            <a:r>
              <a:rPr lang="fr-FR" dirty="0"/>
              <a:t>est </a:t>
            </a:r>
            <a:r>
              <a:rPr lang="fr-FR" i="1" dirty="0"/>
              <a:t>Les styles de </a:t>
            </a:r>
            <a:r>
              <a:rPr lang="fr-FR" dirty="0" err="1" smtClean="0"/>
              <a:t>Nietszche</a:t>
            </a:r>
            <a:r>
              <a:rPr lang="fr-FR" dirty="0"/>
              <a:t>), dans le </a:t>
            </a:r>
            <a:r>
              <a:rPr lang="fr-FR" dirty="0" err="1"/>
              <a:t>même</a:t>
            </a:r>
            <a:r>
              <a:rPr lang="fr-FR" dirty="0"/>
              <a:t> mouvement, elle fait entendre le style de Derrida : la mise en </a:t>
            </a:r>
            <a:r>
              <a:rPr lang="fr-FR" dirty="0" err="1"/>
              <a:t>abîme</a:t>
            </a:r>
            <a:r>
              <a:rPr lang="fr-FR" dirty="0"/>
              <a:t> de la question du style </a:t>
            </a:r>
            <a:r>
              <a:rPr lang="fr-FR" dirty="0" err="1"/>
              <a:t>relève</a:t>
            </a:r>
            <a:r>
              <a:rPr lang="fr-FR" dirty="0"/>
              <a:t> d’un processus de captation : Derrida habite les textes d’autrui, se les approprie, pour enfin les phagocyter et par un retournement </a:t>
            </a:r>
            <a:r>
              <a:rPr lang="fr-FR" dirty="0" err="1"/>
              <a:t>maniériste</a:t>
            </a:r>
            <a:r>
              <a:rPr lang="fr-FR" dirty="0"/>
              <a:t> faire advenir son propre texte du patchwork </a:t>
            </a:r>
            <a:r>
              <a:rPr lang="fr-FR" dirty="0" err="1"/>
              <a:t>énonciatif</a:t>
            </a:r>
            <a:r>
              <a:rPr lang="fr-FR" dirty="0"/>
              <a:t>. Parler des styles de Nietzsche, c’est parler du sien. </a:t>
            </a:r>
          </a:p>
          <a:p>
            <a:endParaRPr lang="fr-FR" dirty="0" smtClean="0"/>
          </a:p>
          <a:p>
            <a:pPr marL="114300" indent="0">
              <a:buNone/>
            </a:pPr>
            <a:r>
              <a:rPr lang="fr-FR" b="1" dirty="0" smtClean="0"/>
              <a:t>Rousseau</a:t>
            </a:r>
            <a:r>
              <a:rPr lang="fr-FR" dirty="0" smtClean="0"/>
              <a:t> </a:t>
            </a:r>
            <a:r>
              <a:rPr lang="fr-FR" dirty="0"/>
              <a:t>et </a:t>
            </a:r>
            <a:r>
              <a:rPr lang="fr-FR" dirty="0" smtClean="0"/>
              <a:t>l’autocitation dans les </a:t>
            </a:r>
            <a:r>
              <a:rPr lang="fr-FR" i="1" dirty="0" smtClean="0"/>
              <a:t>Rêveries</a:t>
            </a:r>
            <a:endParaRPr lang="fr-FR" i="1" dirty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570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6128" y="634940"/>
            <a:ext cx="8260672" cy="63494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fr-FR" sz="1800" spc="300" dirty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>Anthologies littéraires et pérennité </a:t>
            </a:r>
            <a:r>
              <a:rPr lang="fr-FR" sz="1800" spc="300" dirty="0" smtClean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/>
            </a:r>
            <a:br>
              <a:rPr lang="fr-FR" sz="1800" spc="300" dirty="0" smtClean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</a:br>
            <a:r>
              <a:rPr lang="fr-FR" sz="1800" spc="300" dirty="0" smtClean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>des </a:t>
            </a:r>
            <a:r>
              <a:rPr lang="fr-FR" sz="1800" spc="300" dirty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>discours sur l’auteur</a:t>
            </a:r>
            <a:r>
              <a:rPr lang="fr-FR" sz="1800" spc="300" dirty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t/>
            </a:r>
            <a:br>
              <a:rPr lang="fr-FR" sz="1800" spc="300" dirty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4381" y="1269881"/>
            <a:ext cx="8721221" cy="5588120"/>
          </a:xfrm>
        </p:spPr>
        <p:txBody>
          <a:bodyPr>
            <a:normAutofit fontScale="62500" lnSpcReduction="20000"/>
          </a:bodyPr>
          <a:lstStyle/>
          <a:p>
            <a:pPr marL="114300" indent="0">
              <a:lnSpc>
                <a:spcPct val="120000"/>
              </a:lnSpc>
              <a:buNone/>
            </a:pPr>
            <a:r>
              <a:rPr lang="fr-FR" sz="2900" b="1" dirty="0" smtClean="0">
                <a:solidFill>
                  <a:schemeClr val="tx1"/>
                </a:solidFill>
              </a:rPr>
              <a:t>Conclusion</a:t>
            </a:r>
            <a:endParaRPr lang="fr-FR" sz="2900" b="1" dirty="0"/>
          </a:p>
          <a:p>
            <a:pPr algn="just">
              <a:lnSpc>
                <a:spcPct val="120000"/>
              </a:lnSpc>
            </a:pPr>
            <a:r>
              <a:rPr lang="fr-FR" sz="2900" b="1" dirty="0" smtClean="0">
                <a:solidFill>
                  <a:srgbClr val="000000"/>
                </a:solidFill>
              </a:rPr>
              <a:t>Gain épistémologique quant à l’analyse des modalités citationnelles</a:t>
            </a:r>
            <a:r>
              <a:rPr lang="fr-FR" sz="2900" dirty="0" smtClean="0">
                <a:solidFill>
                  <a:srgbClr val="000000"/>
                </a:solidFill>
              </a:rPr>
              <a:t> </a:t>
            </a:r>
            <a:r>
              <a:rPr lang="fr-FR" sz="2900" b="1" dirty="0" smtClean="0">
                <a:solidFill>
                  <a:srgbClr val="000000"/>
                </a:solidFill>
              </a:rPr>
              <a:t>en relation avec la discursivité des énoncés</a:t>
            </a:r>
          </a:p>
          <a:p>
            <a:pPr lvl="1">
              <a:lnSpc>
                <a:spcPct val="120000"/>
              </a:lnSpc>
            </a:pPr>
            <a:r>
              <a:rPr lang="fr-FR" sz="2900" dirty="0" smtClean="0">
                <a:solidFill>
                  <a:srgbClr val="000000"/>
                </a:solidFill>
              </a:rPr>
              <a:t>Approche croisée de la citation en AD et du point de vue sémiotique </a:t>
            </a:r>
            <a:endParaRPr lang="fr-FR" sz="2900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fr-FR" sz="2900" dirty="0" smtClean="0">
                <a:solidFill>
                  <a:srgbClr val="000000"/>
                </a:solidFill>
              </a:rPr>
              <a:t>La citation dans un genre didactique spécifique</a:t>
            </a:r>
          </a:p>
          <a:p>
            <a:pPr lvl="1">
              <a:lnSpc>
                <a:spcPct val="120000"/>
              </a:lnSpc>
            </a:pPr>
            <a:r>
              <a:rPr lang="fr-FR" sz="2900" dirty="0" smtClean="0">
                <a:solidFill>
                  <a:srgbClr val="000000"/>
                </a:solidFill>
              </a:rPr>
              <a:t>La citation comme élément relevant de l’espace d’étayage</a:t>
            </a:r>
          </a:p>
          <a:p>
            <a:pPr lvl="1">
              <a:lnSpc>
                <a:spcPct val="120000"/>
              </a:lnSpc>
            </a:pPr>
            <a:r>
              <a:rPr lang="fr-FR" sz="2900" dirty="0" smtClean="0">
                <a:solidFill>
                  <a:srgbClr val="000000"/>
                </a:solidFill>
              </a:rPr>
              <a:t>Citation et remise en cause de l’</a:t>
            </a:r>
            <a:r>
              <a:rPr lang="fr-FR" sz="2900" dirty="0" err="1" smtClean="0">
                <a:solidFill>
                  <a:srgbClr val="000000"/>
                </a:solidFill>
              </a:rPr>
              <a:t>auctorialité</a:t>
            </a:r>
            <a:endParaRPr lang="fr-FR" sz="2900" dirty="0">
              <a:solidFill>
                <a:srgbClr val="000000"/>
              </a:solidFill>
            </a:endParaRPr>
          </a:p>
          <a:p>
            <a:pPr marL="411480" lvl="1" indent="0">
              <a:lnSpc>
                <a:spcPct val="120000"/>
              </a:lnSpc>
              <a:buNone/>
            </a:pPr>
            <a:endParaRPr lang="fr-FR" sz="2900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fr-FR" sz="2900" b="1" dirty="0" smtClean="0">
                <a:solidFill>
                  <a:srgbClr val="000000"/>
                </a:solidFill>
              </a:rPr>
              <a:t>Méthodologie</a:t>
            </a:r>
            <a:endParaRPr lang="fr-FR" sz="2900" dirty="0" smtClean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fr-FR" sz="2900" dirty="0" smtClean="0">
                <a:solidFill>
                  <a:srgbClr val="000000"/>
                </a:solidFill>
              </a:rPr>
              <a:t>Scènes d’énonciation</a:t>
            </a:r>
          </a:p>
          <a:p>
            <a:pPr lvl="1">
              <a:lnSpc>
                <a:spcPct val="120000"/>
              </a:lnSpc>
            </a:pPr>
            <a:r>
              <a:rPr lang="fr-FR" sz="2900" dirty="0" err="1" smtClean="0">
                <a:solidFill>
                  <a:srgbClr val="000000"/>
                </a:solidFill>
              </a:rPr>
              <a:t>Méréologie</a:t>
            </a:r>
            <a:r>
              <a:rPr lang="fr-FR" sz="2900" dirty="0" smtClean="0">
                <a:solidFill>
                  <a:srgbClr val="000000"/>
                </a:solidFill>
              </a:rPr>
              <a:t>/détachement/greffe/</a:t>
            </a:r>
            <a:r>
              <a:rPr lang="fr-FR" sz="2900" dirty="0" err="1" smtClean="0">
                <a:solidFill>
                  <a:srgbClr val="000000"/>
                </a:solidFill>
              </a:rPr>
              <a:t>interprétance</a:t>
            </a:r>
            <a:r>
              <a:rPr lang="fr-FR" sz="2900" dirty="0" smtClean="0">
                <a:solidFill>
                  <a:srgbClr val="000000"/>
                </a:solidFill>
              </a:rPr>
              <a:t> </a:t>
            </a:r>
          </a:p>
          <a:p>
            <a:pPr lvl="1">
              <a:lnSpc>
                <a:spcPct val="120000"/>
              </a:lnSpc>
            </a:pPr>
            <a:r>
              <a:rPr lang="fr-FR" sz="2900" dirty="0" smtClean="0">
                <a:solidFill>
                  <a:srgbClr val="000000"/>
                </a:solidFill>
              </a:rPr>
              <a:t>Détachement/</a:t>
            </a:r>
            <a:r>
              <a:rPr lang="fr-FR" sz="2900" dirty="0" err="1" smtClean="0">
                <a:solidFill>
                  <a:srgbClr val="000000"/>
                </a:solidFill>
              </a:rPr>
              <a:t>textualisation</a:t>
            </a:r>
            <a:endParaRPr lang="fr-FR" sz="2900" dirty="0" smtClean="0">
              <a:solidFill>
                <a:srgbClr val="000000"/>
              </a:solidFill>
            </a:endParaRPr>
          </a:p>
          <a:p>
            <a:pPr marL="411480" lvl="1" indent="0">
              <a:lnSpc>
                <a:spcPct val="120000"/>
              </a:lnSpc>
              <a:buNone/>
            </a:pPr>
            <a:endParaRPr lang="fr-FR" sz="2900" dirty="0" smtClean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</a:pPr>
            <a:r>
              <a:rPr lang="fr-FR" sz="2900" b="1" dirty="0" smtClean="0">
                <a:solidFill>
                  <a:srgbClr val="000000"/>
                </a:solidFill>
              </a:rPr>
              <a:t>Dimension critique en phase avec la tradition de l’école française de l’AD </a:t>
            </a:r>
            <a:endParaRPr lang="fr-FR" sz="2900" b="1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fr-FR" sz="2900" dirty="0" smtClean="0">
                <a:solidFill>
                  <a:srgbClr val="000000"/>
                </a:solidFill>
              </a:rPr>
              <a:t>Visée </a:t>
            </a:r>
            <a:r>
              <a:rPr lang="fr-FR" sz="2900" dirty="0">
                <a:solidFill>
                  <a:srgbClr val="000000"/>
                </a:solidFill>
              </a:rPr>
              <a:t>constituante et fonction vicariante de l’anthologie </a:t>
            </a:r>
            <a:r>
              <a:rPr lang="fr-FR" sz="2900" dirty="0" smtClean="0">
                <a:solidFill>
                  <a:srgbClr val="000000"/>
                </a:solidFill>
              </a:rPr>
              <a:t>littéraire</a:t>
            </a:r>
            <a:endParaRPr lang="fr-FR" sz="2900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fr-FR" sz="2900" dirty="0" smtClean="0">
                <a:solidFill>
                  <a:srgbClr val="000000"/>
                </a:solidFill>
              </a:rPr>
              <a:t>Communauté discursive et communauté interprétative</a:t>
            </a:r>
          </a:p>
          <a:p>
            <a:pPr lvl="2">
              <a:lnSpc>
                <a:spcPct val="120000"/>
              </a:lnSpc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69037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5364" y="408373"/>
            <a:ext cx="7971436" cy="564166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rgbClr val="000200"/>
                </a:solidFill>
                <a:latin typeface="Times-Roman"/>
              </a:rPr>
              <a:t>Genres </a:t>
            </a:r>
            <a:r>
              <a:rPr lang="fr-FR" sz="3600" dirty="0" smtClean="0">
                <a:solidFill>
                  <a:srgbClr val="000200"/>
                </a:solidFill>
                <a:latin typeface="Times-Roman"/>
              </a:rPr>
              <a:t>et régimes citationnels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3230" y="1204805"/>
            <a:ext cx="8464967" cy="488253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fr-FR" dirty="0"/>
          </a:p>
          <a:p>
            <a:pPr marL="114300" indent="0">
              <a:buNone/>
            </a:pPr>
            <a:endParaRPr lang="fr-FR" dirty="0"/>
          </a:p>
          <a:p>
            <a:pPr marL="114300" indent="0">
              <a:buNone/>
            </a:pPr>
            <a:endParaRPr lang="fr-FR" dirty="0"/>
          </a:p>
        </p:txBody>
      </p:sp>
      <p:pic>
        <p:nvPicPr>
          <p:cNvPr id="4" name="Image 3" descr="IMG_82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54" y="1729001"/>
            <a:ext cx="3684619" cy="480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2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6128" y="634940"/>
            <a:ext cx="8260672" cy="634940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rgbClr val="000200"/>
                </a:solidFill>
                <a:latin typeface="Times-Roman"/>
              </a:rPr>
              <a:t>Genres citationnels</a:t>
            </a:r>
            <a:endParaRPr lang="fr-FR" sz="1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464" y="1503122"/>
            <a:ext cx="8850808" cy="5354877"/>
          </a:xfrm>
        </p:spPr>
        <p:txBody>
          <a:bodyPr>
            <a:normAutofit fontScale="25000" lnSpcReduction="20000"/>
          </a:bodyPr>
          <a:lstStyle/>
          <a:p>
            <a:pPr marL="114300" indent="0">
              <a:buNone/>
            </a:pPr>
            <a:endParaRPr lang="fr-FR" sz="4200" dirty="0">
              <a:solidFill>
                <a:schemeClr val="tx1"/>
              </a:solidFill>
              <a:ea typeface="ＭＳ 明朝"/>
            </a:endParaRPr>
          </a:p>
          <a:p>
            <a:pPr marL="114300" indent="0">
              <a:lnSpc>
                <a:spcPct val="120000"/>
              </a:lnSpc>
              <a:buNone/>
            </a:pPr>
            <a:r>
              <a:rPr lang="fr-FR" sz="8000" b="1" dirty="0" smtClean="0"/>
              <a:t>Cadre théorique</a:t>
            </a:r>
          </a:p>
          <a:p>
            <a:pPr marL="114300" indent="0" algn="just">
              <a:lnSpc>
                <a:spcPct val="120000"/>
              </a:lnSpc>
              <a:buNone/>
            </a:pPr>
            <a:r>
              <a:rPr lang="fr-FR" sz="8000" dirty="0" smtClean="0"/>
              <a:t>Cadre </a:t>
            </a:r>
            <a:r>
              <a:rPr lang="fr-FR" sz="8000" dirty="0" err="1"/>
              <a:t>théorique</a:t>
            </a:r>
            <a:r>
              <a:rPr lang="fr-FR" sz="8000" dirty="0"/>
              <a:t> des niveaux de D. Maingueneau (2004) pour aborder la dimension </a:t>
            </a:r>
            <a:r>
              <a:rPr lang="fr-FR" sz="8000" dirty="0" err="1"/>
              <a:t>générique</a:t>
            </a:r>
            <a:r>
              <a:rPr lang="fr-FR" sz="8000" dirty="0"/>
              <a:t>. </a:t>
            </a:r>
            <a:endParaRPr lang="fr-FR" sz="8000" dirty="0" smtClean="0"/>
          </a:p>
          <a:p>
            <a:pPr marL="114300" indent="0" algn="just">
              <a:lnSpc>
                <a:spcPct val="120000"/>
              </a:lnSpc>
              <a:buNone/>
            </a:pPr>
            <a:r>
              <a:rPr lang="fr-FR" sz="8000" dirty="0" smtClean="0"/>
              <a:t>Pour </a:t>
            </a:r>
            <a:r>
              <a:rPr lang="fr-FR" sz="8000" dirty="0"/>
              <a:t>analyser les </a:t>
            </a:r>
            <a:r>
              <a:rPr lang="fr-FR" sz="8000" dirty="0" err="1"/>
              <a:t>phénomènes</a:t>
            </a:r>
            <a:r>
              <a:rPr lang="fr-FR" sz="8000" dirty="0"/>
              <a:t> de prise en charge de la parole d’autrui, j’ai recours aux notions de « sur - et </a:t>
            </a:r>
            <a:r>
              <a:rPr lang="fr-FR" sz="8000" dirty="0" err="1"/>
              <a:t>sous-énonciation</a:t>
            </a:r>
            <a:r>
              <a:rPr lang="fr-FR" sz="8000" dirty="0"/>
              <a:t> » </a:t>
            </a:r>
            <a:r>
              <a:rPr lang="fr-FR" sz="8000" dirty="0" err="1"/>
              <a:t>proposées</a:t>
            </a:r>
            <a:r>
              <a:rPr lang="fr-FR" sz="8000" dirty="0"/>
              <a:t> par Alain Rabatel (2007). </a:t>
            </a:r>
            <a:endParaRPr lang="fr-FR" sz="8000" b="1" dirty="0" smtClean="0"/>
          </a:p>
          <a:p>
            <a:pPr marL="114300" indent="0">
              <a:lnSpc>
                <a:spcPct val="120000"/>
              </a:lnSpc>
              <a:buNone/>
            </a:pPr>
            <a:r>
              <a:rPr lang="fr-FR" sz="8000" b="1" dirty="0" smtClean="0"/>
              <a:t>Contexte de l’étude</a:t>
            </a:r>
            <a:endParaRPr lang="fr-FR" sz="6200" dirty="0"/>
          </a:p>
          <a:p>
            <a:pPr marL="114300" indent="0" algn="just">
              <a:lnSpc>
                <a:spcPct val="120000"/>
              </a:lnSpc>
              <a:buNone/>
            </a:pPr>
            <a:r>
              <a:rPr lang="fr-FR" sz="8000" dirty="0"/>
              <a:t>V</a:t>
            </a:r>
            <a:r>
              <a:rPr lang="fr-FR" sz="8000" dirty="0" smtClean="0"/>
              <a:t>ariabilité </a:t>
            </a:r>
            <a:r>
              <a:rPr lang="fr-FR" sz="8000" dirty="0"/>
              <a:t>des modes de citation en fonction des genres </a:t>
            </a:r>
            <a:r>
              <a:rPr lang="fr-FR" sz="8000" dirty="0" smtClean="0"/>
              <a:t>discursifs : le discours autre dans la </a:t>
            </a:r>
            <a:r>
              <a:rPr lang="fr-FR" sz="8000" b="1" i="1" dirty="0" smtClean="0"/>
              <a:t>presse</a:t>
            </a:r>
            <a:r>
              <a:rPr lang="fr-FR" sz="8000" dirty="0" smtClean="0"/>
              <a:t>, </a:t>
            </a:r>
            <a:r>
              <a:rPr lang="fr-FR" sz="8000" dirty="0"/>
              <a:t>dans un texte </a:t>
            </a:r>
            <a:r>
              <a:rPr lang="fr-FR" sz="8000" b="1" dirty="0"/>
              <a:t>doctrinal</a:t>
            </a:r>
            <a:r>
              <a:rPr lang="fr-FR" sz="8000" dirty="0"/>
              <a:t> en </a:t>
            </a:r>
            <a:r>
              <a:rPr lang="fr-FR" sz="8000" dirty="0" smtClean="0"/>
              <a:t>philosophie ou dans </a:t>
            </a:r>
            <a:r>
              <a:rPr lang="fr-FR" sz="8000" dirty="0"/>
              <a:t>un </a:t>
            </a:r>
            <a:r>
              <a:rPr lang="fr-FR" sz="8000" b="1" dirty="0"/>
              <a:t>ouvrage </a:t>
            </a:r>
            <a:r>
              <a:rPr lang="fr-FR" sz="8000" b="1" dirty="0" smtClean="0"/>
              <a:t>didactique</a:t>
            </a:r>
            <a:endParaRPr lang="fr-FR" sz="8000" b="1" dirty="0"/>
          </a:p>
          <a:p>
            <a:pPr marL="114300" indent="0" algn="just">
              <a:lnSpc>
                <a:spcPct val="120000"/>
              </a:lnSpc>
              <a:buNone/>
            </a:pPr>
            <a:r>
              <a:rPr lang="fr-FR" sz="7200" b="1" dirty="0" smtClean="0">
                <a:solidFill>
                  <a:schemeClr val="tx1"/>
                </a:solidFill>
              </a:rPr>
              <a:t>Corpus </a:t>
            </a:r>
          </a:p>
          <a:p>
            <a:pPr marL="114300" indent="0" algn="just">
              <a:lnSpc>
                <a:spcPct val="120000"/>
              </a:lnSpc>
              <a:buNone/>
            </a:pPr>
            <a:r>
              <a:rPr lang="fr-FR" sz="7200" dirty="0" smtClean="0">
                <a:solidFill>
                  <a:schemeClr val="tx1"/>
                </a:solidFill>
              </a:rPr>
              <a:t>Pour </a:t>
            </a:r>
            <a:r>
              <a:rPr lang="fr-FR" sz="7200" dirty="0">
                <a:solidFill>
                  <a:schemeClr val="tx1"/>
                </a:solidFill>
              </a:rPr>
              <a:t>faire </a:t>
            </a:r>
            <a:r>
              <a:rPr lang="fr-FR" sz="7200" dirty="0" err="1">
                <a:solidFill>
                  <a:schemeClr val="tx1"/>
                </a:solidFill>
              </a:rPr>
              <a:t>apparaître</a:t>
            </a:r>
            <a:r>
              <a:rPr lang="fr-FR" sz="7200" dirty="0">
                <a:solidFill>
                  <a:schemeClr val="tx1"/>
                </a:solidFill>
              </a:rPr>
              <a:t> la </a:t>
            </a:r>
            <a:r>
              <a:rPr lang="fr-FR" sz="7200" dirty="0" err="1">
                <a:solidFill>
                  <a:schemeClr val="tx1"/>
                </a:solidFill>
              </a:rPr>
              <a:t>variabilite</a:t>
            </a:r>
            <a:r>
              <a:rPr lang="fr-FR" sz="7200" dirty="0">
                <a:solidFill>
                  <a:schemeClr val="tx1"/>
                </a:solidFill>
              </a:rPr>
              <a:t>́ des formes de discours rapporté/représenté en fonction des genres, je compare ici trois types de discours </a:t>
            </a:r>
            <a:r>
              <a:rPr lang="fr-FR" sz="7200" dirty="0" err="1">
                <a:solidFill>
                  <a:schemeClr val="tx1"/>
                </a:solidFill>
              </a:rPr>
              <a:t>différents</a:t>
            </a:r>
            <a:r>
              <a:rPr lang="fr-FR" sz="7200" dirty="0">
                <a:solidFill>
                  <a:schemeClr val="tx1"/>
                </a:solidFill>
              </a:rPr>
              <a:t> : le discours de l’</a:t>
            </a:r>
            <a:r>
              <a:rPr lang="fr-FR" sz="7200" dirty="0" err="1">
                <a:solidFill>
                  <a:schemeClr val="tx1"/>
                </a:solidFill>
              </a:rPr>
              <a:t>École</a:t>
            </a:r>
            <a:r>
              <a:rPr lang="fr-FR" sz="7200" dirty="0">
                <a:solidFill>
                  <a:schemeClr val="tx1"/>
                </a:solidFill>
              </a:rPr>
              <a:t>, à partir de l’exemple de l’anthologie littéraire scolaire, le discours de la presse, à travers le magazine </a:t>
            </a:r>
            <a:r>
              <a:rPr lang="fr-FR" sz="7200" dirty="0" err="1">
                <a:solidFill>
                  <a:schemeClr val="tx1"/>
                </a:solidFill>
              </a:rPr>
              <a:t>féminin</a:t>
            </a:r>
            <a:r>
              <a:rPr lang="fr-FR" sz="7200" dirty="0">
                <a:solidFill>
                  <a:schemeClr val="tx1"/>
                </a:solidFill>
              </a:rPr>
              <a:t> Rose, et le discours philosophique tel que le texte de Derrida, </a:t>
            </a:r>
            <a:r>
              <a:rPr lang="fr-FR" sz="7200" dirty="0" err="1">
                <a:solidFill>
                  <a:schemeClr val="tx1"/>
                </a:solidFill>
              </a:rPr>
              <a:t>Éperons</a:t>
            </a:r>
            <a:r>
              <a:rPr lang="fr-FR" sz="7200" dirty="0">
                <a:solidFill>
                  <a:schemeClr val="tx1"/>
                </a:solidFill>
              </a:rPr>
              <a:t>, le donne à lire. </a:t>
            </a:r>
          </a:p>
          <a:p>
            <a:pPr marL="1051560" lvl="3" indent="0">
              <a:buNone/>
            </a:pPr>
            <a:r>
              <a:rPr lang="fr-FR" sz="7200" dirty="0" smtClean="0">
                <a:solidFill>
                  <a:schemeClr val="tx1"/>
                </a:solidFill>
              </a:rPr>
              <a:t> </a:t>
            </a:r>
            <a:endParaRPr lang="fr-FR" sz="72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fr-FR" sz="2000" dirty="0" smtClean="0">
              <a:solidFill>
                <a:schemeClr val="tx1"/>
              </a:solidFill>
              <a:ea typeface="ＭＳ 明朝"/>
            </a:endParaRPr>
          </a:p>
          <a:p>
            <a:pPr lvl="2"/>
            <a:endParaRPr lang="fr-FR" sz="2000" dirty="0" smtClean="0"/>
          </a:p>
          <a:p>
            <a:endParaRPr lang="fr-FR" sz="2000" dirty="0">
              <a:solidFill>
                <a:schemeClr val="tx1"/>
              </a:solidFill>
              <a:ea typeface="ＭＳ 明朝"/>
            </a:endParaRPr>
          </a:p>
          <a:p>
            <a:pPr marL="114300" indent="0">
              <a:buNone/>
            </a:pPr>
            <a:endParaRPr lang="fr-FR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804333" y="880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442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b="1" i="1" dirty="0"/>
              <a:t>La </a:t>
            </a:r>
            <a:r>
              <a:rPr lang="fr-FR" sz="3600" b="1" i="1" dirty="0" err="1"/>
              <a:t>scène</a:t>
            </a:r>
            <a:r>
              <a:rPr lang="fr-FR" sz="3600" b="1" i="1" dirty="0"/>
              <a:t> didactique </a:t>
            </a:r>
            <a:r>
              <a:rPr lang="fr-FR" sz="3600" b="1" dirty="0"/>
              <a:t/>
            </a:r>
            <a:br>
              <a:rPr lang="fr-FR" sz="3600" b="1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3230" y="1654905"/>
            <a:ext cx="8464967" cy="4882533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fr-FR" sz="1900" b="1" i="1" dirty="0" smtClean="0"/>
              <a:t>La </a:t>
            </a:r>
            <a:r>
              <a:rPr lang="fr-FR" sz="1900" b="1" i="1" dirty="0" err="1"/>
              <a:t>scène</a:t>
            </a:r>
            <a:r>
              <a:rPr lang="fr-FR" sz="1900" b="1" i="1" dirty="0"/>
              <a:t> didactique </a:t>
            </a:r>
            <a:endParaRPr lang="fr-FR" sz="1900" b="1" dirty="0"/>
          </a:p>
          <a:p>
            <a:pPr algn="just"/>
            <a:r>
              <a:rPr lang="fr-FR" sz="1900" dirty="0"/>
              <a:t>L’anthologie littéraire est </a:t>
            </a:r>
            <a:r>
              <a:rPr lang="fr-FR" sz="1900" dirty="0" smtClean="0"/>
              <a:t>un discours </a:t>
            </a:r>
            <a:r>
              <a:rPr lang="fr-FR" sz="1900" dirty="0"/>
              <a:t>de vulgarisation des connaissances </a:t>
            </a:r>
            <a:r>
              <a:rPr lang="fr-FR" sz="1900" dirty="0" smtClean="0"/>
              <a:t>et il suppose </a:t>
            </a:r>
            <a:r>
              <a:rPr lang="fr-FR" sz="1900" dirty="0"/>
              <a:t>un dispositif didactique qui articule des discours disparates. </a:t>
            </a:r>
          </a:p>
          <a:p>
            <a:pPr algn="just"/>
            <a:r>
              <a:rPr lang="fr-FR" sz="1900" i="1" dirty="0"/>
              <a:t>Un montage citationnel </a:t>
            </a:r>
            <a:endParaRPr lang="fr-FR" sz="1900" dirty="0"/>
          </a:p>
          <a:p>
            <a:pPr algn="just"/>
            <a:r>
              <a:rPr lang="fr-FR" sz="1900" i="1" dirty="0"/>
              <a:t>Les </a:t>
            </a:r>
            <a:r>
              <a:rPr lang="fr-FR" sz="1900" i="1" dirty="0" err="1"/>
              <a:t>modalités</a:t>
            </a:r>
            <a:r>
              <a:rPr lang="fr-FR" sz="1900" i="1" dirty="0"/>
              <a:t> de prise en charge : </a:t>
            </a:r>
            <a:r>
              <a:rPr lang="fr-FR" sz="1900" i="1" dirty="0" err="1"/>
              <a:t>sous-énonciation</a:t>
            </a:r>
            <a:r>
              <a:rPr lang="fr-FR" sz="1900" i="1" dirty="0"/>
              <a:t> </a:t>
            </a:r>
            <a:endParaRPr lang="fr-FR" sz="1900" dirty="0"/>
          </a:p>
          <a:p>
            <a:pPr marL="114300" indent="0">
              <a:buNone/>
            </a:pPr>
            <a:endParaRPr lang="fr-FR" sz="1900" b="1" i="1" dirty="0" smtClean="0"/>
          </a:p>
          <a:p>
            <a:pPr marL="114300" indent="0">
              <a:buNone/>
            </a:pPr>
            <a:r>
              <a:rPr lang="fr-FR" sz="1900" b="1" i="1" dirty="0" smtClean="0"/>
              <a:t>La </a:t>
            </a:r>
            <a:r>
              <a:rPr lang="fr-FR" sz="1900" b="1" i="1" dirty="0" err="1"/>
              <a:t>scène</a:t>
            </a:r>
            <a:r>
              <a:rPr lang="fr-FR" sz="1900" b="1" i="1" dirty="0"/>
              <a:t> </a:t>
            </a:r>
            <a:r>
              <a:rPr lang="fr-FR" sz="1900" b="1" i="1" dirty="0" err="1" smtClean="0"/>
              <a:t>médiatique</a:t>
            </a:r>
            <a:endParaRPr lang="fr-FR" sz="1900" b="1" i="1" dirty="0" smtClean="0"/>
          </a:p>
          <a:p>
            <a:r>
              <a:rPr lang="fr-FR" sz="1900" i="1" dirty="0" smtClean="0"/>
              <a:t>Types de citation</a:t>
            </a:r>
          </a:p>
          <a:p>
            <a:pPr>
              <a:buFont typeface="Arial"/>
              <a:buChar char="•"/>
            </a:pPr>
            <a:r>
              <a:rPr lang="fr-FR" sz="1900" i="1" dirty="0" smtClean="0"/>
              <a:t>Modalité </a:t>
            </a:r>
            <a:r>
              <a:rPr lang="fr-FR" sz="1900" i="1" dirty="0"/>
              <a:t>de prise en charge : </a:t>
            </a:r>
            <a:r>
              <a:rPr lang="fr-FR" sz="1900" i="1" dirty="0" err="1"/>
              <a:t>sur-énonciation</a:t>
            </a:r>
            <a:r>
              <a:rPr lang="fr-FR" sz="1900" i="1" dirty="0"/>
              <a:t> </a:t>
            </a:r>
            <a:endParaRPr lang="fr-FR" sz="1900" dirty="0"/>
          </a:p>
          <a:p>
            <a:pPr marL="114300" indent="0">
              <a:buNone/>
            </a:pPr>
            <a:endParaRPr lang="fr-FR" sz="1900" b="1" i="1" dirty="0" smtClean="0"/>
          </a:p>
          <a:p>
            <a:pPr marL="114300" indent="0">
              <a:buNone/>
            </a:pPr>
            <a:r>
              <a:rPr lang="fr-FR" sz="1900" b="1" i="1" dirty="0" smtClean="0"/>
              <a:t>La </a:t>
            </a:r>
            <a:r>
              <a:rPr lang="fr-FR" sz="1900" b="1" i="1" dirty="0" err="1"/>
              <a:t>scène</a:t>
            </a:r>
            <a:r>
              <a:rPr lang="fr-FR" sz="1900" b="1" i="1" dirty="0"/>
              <a:t> </a:t>
            </a:r>
            <a:r>
              <a:rPr lang="fr-FR" sz="1900" b="1" i="1" dirty="0" smtClean="0"/>
              <a:t>philosophique</a:t>
            </a:r>
            <a:endParaRPr lang="fr-FR" sz="1900" i="1" dirty="0" smtClean="0"/>
          </a:p>
          <a:p>
            <a:pPr>
              <a:buFont typeface="Arial"/>
              <a:buChar char="•"/>
            </a:pPr>
            <a:r>
              <a:rPr lang="fr-FR" sz="1900" i="1" dirty="0" smtClean="0"/>
              <a:t>Types </a:t>
            </a:r>
            <a:r>
              <a:rPr lang="fr-FR" sz="1900" i="1" dirty="0"/>
              <a:t>de citation </a:t>
            </a:r>
          </a:p>
          <a:p>
            <a:pPr>
              <a:buFont typeface="Arial"/>
              <a:buChar char="•"/>
            </a:pPr>
            <a:r>
              <a:rPr lang="fr-FR" sz="1900" i="1" dirty="0" smtClean="0"/>
              <a:t>Modes </a:t>
            </a:r>
            <a:r>
              <a:rPr lang="fr-FR" sz="1900" i="1" dirty="0"/>
              <a:t>de prise en charge : Captation/ </a:t>
            </a:r>
            <a:r>
              <a:rPr lang="fr-FR" sz="1900" i="1" dirty="0" err="1"/>
              <a:t>coénonciation</a:t>
            </a:r>
            <a:r>
              <a:rPr lang="fr-FR" sz="1900" i="1" dirty="0"/>
              <a:t> </a:t>
            </a:r>
            <a:r>
              <a:rPr lang="fr-FR" sz="1900" i="1" dirty="0" err="1"/>
              <a:t>surénoncée</a:t>
            </a:r>
            <a:r>
              <a:rPr lang="fr-FR" sz="1900" i="1" dirty="0"/>
              <a:t> et </a:t>
            </a:r>
            <a:r>
              <a:rPr lang="fr-FR" sz="1900" i="1" dirty="0" err="1"/>
              <a:t>sous-énoncée</a:t>
            </a:r>
            <a:r>
              <a:rPr lang="fr-FR" sz="1900" i="1" dirty="0"/>
              <a:t> </a:t>
            </a:r>
            <a:endParaRPr lang="fr-FR" sz="1900" dirty="0"/>
          </a:p>
          <a:p>
            <a:pPr marL="114300" indent="0">
              <a:buNone/>
            </a:pPr>
            <a:endParaRPr lang="fr-FR" dirty="0"/>
          </a:p>
          <a:p>
            <a:pPr marL="114300" indent="0">
              <a:buNone/>
            </a:pPr>
            <a:endParaRPr lang="fr-FR" dirty="0"/>
          </a:p>
          <a:p>
            <a:pPr marL="11430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139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6128" y="634940"/>
            <a:ext cx="8260672" cy="63494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fr-FR" sz="1800" b="1" i="1" dirty="0"/>
              <a:t>La </a:t>
            </a:r>
            <a:r>
              <a:rPr lang="fr-FR" sz="1800" b="1" i="1" dirty="0" err="1"/>
              <a:t>scène</a:t>
            </a:r>
            <a:r>
              <a:rPr lang="fr-FR" sz="1800" b="1" i="1" dirty="0"/>
              <a:t> didactique </a:t>
            </a:r>
            <a:r>
              <a:rPr lang="fr-FR" sz="1800" b="1" dirty="0"/>
              <a:t/>
            </a:r>
            <a:br>
              <a:rPr lang="fr-FR" sz="1800" b="1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463" y="1503122"/>
            <a:ext cx="8975537" cy="535487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fr-FR" sz="2000" dirty="0">
              <a:solidFill>
                <a:schemeClr val="tx1"/>
              </a:solidFill>
              <a:ea typeface="ＭＳ 明朝"/>
            </a:endParaRPr>
          </a:p>
          <a:p>
            <a:pPr marL="571500" indent="-457200">
              <a:buFont typeface="Arial" pitchFamily="34" charset="0"/>
              <a:buAutoNum type="arabicPeriod"/>
            </a:pPr>
            <a:endParaRPr lang="fr-FR" sz="2000" dirty="0" smtClean="0">
              <a:solidFill>
                <a:srgbClr val="000000"/>
              </a:solidFill>
            </a:endParaRPr>
          </a:p>
          <a:p>
            <a:pPr marL="114300" indent="0">
              <a:buNone/>
            </a:pPr>
            <a:r>
              <a:rPr lang="fr-FR" sz="2000" b="1" dirty="0" smtClean="0">
                <a:solidFill>
                  <a:srgbClr val="000000"/>
                </a:solidFill>
              </a:rPr>
              <a:t>Plan </a:t>
            </a:r>
          </a:p>
          <a:p>
            <a:pPr marL="114300" indent="0">
              <a:buNone/>
            </a:pPr>
            <a:endParaRPr lang="fr-FR" sz="2000" dirty="0">
              <a:solidFill>
                <a:srgbClr val="000000"/>
              </a:solidFill>
            </a:endParaRPr>
          </a:p>
          <a:p>
            <a:pPr marL="571500" indent="-457200">
              <a:buFont typeface="Arial" pitchFamily="34" charset="0"/>
              <a:buAutoNum type="arabicPeriod"/>
            </a:pPr>
            <a:r>
              <a:rPr lang="fr-FR" sz="2000" dirty="0" smtClean="0">
                <a:solidFill>
                  <a:srgbClr val="000000"/>
                </a:solidFill>
              </a:rPr>
              <a:t>Dimension structurelle de l’anthologie</a:t>
            </a:r>
            <a:endParaRPr lang="fr-FR" sz="2000" dirty="0">
              <a:solidFill>
                <a:srgbClr val="000000"/>
              </a:solidFill>
            </a:endParaRPr>
          </a:p>
          <a:p>
            <a:pPr marL="114300" indent="0">
              <a:buNone/>
            </a:pPr>
            <a:endParaRPr lang="fr-FR" sz="2000" dirty="0">
              <a:solidFill>
                <a:srgbClr val="000000"/>
              </a:solidFill>
              <a:ea typeface="ＭＳ 明朝"/>
            </a:endParaRPr>
          </a:p>
          <a:p>
            <a:pPr marL="571500" indent="-457200">
              <a:buFont typeface="Arial" pitchFamily="34" charset="0"/>
              <a:buAutoNum type="arabicPeriod"/>
            </a:pPr>
            <a:r>
              <a:rPr lang="fr-FR" sz="2000" dirty="0" smtClean="0">
                <a:solidFill>
                  <a:srgbClr val="000000"/>
                </a:solidFill>
              </a:rPr>
              <a:t>Dimension pragmatique </a:t>
            </a:r>
            <a:r>
              <a:rPr lang="fr-FR" sz="2000" dirty="0">
                <a:solidFill>
                  <a:srgbClr val="000000"/>
                </a:solidFill>
              </a:rPr>
              <a:t>de </a:t>
            </a:r>
            <a:r>
              <a:rPr lang="fr-FR" sz="2000" dirty="0" smtClean="0">
                <a:solidFill>
                  <a:srgbClr val="000000"/>
                </a:solidFill>
              </a:rPr>
              <a:t>l’anthologie</a:t>
            </a:r>
            <a:endParaRPr lang="fr-FR" sz="2000" dirty="0">
              <a:solidFill>
                <a:srgbClr val="000000"/>
              </a:solidFill>
            </a:endParaRPr>
          </a:p>
          <a:p>
            <a:pPr marL="114300" indent="0">
              <a:buNone/>
            </a:pPr>
            <a:endParaRPr lang="fr-FR" sz="2000" dirty="0">
              <a:solidFill>
                <a:srgbClr val="000000"/>
              </a:solidFill>
              <a:ea typeface="ＭＳ 明朝"/>
            </a:endParaRPr>
          </a:p>
          <a:p>
            <a:pPr marL="571500" indent="-457200">
              <a:buFont typeface="Arial" pitchFamily="34" charset="0"/>
              <a:buAutoNum type="arabicPeriod"/>
            </a:pPr>
            <a:r>
              <a:rPr lang="fr-FR" sz="2000" dirty="0" smtClean="0">
                <a:solidFill>
                  <a:srgbClr val="000000"/>
                </a:solidFill>
              </a:rPr>
              <a:t>Dimension idéologique de </a:t>
            </a:r>
            <a:r>
              <a:rPr lang="fr-FR" sz="2000" dirty="0">
                <a:solidFill>
                  <a:srgbClr val="000000"/>
                </a:solidFill>
              </a:rPr>
              <a:t>l’anthologie</a:t>
            </a:r>
          </a:p>
          <a:p>
            <a:pPr marL="571500" indent="-457200">
              <a:buFont typeface="Arial" pitchFamily="34" charset="0"/>
              <a:buAutoNum type="arabicPeriod"/>
            </a:pPr>
            <a:endParaRPr lang="fr-FR" sz="2000" dirty="0" smtClean="0">
              <a:solidFill>
                <a:srgbClr val="000000"/>
              </a:solidFill>
            </a:endParaRPr>
          </a:p>
          <a:p>
            <a:pPr marL="1051560" lvl="3" indent="0">
              <a:buNone/>
            </a:pPr>
            <a:r>
              <a:rPr lang="fr-FR" sz="2900" dirty="0" smtClean="0">
                <a:solidFill>
                  <a:schemeClr val="tx1"/>
                </a:solidFill>
              </a:rPr>
              <a:t> </a:t>
            </a:r>
            <a:endParaRPr lang="fr-FR" sz="29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fr-FR" sz="2000" dirty="0" smtClean="0">
              <a:solidFill>
                <a:schemeClr val="tx1"/>
              </a:solidFill>
              <a:ea typeface="ＭＳ 明朝"/>
            </a:endParaRPr>
          </a:p>
          <a:p>
            <a:pPr lvl="2"/>
            <a:endParaRPr lang="fr-FR" sz="2000" dirty="0" smtClean="0"/>
          </a:p>
          <a:p>
            <a:endParaRPr lang="fr-FR" sz="2000" dirty="0">
              <a:solidFill>
                <a:schemeClr val="tx1"/>
              </a:solidFill>
              <a:ea typeface="ＭＳ 明朝"/>
            </a:endParaRPr>
          </a:p>
          <a:p>
            <a:pPr marL="11430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56863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6128" y="634940"/>
            <a:ext cx="8260672" cy="63494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fr-FR" sz="1800" spc="300" dirty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>Anthologies littéraires et pérennité </a:t>
            </a:r>
            <a:r>
              <a:rPr lang="fr-FR" sz="1800" spc="300" dirty="0" smtClean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/>
            </a:r>
            <a:br>
              <a:rPr lang="fr-FR" sz="1800" spc="300" dirty="0" smtClean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</a:br>
            <a:r>
              <a:rPr lang="fr-FR" sz="1800" spc="300" dirty="0" smtClean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>des </a:t>
            </a:r>
            <a:r>
              <a:rPr lang="fr-FR" sz="1800" spc="300" dirty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>discours sur l’auteur</a:t>
            </a:r>
            <a:r>
              <a:rPr lang="fr-FR" sz="1800" spc="300" dirty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t/>
            </a:r>
            <a:br>
              <a:rPr lang="fr-FR" sz="1800" spc="300" dirty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463" y="1503122"/>
            <a:ext cx="8975537" cy="535487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fr-FR" sz="2000" dirty="0">
              <a:solidFill>
                <a:schemeClr val="tx1"/>
              </a:solidFill>
              <a:ea typeface="ＭＳ 明朝"/>
            </a:endParaRPr>
          </a:p>
          <a:p>
            <a:pPr marL="571500" indent="-457200">
              <a:buFont typeface="Arial" pitchFamily="34" charset="0"/>
              <a:buAutoNum type="arabicPeriod"/>
            </a:pPr>
            <a:r>
              <a:rPr lang="fr-FR" sz="2000" b="1" dirty="0" smtClean="0"/>
              <a:t>Dimension structurelle </a:t>
            </a:r>
            <a:r>
              <a:rPr lang="fr-FR" sz="2000" dirty="0">
                <a:solidFill>
                  <a:srgbClr val="000000"/>
                </a:solidFill>
              </a:rPr>
              <a:t>de </a:t>
            </a:r>
            <a:r>
              <a:rPr lang="fr-FR" sz="2000" dirty="0" smtClean="0">
                <a:solidFill>
                  <a:srgbClr val="000000"/>
                </a:solidFill>
              </a:rPr>
              <a:t>l’anthologie</a:t>
            </a:r>
            <a:endParaRPr lang="fr-FR" sz="2000" dirty="0"/>
          </a:p>
          <a:p>
            <a:pPr lvl="2">
              <a:buFont typeface="Arial"/>
              <a:buChar char="•"/>
            </a:pPr>
            <a:r>
              <a:rPr lang="fr-FR" sz="2000" i="1" dirty="0" smtClean="0">
                <a:solidFill>
                  <a:schemeClr val="tx1"/>
                </a:solidFill>
                <a:ea typeface="ＭＳ 明朝"/>
              </a:rPr>
              <a:t>O</a:t>
            </a:r>
            <a:r>
              <a:rPr lang="fr-FR" sz="2000" dirty="0" smtClean="0">
                <a:solidFill>
                  <a:schemeClr val="tx1"/>
                </a:solidFill>
              </a:rPr>
              <a:t>rganisation </a:t>
            </a:r>
            <a:r>
              <a:rPr lang="fr-FR" sz="2000" dirty="0">
                <a:solidFill>
                  <a:schemeClr val="tx1"/>
                </a:solidFill>
              </a:rPr>
              <a:t>spatiale </a:t>
            </a:r>
            <a:endParaRPr lang="fr-FR" sz="2000" dirty="0" smtClean="0">
              <a:solidFill>
                <a:schemeClr val="tx1"/>
              </a:solidFill>
            </a:endParaRPr>
          </a:p>
          <a:p>
            <a:pPr lvl="2">
              <a:buFont typeface="Arial"/>
              <a:buChar char="•"/>
            </a:pPr>
            <a:r>
              <a:rPr lang="fr-FR" sz="2000" dirty="0" smtClean="0">
                <a:solidFill>
                  <a:schemeClr val="tx1"/>
                </a:solidFill>
              </a:rPr>
              <a:t>Organisateurs </a:t>
            </a:r>
            <a:r>
              <a:rPr lang="fr-FR" sz="2000" dirty="0">
                <a:solidFill>
                  <a:schemeClr val="tx1"/>
                </a:solidFill>
              </a:rPr>
              <a:t>structurels </a:t>
            </a:r>
          </a:p>
          <a:p>
            <a:pPr lvl="2">
              <a:buFont typeface="Arial"/>
              <a:buChar char="•"/>
            </a:pPr>
            <a:r>
              <a:rPr lang="fr-FR" sz="2000" dirty="0" smtClean="0">
                <a:solidFill>
                  <a:schemeClr val="tx1"/>
                </a:solidFill>
                <a:ea typeface="ＭＳ 明朝"/>
              </a:rPr>
              <a:t>Éléments constitutifs</a:t>
            </a:r>
          </a:p>
          <a:p>
            <a:pPr marL="114300" indent="0">
              <a:buNone/>
            </a:pPr>
            <a:endParaRPr lang="fr-FR" sz="28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fr-FR" sz="1800" dirty="0">
              <a:solidFill>
                <a:schemeClr val="tx1"/>
              </a:solidFill>
            </a:endParaRPr>
          </a:p>
          <a:p>
            <a:pPr marL="1051560" lvl="3" indent="0">
              <a:buNone/>
            </a:pPr>
            <a:endParaRPr lang="fr-FR" sz="20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fr-FR" sz="2000" dirty="0" smtClean="0">
              <a:solidFill>
                <a:schemeClr val="tx1"/>
              </a:solidFill>
              <a:ea typeface="ＭＳ 明朝"/>
            </a:endParaRPr>
          </a:p>
          <a:p>
            <a:pPr lvl="2"/>
            <a:endParaRPr lang="fr-FR" sz="2000" dirty="0" smtClean="0"/>
          </a:p>
          <a:p>
            <a:endParaRPr lang="fr-FR" sz="2000" dirty="0">
              <a:solidFill>
                <a:schemeClr val="tx1"/>
              </a:solidFill>
              <a:ea typeface="ＭＳ 明朝"/>
            </a:endParaRPr>
          </a:p>
          <a:p>
            <a:pPr marL="11430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53463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600" dirty="0">
                <a:solidFill>
                  <a:prstClr val="black"/>
                </a:solidFill>
              </a:rPr>
              <a:t>Prat et </a:t>
            </a:r>
            <a:r>
              <a:rPr lang="fr-FR" sz="1600" dirty="0" err="1">
                <a:solidFill>
                  <a:prstClr val="black"/>
                </a:solidFill>
              </a:rPr>
              <a:t>Aviérinos</a:t>
            </a:r>
            <a:r>
              <a:rPr lang="fr-FR" sz="1600" dirty="0">
                <a:solidFill>
                  <a:prstClr val="black"/>
                </a:solidFill>
              </a:rPr>
              <a:t>, </a:t>
            </a:r>
            <a:r>
              <a:rPr lang="fr-FR" sz="1600" i="1" dirty="0">
                <a:solidFill>
                  <a:prstClr val="black"/>
                </a:solidFill>
              </a:rPr>
              <a:t>Littérature, textes, histoire, métho</a:t>
            </a:r>
            <a:r>
              <a:rPr lang="fr-FR" sz="1600" dirty="0">
                <a:solidFill>
                  <a:prstClr val="black"/>
                </a:solidFill>
              </a:rPr>
              <a:t>de, Bordas, 1997</a:t>
            </a:r>
            <a:endParaRPr lang="fr-FR" dirty="0"/>
          </a:p>
        </p:txBody>
      </p:sp>
      <p:pic>
        <p:nvPicPr>
          <p:cNvPr id="4" name="Espace réservé du contenu 3" descr="img33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551" r="-925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364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6128" y="634940"/>
            <a:ext cx="8260672" cy="63494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fr-FR" sz="1800" spc="300" dirty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>Anthologies littéraires et pérennité </a:t>
            </a:r>
            <a:r>
              <a:rPr lang="fr-FR" sz="1800" spc="300" dirty="0" smtClean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/>
            </a:r>
            <a:br>
              <a:rPr lang="fr-FR" sz="1800" spc="300" dirty="0" smtClean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</a:br>
            <a:r>
              <a:rPr lang="fr-FR" sz="1800" spc="300" dirty="0" smtClean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>des </a:t>
            </a:r>
            <a:r>
              <a:rPr lang="fr-FR" sz="1800" spc="300" dirty="0">
                <a:solidFill>
                  <a:srgbClr val="000200"/>
                </a:solidFill>
                <a:latin typeface="Times-Roman"/>
                <a:ea typeface="+mn-ea"/>
                <a:cs typeface="+mn-cs"/>
              </a:rPr>
              <a:t>discours sur l’auteur</a:t>
            </a:r>
            <a:r>
              <a:rPr lang="fr-FR" sz="1800" spc="300" dirty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  <a:t/>
            </a:r>
            <a:br>
              <a:rPr lang="fr-FR" sz="1800" spc="300" dirty="0">
                <a:solidFill>
                  <a:srgbClr val="FFFFFF"/>
                </a:solidFill>
                <a:latin typeface="Century Gothic"/>
                <a:ea typeface="+mn-ea"/>
                <a:cs typeface="+mn-cs"/>
              </a:rPr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8463" y="1503122"/>
            <a:ext cx="8975537" cy="535487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fr-FR" sz="2000" dirty="0">
              <a:solidFill>
                <a:schemeClr val="tx1"/>
              </a:solidFill>
              <a:ea typeface="ＭＳ 明朝"/>
            </a:endParaRPr>
          </a:p>
          <a:p>
            <a:pPr marL="571500" indent="-457200">
              <a:buFont typeface="Arial" pitchFamily="34" charset="0"/>
              <a:buAutoNum type="arabicPeriod"/>
            </a:pPr>
            <a:r>
              <a:rPr lang="fr-FR" sz="2000" dirty="0" smtClean="0"/>
              <a:t>Dimension structurelle de l’anthologie</a:t>
            </a:r>
            <a:endParaRPr lang="fr-FR" sz="2000" dirty="0"/>
          </a:p>
          <a:p>
            <a:pPr marL="571500" indent="-457200">
              <a:buFont typeface="Arial" pitchFamily="34" charset="0"/>
              <a:buAutoNum type="arabicPeriod"/>
            </a:pPr>
            <a:endParaRPr lang="fr-FR" sz="2000" dirty="0">
              <a:solidFill>
                <a:schemeClr val="tx1"/>
              </a:solidFill>
              <a:ea typeface="ＭＳ 明朝"/>
            </a:endParaRPr>
          </a:p>
          <a:p>
            <a:pPr marL="571500" indent="-457200">
              <a:buFont typeface="Arial" pitchFamily="34" charset="0"/>
              <a:buAutoNum type="arabicPeriod"/>
            </a:pPr>
            <a:r>
              <a:rPr lang="fr-FR" sz="2000" b="1" dirty="0" smtClean="0"/>
              <a:t>Dimension pragmatique </a:t>
            </a:r>
            <a:r>
              <a:rPr lang="fr-FR" sz="2000" dirty="0" smtClean="0"/>
              <a:t>de </a:t>
            </a:r>
            <a:r>
              <a:rPr lang="fr-FR" sz="2000" dirty="0"/>
              <a:t>l’anthologie</a:t>
            </a:r>
          </a:p>
          <a:p>
            <a:pPr lvl="2"/>
            <a:r>
              <a:rPr lang="fr-FR" sz="2000" dirty="0" smtClean="0">
                <a:solidFill>
                  <a:srgbClr val="000000"/>
                </a:solidFill>
                <a:ea typeface="ＭＳ 明朝"/>
              </a:rPr>
              <a:t>Du </a:t>
            </a:r>
            <a:r>
              <a:rPr lang="fr-FR" sz="2000" dirty="0">
                <a:solidFill>
                  <a:srgbClr val="000000"/>
                </a:solidFill>
                <a:ea typeface="ＭＳ 明朝"/>
              </a:rPr>
              <a:t>texte source au texte </a:t>
            </a:r>
            <a:r>
              <a:rPr lang="fr-FR" sz="2000" dirty="0" smtClean="0">
                <a:solidFill>
                  <a:srgbClr val="000000"/>
                </a:solidFill>
                <a:ea typeface="ＭＳ 明朝"/>
              </a:rPr>
              <a:t>cible</a:t>
            </a:r>
          </a:p>
          <a:p>
            <a:pPr lvl="2"/>
            <a:r>
              <a:rPr lang="fr-FR" sz="2000" dirty="0" smtClean="0">
                <a:solidFill>
                  <a:srgbClr val="000000"/>
                </a:solidFill>
              </a:rPr>
              <a:t>Détachement</a:t>
            </a:r>
            <a:r>
              <a:rPr lang="fr-FR" sz="2000" dirty="0">
                <a:solidFill>
                  <a:srgbClr val="000000"/>
                </a:solidFill>
              </a:rPr>
              <a:t>/ Greffe</a:t>
            </a:r>
          </a:p>
          <a:p>
            <a:pPr lvl="2"/>
            <a:r>
              <a:rPr lang="fr-FR" sz="2000" dirty="0" smtClean="0">
                <a:solidFill>
                  <a:srgbClr val="000000"/>
                </a:solidFill>
              </a:rPr>
              <a:t>Détachement</a:t>
            </a:r>
            <a:r>
              <a:rPr lang="fr-FR" sz="2000" dirty="0">
                <a:solidFill>
                  <a:srgbClr val="000000"/>
                </a:solidFill>
              </a:rPr>
              <a:t>/ </a:t>
            </a:r>
            <a:r>
              <a:rPr lang="fr-FR" sz="2000" dirty="0" err="1" smtClean="0">
                <a:solidFill>
                  <a:srgbClr val="000000"/>
                </a:solidFill>
              </a:rPr>
              <a:t>textualisation</a:t>
            </a:r>
            <a:endParaRPr lang="fr-FR" sz="2000" dirty="0">
              <a:solidFill>
                <a:srgbClr val="000000"/>
              </a:solidFill>
            </a:endParaRPr>
          </a:p>
          <a:p>
            <a:pPr lvl="2"/>
            <a:r>
              <a:rPr lang="fr-FR" sz="2000" dirty="0" err="1" smtClean="0">
                <a:solidFill>
                  <a:srgbClr val="000000"/>
                </a:solidFill>
                <a:ea typeface="ＭＳ 明朝"/>
                <a:cs typeface="Times New Roman"/>
              </a:rPr>
              <a:t>Interprétance</a:t>
            </a:r>
            <a:r>
              <a:rPr lang="fr-FR" sz="2000" dirty="0" smtClean="0">
                <a:solidFill>
                  <a:srgbClr val="000000"/>
                </a:solidFill>
                <a:ea typeface="ＭＳ 明朝"/>
                <a:cs typeface="Times New Roman"/>
              </a:rPr>
              <a:t> : analogie, modélisation, simulacre</a:t>
            </a:r>
            <a:endParaRPr lang="fr-FR" sz="2000" dirty="0" smtClean="0">
              <a:solidFill>
                <a:schemeClr val="tx1"/>
              </a:solidFill>
              <a:ea typeface="ＭＳ 明朝"/>
            </a:endParaRPr>
          </a:p>
          <a:p>
            <a:pPr marL="114300" indent="0">
              <a:buNone/>
            </a:pPr>
            <a:endParaRPr lang="fr-FR" sz="1800" dirty="0" smtClean="0">
              <a:solidFill>
                <a:schemeClr val="tx1"/>
              </a:solidFill>
            </a:endParaRPr>
          </a:p>
          <a:p>
            <a:pPr marL="114300" indent="0" algn="just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Exemple 1: </a:t>
            </a:r>
            <a:r>
              <a:rPr lang="fr-FR" sz="1800" dirty="0">
                <a:solidFill>
                  <a:schemeClr val="tx1"/>
                </a:solidFill>
              </a:rPr>
              <a:t>Prat et </a:t>
            </a:r>
            <a:r>
              <a:rPr lang="fr-FR" sz="1800" dirty="0" err="1">
                <a:solidFill>
                  <a:schemeClr val="tx1"/>
                </a:solidFill>
              </a:rPr>
              <a:t>Aviérinos</a:t>
            </a:r>
            <a:r>
              <a:rPr lang="fr-FR" sz="1800" dirty="0">
                <a:solidFill>
                  <a:schemeClr val="tx1"/>
                </a:solidFill>
              </a:rPr>
              <a:t>, </a:t>
            </a:r>
            <a:r>
              <a:rPr lang="fr-FR" sz="1800" i="1" dirty="0">
                <a:solidFill>
                  <a:schemeClr val="tx1"/>
                </a:solidFill>
              </a:rPr>
              <a:t>Littérature, textes, histoire, métho</a:t>
            </a:r>
            <a:r>
              <a:rPr lang="fr-FR" sz="1800" dirty="0">
                <a:solidFill>
                  <a:schemeClr val="tx1"/>
                </a:solidFill>
              </a:rPr>
              <a:t>de, Bordas, </a:t>
            </a:r>
            <a:r>
              <a:rPr lang="fr-FR" sz="1800" dirty="0" smtClean="0">
                <a:solidFill>
                  <a:schemeClr val="tx1"/>
                </a:solidFill>
              </a:rPr>
              <a:t>1997.</a:t>
            </a:r>
          </a:p>
          <a:p>
            <a:pPr marL="114300" indent="0" algn="just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Exemple </a:t>
            </a:r>
            <a:r>
              <a:rPr lang="fr-FR" sz="1800" dirty="0">
                <a:solidFill>
                  <a:schemeClr val="tx1"/>
                </a:solidFill>
              </a:rPr>
              <a:t>2 : </a:t>
            </a:r>
            <a:r>
              <a:rPr lang="fr-FR" sz="1800" dirty="0" smtClean="0">
                <a:solidFill>
                  <a:schemeClr val="tx1"/>
                </a:solidFill>
              </a:rPr>
              <a:t>Rincé </a:t>
            </a:r>
            <a:r>
              <a:rPr lang="fr-FR" sz="1800" dirty="0">
                <a:solidFill>
                  <a:schemeClr val="tx1"/>
                </a:solidFill>
              </a:rPr>
              <a:t>D. (</a:t>
            </a:r>
            <a:r>
              <a:rPr lang="fr-FR" sz="1800" dirty="0" err="1">
                <a:solidFill>
                  <a:schemeClr val="tx1"/>
                </a:solidFill>
              </a:rPr>
              <a:t>dir</a:t>
            </a:r>
            <a:r>
              <a:rPr lang="fr-FR" sz="1800" dirty="0">
                <a:solidFill>
                  <a:schemeClr val="tx1"/>
                </a:solidFill>
              </a:rPr>
              <a:t>), </a:t>
            </a:r>
            <a:r>
              <a:rPr lang="fr-FR" sz="1800" i="1" dirty="0">
                <a:solidFill>
                  <a:schemeClr val="tx1"/>
                </a:solidFill>
              </a:rPr>
              <a:t>Français Littérature, 1éres, </a:t>
            </a:r>
            <a:r>
              <a:rPr lang="fr-FR" sz="1800" dirty="0">
                <a:solidFill>
                  <a:schemeClr val="tx1"/>
                </a:solidFill>
              </a:rPr>
              <a:t>Paris : Nathan, </a:t>
            </a:r>
            <a:r>
              <a:rPr lang="fr-FR" sz="1800" dirty="0" smtClean="0">
                <a:solidFill>
                  <a:schemeClr val="tx1"/>
                </a:solidFill>
              </a:rPr>
              <a:t>2007.</a:t>
            </a:r>
          </a:p>
          <a:p>
            <a:pPr marL="114300" indent="0" algn="just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Exemple 3: Winter, </a:t>
            </a:r>
            <a:r>
              <a:rPr lang="fr-FR" sz="1800" i="1" dirty="0" smtClean="0">
                <a:solidFill>
                  <a:schemeClr val="tx1"/>
                </a:solidFill>
              </a:rPr>
              <a:t>Français 2de</a:t>
            </a:r>
            <a:r>
              <a:rPr lang="fr-FR" sz="1800" dirty="0" smtClean="0">
                <a:solidFill>
                  <a:schemeClr val="tx1"/>
                </a:solidFill>
              </a:rPr>
              <a:t>, Bréal, 2004.</a:t>
            </a:r>
          </a:p>
          <a:p>
            <a:pPr marL="114300" indent="0" algn="just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Exemple 4: </a:t>
            </a:r>
            <a:r>
              <a:rPr lang="fr-FR" sz="1800" i="1" dirty="0" smtClean="0">
                <a:solidFill>
                  <a:schemeClr val="tx1"/>
                </a:solidFill>
              </a:rPr>
              <a:t>Terres littéraires</a:t>
            </a:r>
            <a:r>
              <a:rPr lang="fr-FR" sz="1800" dirty="0" smtClean="0">
                <a:solidFill>
                  <a:schemeClr val="tx1"/>
                </a:solidFill>
              </a:rPr>
              <a:t>, Hatier, 2011.</a:t>
            </a:r>
          </a:p>
          <a:p>
            <a:pPr marL="114300" indent="0" algn="just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Exemple 5: </a:t>
            </a:r>
            <a:r>
              <a:rPr lang="fr-FR" sz="1800" i="1" dirty="0" smtClean="0">
                <a:solidFill>
                  <a:schemeClr val="tx1"/>
                </a:solidFill>
              </a:rPr>
              <a:t>Littérature et société, 2de, Enseignement d’exploration</a:t>
            </a:r>
            <a:r>
              <a:rPr lang="fr-FR" sz="1800" dirty="0" smtClean="0">
                <a:solidFill>
                  <a:schemeClr val="tx1"/>
                </a:solidFill>
              </a:rPr>
              <a:t>, Hachette, 2013.</a:t>
            </a:r>
          </a:p>
          <a:p>
            <a:pPr marL="1051560" lvl="3" indent="0">
              <a:buNone/>
            </a:pPr>
            <a:endParaRPr lang="fr-FR" sz="29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fr-FR" sz="2000" dirty="0" smtClean="0">
              <a:solidFill>
                <a:schemeClr val="tx1"/>
              </a:solidFill>
              <a:ea typeface="ＭＳ 明朝"/>
            </a:endParaRPr>
          </a:p>
          <a:p>
            <a:pPr lvl="2"/>
            <a:endParaRPr lang="fr-FR" sz="2000" dirty="0" smtClean="0"/>
          </a:p>
          <a:p>
            <a:endParaRPr lang="fr-FR" sz="2000" dirty="0">
              <a:solidFill>
                <a:schemeClr val="tx1"/>
              </a:solidFill>
              <a:ea typeface="ＭＳ 明朝"/>
            </a:endParaRPr>
          </a:p>
          <a:p>
            <a:pPr marL="114300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424060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icaire">
  <a:themeElements>
    <a:clrScheme name="Apothicaire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icaire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icair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Apothicaire.thmx</Template>
  <TotalTime>2263</TotalTime>
  <Words>1130</Words>
  <Application>Microsoft Macintosh PowerPoint</Application>
  <PresentationFormat>Présentation à l'écran (4:3)</PresentationFormat>
  <Paragraphs>149</Paragraphs>
  <Slides>27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Apothicaire</vt:lpstr>
      <vt:lpstr>     intervention au luxembourg                               Pascale Delormas                     Université Paris Est                      Céditec                                                                                                        pascale.delormas@u-pec.fr  </vt:lpstr>
      <vt:lpstr>Genres et régimes citationnels </vt:lpstr>
      <vt:lpstr>Genres et régimes citationnels</vt:lpstr>
      <vt:lpstr>Genres citationnels</vt:lpstr>
      <vt:lpstr>La scène didactique  </vt:lpstr>
      <vt:lpstr>La scène didactique  </vt:lpstr>
      <vt:lpstr>Anthologies littéraires et pérennité  des discours sur l’auteur </vt:lpstr>
      <vt:lpstr>Prat et Aviérinos, Littérature, textes, histoire, méthode, Bordas, 1997</vt:lpstr>
      <vt:lpstr>Anthologies littéraires et pérennité  des discours sur l’auteur </vt:lpstr>
      <vt:lpstr>Prat et Aviérinos, Littérature, textes, histoire, méthode, Bordas, 1997</vt:lpstr>
      <vt:lpstr>Prat et Aviérinos, Littérature, textes, histoire, méthode, Bordas, 1997</vt:lpstr>
      <vt:lpstr>Prat et Aviérinos, Littérature, textes, histoire, méthode, Bordas, 1997</vt:lpstr>
      <vt:lpstr>Prat et Aviérinos, Littérature, textes, histoire, méthode, Bordas, 1997</vt:lpstr>
      <vt:lpstr>Rincé D. (dir), Français Littérature, 1éres, Paris : Nathan, 2007</vt:lpstr>
      <vt:lpstr>Rincé D. (dir), Français Littérature, 1éres, Paris : Nathan, 2007 </vt:lpstr>
      <vt:lpstr>Rincé D. (dir), Français Littérature, 1éres, Paris : Nathan, 2007 </vt:lpstr>
      <vt:lpstr>Rincé D. (dir), Français Littérature, 1éres, Paris : Nathan, 2007 </vt:lpstr>
      <vt:lpstr>Winter, Français 2de, Bréal, 2004</vt:lpstr>
      <vt:lpstr>Winter, Français 2de, Bréal, 2004</vt:lpstr>
      <vt:lpstr>Terres littéraires, hatier, , 2011</vt:lpstr>
      <vt:lpstr>Terres littéraires, hatier, 2011</vt:lpstr>
      <vt:lpstr>Littérature et société, 2de, Enseignement d’exploration, Hachette, 2013</vt:lpstr>
      <vt:lpstr>Anthologies littéraires et pérennité  des discours sur l’auteur </vt:lpstr>
      <vt:lpstr>Anthologies littéraires et pérennité  des discours sur l’auteur</vt:lpstr>
      <vt:lpstr>La scène médiatique </vt:lpstr>
      <vt:lpstr>La scène philosophique </vt:lpstr>
      <vt:lpstr>Anthologies littéraires et pérennité  des discours sur l’auteur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Pascale Delormas</dc:creator>
  <cp:lastModifiedBy>Pascale Delormas</cp:lastModifiedBy>
  <cp:revision>85</cp:revision>
  <dcterms:created xsi:type="dcterms:W3CDTF">2015-06-09T18:45:02Z</dcterms:created>
  <dcterms:modified xsi:type="dcterms:W3CDTF">2020-03-22T11:48:43Z</dcterms:modified>
</cp:coreProperties>
</file>