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57" r:id="rId4"/>
    <p:sldId id="270" r:id="rId5"/>
    <p:sldId id="262" r:id="rId6"/>
    <p:sldId id="271" r:id="rId7"/>
    <p:sldId id="272" r:id="rId8"/>
    <p:sldId id="266" r:id="rId9"/>
    <p:sldId id="273" r:id="rId10"/>
    <p:sldId id="268" r:id="rId11"/>
    <p:sldId id="267" r:id="rId12"/>
    <p:sldId id="269" r:id="rId13"/>
    <p:sldId id="27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  <a:srgbClr val="FF85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0"/>
    <p:restoredTop sz="94673"/>
  </p:normalViewPr>
  <p:slideViewPr>
    <p:cSldViewPr snapToGrid="0">
      <p:cViewPr>
        <p:scale>
          <a:sx n="86" d="100"/>
          <a:sy n="86" d="100"/>
        </p:scale>
        <p:origin x="156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F65AC3-EF38-C773-6394-0C73274BA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9EA9F2-5F85-C131-5964-8A0784A95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815779-C6FB-C6A6-E5DB-267C8C44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FDB653-5B73-A8AA-FD9A-BFDDFC74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5B2702-D70A-9E0B-621F-CCDEA3D3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D10582-CD1F-6E93-D4A0-3CA3463A0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53FC14-4B85-8109-6372-3F7C1084D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3737E1-4FFD-C3D5-1838-78B0C3C0C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526A08-BF76-114B-CCB4-EB1A4A66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7DD84D-1D51-864F-DB3F-2BE7F22F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1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4E10F8-845F-4FDF-C196-E19F8C0F7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E47718-5C5B-0716-3320-34449CB21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1B7574-F34B-1399-A772-5547D5E2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6E2A0C-2E28-C9A2-1584-51A5BAE4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F77E60-8E95-67DF-0462-ED292211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97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E11BF-4D55-12B2-0E5D-18F5EEAB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BAC00A-426E-1CFB-B2C4-FD27CD141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B408FF-1879-E196-56C7-65577220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B25C89-A9BA-FF13-9796-5B7CF181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E4F811-46A2-8499-3401-8880DAE1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51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0B71F-72C1-7A63-39EF-7926F744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9FB149-2AD9-5E38-399B-1C2F9DE90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23BE94-7377-8BBC-9646-AE56B08C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FC0AFA-55A4-F1D9-22F5-D63E3A59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E59543-E837-C227-0F83-1F574EF5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11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43D8F-2780-67B4-E256-2CD45295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581A94-F8FB-3211-E97C-3FA3A9513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309E0D-8826-547C-F7E9-4DF3BA9CF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D81008-4F83-3A7F-0B04-DEC3A55B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D93056-53A0-A88A-BCFB-CA73ED35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CD9673-220E-0774-05F1-89247EC8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27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212624-2A79-44FA-0D83-C543E50C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36C1AF-9CAA-7D91-2289-3034AE788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50B928-B962-A609-EDFF-5D54032B9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A90913-2911-FF16-6121-780DF1484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D2B0226-653E-59B8-3419-82080E8FD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65F10B8-3B60-BAD4-5B3D-AD3912A86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DA4522-D236-469D-66A4-EB93C835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BF176D-4F5B-C437-E00B-A6ECE44D6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15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0E257-BC9A-7F5B-9AD2-2683ABBE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CFA229-1A21-24ED-A6B2-008C49F1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39DD38-2342-A804-834E-81BEC09C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9AE98C-3499-6ED4-CCD8-D484DCF8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92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C4701C3-C58A-9646-B10F-CF32AD79F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7C8527-6CC4-E6A7-0D63-61E34B2E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48022-2257-26DC-1AF6-71BCED3C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59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BB842-FAE1-FBFF-2935-CFE15ED9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3928C6-4169-F925-C89A-B8F91DAF7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E0CB8D-17CC-AA85-83C6-A98E89EF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54F068-3E34-9D07-B084-E62936A8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EAB0C8-CC0B-3829-47FD-6B8F33C8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82CE2D-EE7E-F274-DAB7-DD8E9E4D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841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626E0-5A45-5AC2-8D3E-CBAF8C45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F9CFF6-5170-1544-405F-1C4D92472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A69E91-5F59-1061-7628-657C16CEC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3381F6-B7B0-00EA-C7B0-DAB707C1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D84D1C-5582-E6E8-9D71-3F43D8F6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91B161-B5D5-33DF-4B94-0639A14C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56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DAC50F-C0AF-88E5-A7B1-52D4F029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5DAEAD-B62D-8382-8C76-1C05E638C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ED1343-51B9-FF6D-24DA-538CBD5E3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B11FE-451D-A746-9F6A-9C12B02DF14E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9C61B6-06D9-D2A5-D62D-20B63C2BE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B9F68C-2324-4ECC-7FA8-D594F19E3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5B5-E888-2248-8181-DCA73568F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41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05FE9C0-6317-70B4-C1D8-590C1D5F6DF0}"/>
              </a:ext>
            </a:extLst>
          </p:cNvPr>
          <p:cNvSpPr txBox="1"/>
          <p:nvPr/>
        </p:nvSpPr>
        <p:spPr>
          <a:xfrm>
            <a:off x="916104" y="369792"/>
            <a:ext cx="410567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0" b="1" dirty="0">
                <a:solidFill>
                  <a:srgbClr val="FF0000"/>
                </a:solidFill>
              </a:rPr>
              <a:t>Les</a:t>
            </a:r>
          </a:p>
          <a:p>
            <a:pPr algn="r"/>
            <a:r>
              <a:rPr lang="fr-FR" sz="10000" b="1" dirty="0">
                <a:solidFill>
                  <a:srgbClr val="FF0000"/>
                </a:solidFill>
              </a:rPr>
              <a:t>ateliers</a:t>
            </a:r>
            <a:endParaRPr lang="fr-FR" sz="10000" b="1" dirty="0">
              <a:solidFill>
                <a:srgbClr val="FFFF00"/>
              </a:solidFill>
            </a:endParaRPr>
          </a:p>
          <a:p>
            <a:pPr algn="r"/>
            <a:r>
              <a:rPr lang="fr-FR" sz="10000" b="1" dirty="0">
                <a:solidFill>
                  <a:srgbClr val="FF0000"/>
                </a:solidFill>
              </a:rPr>
              <a:t>maths</a:t>
            </a:r>
          </a:p>
        </p:txBody>
      </p:sp>
      <p:pic>
        <p:nvPicPr>
          <p:cNvPr id="9" name="Image 8" descr="Une image contenant text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18245A1E-3770-D5C8-FA67-4A7FAAAC1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459" y="373155"/>
            <a:ext cx="6378062" cy="579291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C303D31-7901-EDE0-109D-FE94F59DAA3B}"/>
              </a:ext>
            </a:extLst>
          </p:cNvPr>
          <p:cNvSpPr txBox="1"/>
          <p:nvPr/>
        </p:nvSpPr>
        <p:spPr>
          <a:xfrm>
            <a:off x="8596913" y="6478949"/>
            <a:ext cx="359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Isabelle Moreau –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Pemf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Paris - 2024 </a:t>
            </a:r>
          </a:p>
        </p:txBody>
      </p:sp>
    </p:spTree>
    <p:extLst>
      <p:ext uri="{BB962C8B-B14F-4D97-AF65-F5344CB8AC3E}">
        <p14:creationId xmlns:p14="http://schemas.microsoft.com/office/powerpoint/2010/main" val="398930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6A0D36BC-B351-1479-E413-8B880E14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957" y="-96982"/>
            <a:ext cx="5879098" cy="83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54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B409DBE-E765-5237-959F-17623031C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082462"/>
              </p:ext>
            </p:extLst>
          </p:nvPr>
        </p:nvGraphicFramePr>
        <p:xfrm>
          <a:off x="6248136" y="4243212"/>
          <a:ext cx="4932218" cy="2385538"/>
        </p:xfrm>
        <a:graphic>
          <a:graphicData uri="http://schemas.openxmlformats.org/drawingml/2006/table">
            <a:tbl>
              <a:tblPr firstRow="1" firstCol="1" bandRow="1"/>
              <a:tblGrid>
                <a:gridCol w="4330023">
                  <a:extLst>
                    <a:ext uri="{9D8B030D-6E8A-4147-A177-3AD203B41FA5}">
                      <a16:colId xmlns:a16="http://schemas.microsoft.com/office/drawing/2014/main" val="1342125356"/>
                    </a:ext>
                  </a:extLst>
                </a:gridCol>
                <a:gridCol w="602195">
                  <a:extLst>
                    <a:ext uri="{9D8B030D-6E8A-4147-A177-3AD203B41FA5}">
                      <a16:colId xmlns:a16="http://schemas.microsoft.com/office/drawing/2014/main" val="1164436686"/>
                    </a:ext>
                  </a:extLst>
                </a:gridCol>
              </a:tblGrid>
              <a:tr h="361320">
                <a:tc gridSpan="2"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Pour réaliser la frise  : 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1460" marR="251460" marT="125730" marB="1257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281582"/>
                  </a:ext>
                </a:extLst>
              </a:tr>
              <a:tr h="24427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utilisé une règle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40502"/>
                  </a:ext>
                </a:extLst>
              </a:tr>
              <a:tr h="24427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utilisé un crayon bien taillé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664423"/>
                  </a:ext>
                </a:extLst>
              </a:tr>
              <a:tr h="24427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tracé des traits fins 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61732"/>
                  </a:ext>
                </a:extLst>
              </a:tr>
              <a:tr h="24427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écrit mon prénom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371129"/>
                  </a:ext>
                </a:extLst>
              </a:tr>
              <a:tr h="24427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écrit le numéro de la frise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156340"/>
                  </a:ext>
                </a:extLst>
              </a:tr>
              <a:tr h="24427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vérifié ma frise avec le calque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032555"/>
                  </a:ext>
                </a:extLst>
              </a:tr>
              <a:tr h="24427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rangé le modèle dans la boîte des frises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261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89557"/>
                  </a:ext>
                </a:extLst>
              </a:tr>
            </a:tbl>
          </a:graphicData>
        </a:graphic>
      </p:graphicFrame>
      <p:pic>
        <p:nvPicPr>
          <p:cNvPr id="4" name="Image 3" descr="Une image contenant origami, motif, Symétrie, Arts créatifs&#10;&#10;Description générée automatiquement">
            <a:extLst>
              <a:ext uri="{FF2B5EF4-FFF2-40B4-BE49-F238E27FC236}">
                <a16:creationId xmlns:a16="http://schemas.microsoft.com/office/drawing/2014/main" id="{58EFE8AB-5654-C629-6342-657C4D81F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46" y="76850"/>
            <a:ext cx="4128128" cy="6436460"/>
          </a:xfrm>
          <a:prstGeom prst="rect">
            <a:avLst/>
          </a:prstGeom>
        </p:spPr>
      </p:pic>
      <p:pic>
        <p:nvPicPr>
          <p:cNvPr id="6" name="Image 5" descr="Une image contenant motif, Rectangle, ligne, carré&#10;&#10;Description générée automatiquement">
            <a:extLst>
              <a:ext uri="{FF2B5EF4-FFF2-40B4-BE49-F238E27FC236}">
                <a16:creationId xmlns:a16="http://schemas.microsoft.com/office/drawing/2014/main" id="{7FEE0BEA-412F-1E04-21D7-6A619FFF3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36" y="229250"/>
            <a:ext cx="4932218" cy="3692840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E95B094-6E5F-27CD-7EF6-DBC6E3D7DECF}"/>
              </a:ext>
            </a:extLst>
          </p:cNvPr>
          <p:cNvCxnSpPr/>
          <p:nvPr/>
        </p:nvCxnSpPr>
        <p:spPr>
          <a:xfrm>
            <a:off x="6373091" y="1066800"/>
            <a:ext cx="46412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D344488-EC33-ACB6-FD0A-BEFA94F10576}"/>
              </a:ext>
            </a:extLst>
          </p:cNvPr>
          <p:cNvCxnSpPr/>
          <p:nvPr/>
        </p:nvCxnSpPr>
        <p:spPr>
          <a:xfrm>
            <a:off x="6373090" y="2272146"/>
            <a:ext cx="46412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555FFC9-CEBC-96A4-9A2E-93D49FB4565D}"/>
              </a:ext>
            </a:extLst>
          </p:cNvPr>
          <p:cNvCxnSpPr/>
          <p:nvPr/>
        </p:nvCxnSpPr>
        <p:spPr>
          <a:xfrm>
            <a:off x="6393608" y="3415145"/>
            <a:ext cx="46412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793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5EB29-DAEF-8DBD-A389-4AADC4905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7C6B05A-36FF-040A-85D8-8D20321B4E2D}"/>
              </a:ext>
            </a:extLst>
          </p:cNvPr>
          <p:cNvSpPr txBox="1"/>
          <p:nvPr/>
        </p:nvSpPr>
        <p:spPr>
          <a:xfrm>
            <a:off x="1704001" y="1040898"/>
            <a:ext cx="8900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/>
              <a:t>Les cartes de multiplication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E4EAFF-0864-D4D7-F595-7719C4F492DA}"/>
              </a:ext>
            </a:extLst>
          </p:cNvPr>
          <p:cNvSpPr txBox="1"/>
          <p:nvPr/>
        </p:nvSpPr>
        <p:spPr>
          <a:xfrm>
            <a:off x="2058103" y="1871895"/>
            <a:ext cx="8192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rgbClr val="FF0000"/>
                </a:solidFill>
              </a:rPr>
              <a:t>S’entraîner sur les tables de multiplication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96CD8A-A4F8-B180-38CB-6CF8C745C775}"/>
              </a:ext>
            </a:extLst>
          </p:cNvPr>
          <p:cNvSpPr txBox="1"/>
          <p:nvPr/>
        </p:nvSpPr>
        <p:spPr>
          <a:xfrm>
            <a:off x="4585477" y="221364"/>
            <a:ext cx="26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ATELIER 4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D75D139-6452-0CC5-297A-D9F07E55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033" y="2451009"/>
            <a:ext cx="3114203" cy="44069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51C8BE-6CB5-7630-213C-8BEB884950D3}"/>
              </a:ext>
            </a:extLst>
          </p:cNvPr>
          <p:cNvSpPr txBox="1"/>
          <p:nvPr/>
        </p:nvSpPr>
        <p:spPr>
          <a:xfrm>
            <a:off x="8679305" y="6130977"/>
            <a:ext cx="248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D’après MHM CM1/CM2</a:t>
            </a:r>
          </a:p>
        </p:txBody>
      </p:sp>
    </p:spTree>
    <p:extLst>
      <p:ext uri="{BB962C8B-B14F-4D97-AF65-F5344CB8AC3E}">
        <p14:creationId xmlns:p14="http://schemas.microsoft.com/office/powerpoint/2010/main" val="156625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4FA1AF-7C35-6F3F-A99E-9517F1CAC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932"/>
            <a:ext cx="5201587" cy="73609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62EF0D-DE0D-2760-FE89-A5CE28A7F2BB}"/>
              </a:ext>
            </a:extLst>
          </p:cNvPr>
          <p:cNvSpPr txBox="1"/>
          <p:nvPr/>
        </p:nvSpPr>
        <p:spPr>
          <a:xfrm>
            <a:off x="5344100" y="599607"/>
            <a:ext cx="5898523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schemeClr val="accent1"/>
                </a:solidFill>
              </a:rPr>
              <a:t>• À imprimer sur papier épais, et à découper.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accent1"/>
                </a:solidFill>
              </a:rPr>
              <a:t>L’élève remplit au dos le résultat au crayon papier.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accent1"/>
                </a:solidFill>
              </a:rPr>
              <a:t>• Possible de faire les cartes en grand avec la solution à mettre à disposition des élèves pour auto-correction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accent1"/>
                </a:solidFill>
              </a:rPr>
              <a:t>• Ensuite, on joue à deux : vérification des résultats et bataille classique ! </a:t>
            </a:r>
          </a:p>
        </p:txBody>
      </p:sp>
    </p:spTree>
    <p:extLst>
      <p:ext uri="{BB962C8B-B14F-4D97-AF65-F5344CB8AC3E}">
        <p14:creationId xmlns:p14="http://schemas.microsoft.com/office/powerpoint/2010/main" val="335931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DC04B61-37BC-F9AB-CB53-074B7147E66F}"/>
              </a:ext>
            </a:extLst>
          </p:cNvPr>
          <p:cNvSpPr txBox="1"/>
          <p:nvPr/>
        </p:nvSpPr>
        <p:spPr>
          <a:xfrm>
            <a:off x="989352" y="479685"/>
            <a:ext cx="1089784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4 ateliers pour 6 / 7 élèves – on peut faire tourner toutes les 20 minutes</a:t>
            </a:r>
          </a:p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2 ateliers dirigés (Le jeu des enveloppes + le jeu de dés (regrouper pour mieux calculer) la première fois : 2 enseignants ou enseignant + AESH ou enseignant + collègue disponible …)</a:t>
            </a:r>
          </a:p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Sinon, on joue en classe entière au jeu de dés (on peut s’appuyer sur des élèves tuteurs ayant bien compris l’objectif) pour ensuite avoir 3 ateliers en autonomies et 1 atelier dirigé.</a:t>
            </a:r>
          </a:p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Prévoir des grilles d’élèves pour l’observation, avec des items propres à chaque atelier. </a:t>
            </a: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Ce diaporama peut servir de support à la présentation des jeux aux élèves.</a:t>
            </a: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31F90D-B158-740A-7E20-8A4BD2C9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214" y="3429000"/>
            <a:ext cx="3469572" cy="24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3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très coloré, décoré, arrangé&#10;&#10;Description générée automatiquement">
            <a:extLst>
              <a:ext uri="{FF2B5EF4-FFF2-40B4-BE49-F238E27FC236}">
                <a16:creationId xmlns:a16="http://schemas.microsoft.com/office/drawing/2014/main" id="{7DFB106D-CEC6-D922-0D87-3A72C8B6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6" y="2940223"/>
            <a:ext cx="3137026" cy="21447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5853F6-8836-C7C3-EE20-61B12DCD9A2A}"/>
              </a:ext>
            </a:extLst>
          </p:cNvPr>
          <p:cNvSpPr txBox="1"/>
          <p:nvPr/>
        </p:nvSpPr>
        <p:spPr>
          <a:xfrm>
            <a:off x="3196552" y="918182"/>
            <a:ext cx="581973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0" b="1" dirty="0"/>
              <a:t>Bataille de dés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C23E48-AF9C-07B9-59A9-1F25A5EB4CE4}"/>
              </a:ext>
            </a:extLst>
          </p:cNvPr>
          <p:cNvSpPr txBox="1"/>
          <p:nvPr/>
        </p:nvSpPr>
        <p:spPr>
          <a:xfrm>
            <a:off x="2965213" y="2087733"/>
            <a:ext cx="603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rgbClr val="FF0000"/>
                </a:solidFill>
              </a:rPr>
              <a:t>Regrouper pour mieux calculer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007D95-1E7F-AC9F-47FE-F2B09585CD12}"/>
              </a:ext>
            </a:extLst>
          </p:cNvPr>
          <p:cNvSpPr txBox="1"/>
          <p:nvPr/>
        </p:nvSpPr>
        <p:spPr>
          <a:xfrm>
            <a:off x="4303059" y="182755"/>
            <a:ext cx="26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ATELIER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362A7D-1889-B7C5-F7F6-42D0FB617D06}"/>
              </a:ext>
            </a:extLst>
          </p:cNvPr>
          <p:cNvSpPr txBox="1"/>
          <p:nvPr/>
        </p:nvSpPr>
        <p:spPr>
          <a:xfrm>
            <a:off x="1404209" y="5470339"/>
            <a:ext cx="9161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3 ou 4 dés à 6 faces pour deux élèves. </a:t>
            </a:r>
          </a:p>
          <a:p>
            <a:pPr algn="ctr"/>
            <a:r>
              <a:rPr lang="fr-FR" sz="2400" b="1" dirty="0">
                <a:solidFill>
                  <a:schemeClr val="accent1"/>
                </a:solidFill>
              </a:rPr>
              <a:t>9 jetons : 1 jeton par manche gagnée. 2 jetons par « bataille » gagnée. </a:t>
            </a:r>
          </a:p>
        </p:txBody>
      </p:sp>
    </p:spTree>
    <p:extLst>
      <p:ext uri="{BB962C8B-B14F-4D97-AF65-F5344CB8AC3E}">
        <p14:creationId xmlns:p14="http://schemas.microsoft.com/office/powerpoint/2010/main" val="300030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6AF825-CB0F-DADD-EC10-74F7E9BF6559}"/>
              </a:ext>
            </a:extLst>
          </p:cNvPr>
          <p:cNvSpPr txBox="1"/>
          <p:nvPr/>
        </p:nvSpPr>
        <p:spPr>
          <a:xfrm>
            <a:off x="1838855" y="198465"/>
            <a:ext cx="75707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On lance le dé : comment regrouper pour mieux calculer ?</a:t>
            </a:r>
          </a:p>
          <a:p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0BC2FBC-27B3-F5B2-B5C8-B0E4E3C55F67}"/>
              </a:ext>
            </a:extLst>
          </p:cNvPr>
          <p:cNvGrpSpPr/>
          <p:nvPr/>
        </p:nvGrpSpPr>
        <p:grpSpPr>
          <a:xfrm>
            <a:off x="3379521" y="885963"/>
            <a:ext cx="3412361" cy="839165"/>
            <a:chOff x="3499045" y="2217471"/>
            <a:chExt cx="4576092" cy="1166538"/>
          </a:xfrm>
        </p:grpSpPr>
        <p:pic>
          <p:nvPicPr>
            <p:cNvPr id="4" name="Image 3" descr="Une image contenant cercle, conception, illustration&#10;&#10;Description générée automatiquement">
              <a:extLst>
                <a:ext uri="{FF2B5EF4-FFF2-40B4-BE49-F238E27FC236}">
                  <a16:creationId xmlns:a16="http://schemas.microsoft.com/office/drawing/2014/main" id="{7B453548-B882-9B46-AE60-8AE1B63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9432" y="2217471"/>
              <a:ext cx="1067936" cy="1151151"/>
            </a:xfrm>
            <a:prstGeom prst="rect">
              <a:avLst/>
            </a:prstGeom>
          </p:spPr>
        </p:pic>
        <p:pic>
          <p:nvPicPr>
            <p:cNvPr id="8" name="Image 7" descr="Une image contenant cercle, plat chaud&#10;&#10;Description générée automatiquement">
              <a:extLst>
                <a:ext uri="{FF2B5EF4-FFF2-40B4-BE49-F238E27FC236}">
                  <a16:creationId xmlns:a16="http://schemas.microsoft.com/office/drawing/2014/main" id="{948DC4D0-0473-2EAF-CCA9-967CFDE7D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2798" y="2225165"/>
              <a:ext cx="1116187" cy="1158844"/>
            </a:xfrm>
            <a:prstGeom prst="rect">
              <a:avLst/>
            </a:prstGeom>
          </p:spPr>
        </p:pic>
        <p:pic>
          <p:nvPicPr>
            <p:cNvPr id="10" name="Image 9" descr="Une image contenant cercle, plat chaud&#10;&#10;Description générée automatiquement">
              <a:extLst>
                <a:ext uri="{FF2B5EF4-FFF2-40B4-BE49-F238E27FC236}">
                  <a16:creationId xmlns:a16="http://schemas.microsoft.com/office/drawing/2014/main" id="{722F4632-C205-08B6-C3A3-5288A9534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9045" y="2254491"/>
              <a:ext cx="1116187" cy="1121824"/>
            </a:xfrm>
            <a:prstGeom prst="rect">
              <a:avLst/>
            </a:prstGeom>
          </p:spPr>
        </p:pic>
        <p:pic>
          <p:nvPicPr>
            <p:cNvPr id="11" name="Image 10" descr="Une image contenant cercle, plat chaud&#10;&#10;Description générée automatiquement">
              <a:extLst>
                <a:ext uri="{FF2B5EF4-FFF2-40B4-BE49-F238E27FC236}">
                  <a16:creationId xmlns:a16="http://schemas.microsoft.com/office/drawing/2014/main" id="{ED58AA58-90B8-F904-F462-06F667BCE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7201" y="2295293"/>
              <a:ext cx="1067936" cy="1073329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8354F626-E81B-F8BB-E176-BD9FCA73907F}"/>
              </a:ext>
            </a:extLst>
          </p:cNvPr>
          <p:cNvSpPr txBox="1"/>
          <p:nvPr/>
        </p:nvSpPr>
        <p:spPr>
          <a:xfrm>
            <a:off x="305410" y="2324899"/>
            <a:ext cx="379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 regroupe les dés de 4 = </a:t>
            </a:r>
          </a:p>
          <a:p>
            <a:r>
              <a:rPr lang="fr-FR" sz="2200" b="1" dirty="0">
                <a:solidFill>
                  <a:srgbClr val="7030A0"/>
                </a:solidFill>
                <a:highlight>
                  <a:srgbClr val="FFFF00"/>
                </a:highlight>
              </a:rPr>
              <a:t>« je m’appuie sur les doubles »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5E4A652-A4DF-6E78-DD4B-47FCE80FAEC6}"/>
              </a:ext>
            </a:extLst>
          </p:cNvPr>
          <p:cNvSpPr txBox="1"/>
          <p:nvPr/>
        </p:nvSpPr>
        <p:spPr>
          <a:xfrm>
            <a:off x="3007775" y="1783647"/>
            <a:ext cx="482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  <a:highlight>
                  <a:srgbClr val="FFFF00"/>
                </a:highlight>
              </a:rPr>
              <a:t>Et on dit tout fort comment on fait !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EA3BE92-777A-A78A-DC53-B281F25151CC}"/>
              </a:ext>
            </a:extLst>
          </p:cNvPr>
          <p:cNvGrpSpPr/>
          <p:nvPr/>
        </p:nvGrpSpPr>
        <p:grpSpPr>
          <a:xfrm>
            <a:off x="398824" y="3025500"/>
            <a:ext cx="1259288" cy="592061"/>
            <a:chOff x="664463" y="4116581"/>
            <a:chExt cx="1628686" cy="806999"/>
          </a:xfrm>
        </p:grpSpPr>
        <p:pic>
          <p:nvPicPr>
            <p:cNvPr id="15" name="Image 14" descr="Une image contenant cercle, plat chaud&#10;&#10;Description générée automatiquement">
              <a:extLst>
                <a:ext uri="{FF2B5EF4-FFF2-40B4-BE49-F238E27FC236}">
                  <a16:creationId xmlns:a16="http://schemas.microsoft.com/office/drawing/2014/main" id="{CEF0528A-CA8D-8B59-D66F-BCD533D79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463" y="4116581"/>
              <a:ext cx="832333" cy="806999"/>
            </a:xfrm>
            <a:prstGeom prst="rect">
              <a:avLst/>
            </a:prstGeom>
          </p:spPr>
        </p:pic>
        <p:pic>
          <p:nvPicPr>
            <p:cNvPr id="16" name="Image 15" descr="Une image contenant cercle, plat chaud&#10;&#10;Description générée automatiquement">
              <a:extLst>
                <a:ext uri="{FF2B5EF4-FFF2-40B4-BE49-F238E27FC236}">
                  <a16:creationId xmlns:a16="http://schemas.microsoft.com/office/drawing/2014/main" id="{9BF6B094-FA5F-B412-AA2C-8D0DADBE3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6796" y="4142881"/>
              <a:ext cx="796353" cy="772114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0865561B-18D8-2867-EE42-223E4072836F}"/>
              </a:ext>
            </a:extLst>
          </p:cNvPr>
          <p:cNvSpPr txBox="1"/>
          <p:nvPr/>
        </p:nvSpPr>
        <p:spPr>
          <a:xfrm>
            <a:off x="1830682" y="3070165"/>
            <a:ext cx="89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 8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EF551E6-AD1A-C249-6425-79A4EC4CCDD0}"/>
              </a:ext>
            </a:extLst>
          </p:cNvPr>
          <p:cNvSpPr txBox="1"/>
          <p:nvPr/>
        </p:nvSpPr>
        <p:spPr>
          <a:xfrm>
            <a:off x="257972" y="3717621"/>
            <a:ext cx="5071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 regroupe 8 et 2 :</a:t>
            </a:r>
          </a:p>
          <a:p>
            <a:r>
              <a:rPr lang="fr-FR" sz="2200" b="1" dirty="0">
                <a:solidFill>
                  <a:srgbClr val="7030A0"/>
                </a:solidFill>
                <a:highlight>
                  <a:srgbClr val="FFFF00"/>
                </a:highlight>
              </a:rPr>
              <a:t>« je m’appuie sur les compléments à 10 » </a:t>
            </a:r>
          </a:p>
        </p:txBody>
      </p:sp>
      <p:pic>
        <p:nvPicPr>
          <p:cNvPr id="20" name="Image 19" descr="Une image contenant cercle, conception, illustration&#10;&#10;Description générée automatiquement">
            <a:extLst>
              <a:ext uri="{FF2B5EF4-FFF2-40B4-BE49-F238E27FC236}">
                <a16:creationId xmlns:a16="http://schemas.microsoft.com/office/drawing/2014/main" id="{9E8EEA05-4C78-C309-BA5A-5462BBB3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25" y="4430323"/>
            <a:ext cx="643554" cy="66920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126695B-001E-B151-5456-63A397E5D8F0}"/>
              </a:ext>
            </a:extLst>
          </p:cNvPr>
          <p:cNvSpPr txBox="1"/>
          <p:nvPr/>
        </p:nvSpPr>
        <p:spPr>
          <a:xfrm>
            <a:off x="1042378" y="4580879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+ 8 = 10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ED8231E-B1E4-23FD-7041-A83175F3E0F2}"/>
              </a:ext>
            </a:extLst>
          </p:cNvPr>
          <p:cNvSpPr txBox="1"/>
          <p:nvPr/>
        </p:nvSpPr>
        <p:spPr>
          <a:xfrm>
            <a:off x="2025714" y="4528937"/>
            <a:ext cx="161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« Je rajoute 6 »</a:t>
            </a:r>
          </a:p>
        </p:txBody>
      </p:sp>
      <p:pic>
        <p:nvPicPr>
          <p:cNvPr id="24" name="Image 23" descr="Une image contenant cercle, plat chaud&#10;&#10;Description générée automatiquement">
            <a:extLst>
              <a:ext uri="{FF2B5EF4-FFF2-40B4-BE49-F238E27FC236}">
                <a16:creationId xmlns:a16="http://schemas.microsoft.com/office/drawing/2014/main" id="{5211B6C5-62D5-F8F3-9CA6-BAB584CF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20" y="4655265"/>
            <a:ext cx="588973" cy="58989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FC53FA7-1980-6A74-7B9A-01D578296B2D}"/>
              </a:ext>
            </a:extLst>
          </p:cNvPr>
          <p:cNvSpPr txBox="1"/>
          <p:nvPr/>
        </p:nvSpPr>
        <p:spPr>
          <a:xfrm>
            <a:off x="2076743" y="481371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+ 6 = 16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94BF8E3-845A-DE4E-C131-C035666E10CF}"/>
              </a:ext>
            </a:extLst>
          </p:cNvPr>
          <p:cNvSpPr txBox="1"/>
          <p:nvPr/>
        </p:nvSpPr>
        <p:spPr>
          <a:xfrm>
            <a:off x="5560192" y="2232788"/>
            <a:ext cx="5007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 regroupe les dés de 4 et de 6 = </a:t>
            </a:r>
          </a:p>
          <a:p>
            <a:r>
              <a:rPr lang="fr-FR" sz="2200" b="1" dirty="0">
                <a:solidFill>
                  <a:srgbClr val="7030A0"/>
                </a:solidFill>
                <a:highlight>
                  <a:srgbClr val="FFFF00"/>
                </a:highlight>
              </a:rPr>
              <a:t>« je m’appuie sur les compléments à 10 »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358016C-7268-4FE3-165C-3785C6B2B213}"/>
              </a:ext>
            </a:extLst>
          </p:cNvPr>
          <p:cNvGrpSpPr/>
          <p:nvPr/>
        </p:nvGrpSpPr>
        <p:grpSpPr>
          <a:xfrm>
            <a:off x="6199571" y="2990913"/>
            <a:ext cx="1372832" cy="589891"/>
            <a:chOff x="7225398" y="4116581"/>
            <a:chExt cx="1669898" cy="833630"/>
          </a:xfrm>
        </p:grpSpPr>
        <p:pic>
          <p:nvPicPr>
            <p:cNvPr id="27" name="Image 26" descr="Une image contenant cercle, plat chaud&#10;&#10;Description générée automatiquement">
              <a:extLst>
                <a:ext uri="{FF2B5EF4-FFF2-40B4-BE49-F238E27FC236}">
                  <a16:creationId xmlns:a16="http://schemas.microsoft.com/office/drawing/2014/main" id="{0F34A4AC-3E83-5473-11BB-8AF03F727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5398" y="4116581"/>
              <a:ext cx="832333" cy="833630"/>
            </a:xfrm>
            <a:prstGeom prst="rect">
              <a:avLst/>
            </a:prstGeom>
          </p:spPr>
        </p:pic>
        <p:pic>
          <p:nvPicPr>
            <p:cNvPr id="28" name="Image 27" descr="Une image contenant cercle, plat chaud&#10;&#10;Description générée automatiquement">
              <a:extLst>
                <a:ext uri="{FF2B5EF4-FFF2-40B4-BE49-F238E27FC236}">
                  <a16:creationId xmlns:a16="http://schemas.microsoft.com/office/drawing/2014/main" id="{C39D0576-BB03-E17C-D7A8-E2E2D91E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2963" y="4125438"/>
              <a:ext cx="832333" cy="806999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3E250924-91B3-7650-B0E7-E2F20D3FA9D3}"/>
              </a:ext>
            </a:extLst>
          </p:cNvPr>
          <p:cNvSpPr txBox="1"/>
          <p:nvPr/>
        </p:nvSpPr>
        <p:spPr>
          <a:xfrm>
            <a:off x="7837302" y="307016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 + 4 = 10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90DCF11-2989-4D96-C1D6-EA010EFE07B3}"/>
              </a:ext>
            </a:extLst>
          </p:cNvPr>
          <p:cNvSpPr txBox="1"/>
          <p:nvPr/>
        </p:nvSpPr>
        <p:spPr>
          <a:xfrm>
            <a:off x="6080919" y="3706628"/>
            <a:ext cx="27008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rgbClr val="7030A0"/>
                </a:solidFill>
                <a:highlight>
                  <a:srgbClr val="FFFF00"/>
                </a:highlight>
              </a:rPr>
              <a:t>« Je regroupe 4 et 2 »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7AF6334-4875-4466-0179-E13DA0B6C6B0}"/>
              </a:ext>
            </a:extLst>
          </p:cNvPr>
          <p:cNvGrpSpPr/>
          <p:nvPr/>
        </p:nvGrpSpPr>
        <p:grpSpPr>
          <a:xfrm>
            <a:off x="6205352" y="4150290"/>
            <a:ext cx="1281681" cy="614636"/>
            <a:chOff x="7187184" y="5721475"/>
            <a:chExt cx="1666900" cy="842857"/>
          </a:xfrm>
        </p:grpSpPr>
        <p:pic>
          <p:nvPicPr>
            <p:cNvPr id="31" name="Image 30" descr="Une image contenant cercle, plat chaud&#10;&#10;Description générée automatiquement">
              <a:extLst>
                <a:ext uri="{FF2B5EF4-FFF2-40B4-BE49-F238E27FC236}">
                  <a16:creationId xmlns:a16="http://schemas.microsoft.com/office/drawing/2014/main" id="{8FFE2C46-4C7A-F5F8-2A92-D4DAB258B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7184" y="5757333"/>
              <a:ext cx="832333" cy="806999"/>
            </a:xfrm>
            <a:prstGeom prst="rect">
              <a:avLst/>
            </a:prstGeom>
          </p:spPr>
        </p:pic>
        <p:pic>
          <p:nvPicPr>
            <p:cNvPr id="32" name="Image 31" descr="Une image contenant cercle, conception, illustration&#10;&#10;Description générée automatiquement">
              <a:extLst>
                <a:ext uri="{FF2B5EF4-FFF2-40B4-BE49-F238E27FC236}">
                  <a16:creationId xmlns:a16="http://schemas.microsoft.com/office/drawing/2014/main" id="{7F7C6019-531A-7D73-91FF-E630574E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57731" y="5721475"/>
              <a:ext cx="796353" cy="82809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7F3BB1DF-FD4E-C334-7E2C-CFD7AF9F3E9D}"/>
              </a:ext>
            </a:extLst>
          </p:cNvPr>
          <p:cNvSpPr txBox="1"/>
          <p:nvPr/>
        </p:nvSpPr>
        <p:spPr>
          <a:xfrm>
            <a:off x="4730496" y="276758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F70C320-EDC6-709B-516F-55D14BA30460}"/>
              </a:ext>
            </a:extLst>
          </p:cNvPr>
          <p:cNvSpPr txBox="1"/>
          <p:nvPr/>
        </p:nvSpPr>
        <p:spPr>
          <a:xfrm>
            <a:off x="7895811" y="4323299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+ 2 = 6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6B51380B-143A-B0FA-C1EB-F18446431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89505" y="4267028"/>
            <a:ext cx="1123896" cy="2171498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9636188F-E1E4-9DB3-B062-ED586B360FC0}"/>
              </a:ext>
            </a:extLst>
          </p:cNvPr>
          <p:cNvGrpSpPr/>
          <p:nvPr/>
        </p:nvGrpSpPr>
        <p:grpSpPr>
          <a:xfrm>
            <a:off x="7897399" y="5066657"/>
            <a:ext cx="2210477" cy="1059260"/>
            <a:chOff x="7897399" y="5066657"/>
            <a:chExt cx="2210477" cy="1059260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58319DA-42A1-5A76-0757-E57CF6DD64DE}"/>
                </a:ext>
              </a:extLst>
            </p:cNvPr>
            <p:cNvSpPr txBox="1"/>
            <p:nvPr/>
          </p:nvSpPr>
          <p:spPr>
            <a:xfrm>
              <a:off x="7897399" y="5103815"/>
              <a:ext cx="22104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</a:rPr>
                <a:t>Qui a </a:t>
              </a:r>
            </a:p>
            <a:p>
              <a:pPr algn="ctr"/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</a:rPr>
                <a:t>une autre </a:t>
              </a:r>
            </a:p>
            <a:p>
              <a:pPr algn="ctr"/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</a:rPr>
                <a:t>idée pour expliquer ?</a:t>
              </a:r>
            </a:p>
          </p:txBody>
        </p:sp>
        <p:sp>
          <p:nvSpPr>
            <p:cNvPr id="43" name="Bulle rectangulaire à coins arrondis 42">
              <a:extLst>
                <a:ext uri="{FF2B5EF4-FFF2-40B4-BE49-F238E27FC236}">
                  <a16:creationId xmlns:a16="http://schemas.microsoft.com/office/drawing/2014/main" id="{AD5D32C4-9C45-7051-42A8-534383B3B726}"/>
                </a:ext>
              </a:extLst>
            </p:cNvPr>
            <p:cNvSpPr/>
            <p:nvPr/>
          </p:nvSpPr>
          <p:spPr>
            <a:xfrm>
              <a:off x="7912564" y="5066657"/>
              <a:ext cx="2180149" cy="1059260"/>
            </a:xfrm>
            <a:prstGeom prst="wedgeRoundRectCallout">
              <a:avLst>
                <a:gd name="adj1" fmla="val 70702"/>
                <a:gd name="adj2" fmla="val -42240"/>
                <a:gd name="adj3" fmla="val 1666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07EF1B00-806B-CA8A-93DF-59CD9D275646}"/>
              </a:ext>
            </a:extLst>
          </p:cNvPr>
          <p:cNvSpPr txBox="1"/>
          <p:nvPr/>
        </p:nvSpPr>
        <p:spPr>
          <a:xfrm>
            <a:off x="6118666" y="5102125"/>
            <a:ext cx="1645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 ajoute 6 à 10</a:t>
            </a:r>
          </a:p>
          <a:p>
            <a:r>
              <a:rPr lang="fr-FR" dirty="0"/>
              <a:t>10 + 6 = 16</a:t>
            </a:r>
          </a:p>
        </p:txBody>
      </p:sp>
    </p:spTree>
    <p:extLst>
      <p:ext uri="{BB962C8B-B14F-4D97-AF65-F5344CB8AC3E}">
        <p14:creationId xmlns:p14="http://schemas.microsoft.com/office/powerpoint/2010/main" val="274847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5853F6-8836-C7C3-EE20-61B12DCD9A2A}"/>
              </a:ext>
            </a:extLst>
          </p:cNvPr>
          <p:cNvSpPr txBox="1"/>
          <p:nvPr/>
        </p:nvSpPr>
        <p:spPr>
          <a:xfrm>
            <a:off x="1818179" y="983124"/>
            <a:ext cx="7187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/>
              <a:t>Le jeu des enveloppes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C23E48-AF9C-07B9-59A9-1F25A5EB4CE4}"/>
              </a:ext>
            </a:extLst>
          </p:cNvPr>
          <p:cNvSpPr txBox="1"/>
          <p:nvPr/>
        </p:nvSpPr>
        <p:spPr>
          <a:xfrm>
            <a:off x="3193813" y="2087733"/>
            <a:ext cx="495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rgbClr val="FF0000"/>
                </a:solidFill>
              </a:rPr>
              <a:t>Lire et écrire les nombres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007D95-1E7F-AC9F-47FE-F2B09585CD12}"/>
              </a:ext>
            </a:extLst>
          </p:cNvPr>
          <p:cNvSpPr txBox="1"/>
          <p:nvPr/>
        </p:nvSpPr>
        <p:spPr>
          <a:xfrm>
            <a:off x="4303059" y="182755"/>
            <a:ext cx="26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ATELIER 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ED04AE-93D1-D6B0-9A93-141B2D3CF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886" y="2962504"/>
            <a:ext cx="39822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A807D2-6591-498F-2783-6FE8A329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59" y="-134910"/>
            <a:ext cx="4846211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0E44E9-240A-B6DF-765C-2C5B0A4DA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70" y="-134910"/>
            <a:ext cx="48462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30DE28-CE77-F91C-17C1-3FF1A625B6F7}"/>
              </a:ext>
            </a:extLst>
          </p:cNvPr>
          <p:cNvSpPr txBox="1"/>
          <p:nvPr/>
        </p:nvSpPr>
        <p:spPr>
          <a:xfrm>
            <a:off x="7929797" y="6056026"/>
            <a:ext cx="358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D’après </a:t>
            </a:r>
            <a:r>
              <a:rPr lang="fr-FR" i="1" dirty="0" err="1"/>
              <a:t>Acces</a:t>
            </a:r>
            <a:r>
              <a:rPr lang="fr-FR" i="1" dirty="0"/>
              <a:t> : Vers les maths CM1 </a:t>
            </a:r>
          </a:p>
        </p:txBody>
      </p:sp>
    </p:spTree>
    <p:extLst>
      <p:ext uri="{BB962C8B-B14F-4D97-AF65-F5344CB8AC3E}">
        <p14:creationId xmlns:p14="http://schemas.microsoft.com/office/powerpoint/2010/main" val="2642856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st-it, conception&#10;&#10;Description générée automatiquement">
            <a:extLst>
              <a:ext uri="{FF2B5EF4-FFF2-40B4-BE49-F238E27FC236}">
                <a16:creationId xmlns:a16="http://schemas.microsoft.com/office/drawing/2014/main" id="{2E7898D7-C63E-8AF6-A569-F26432254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43" y="2817155"/>
            <a:ext cx="7772400" cy="3848259"/>
          </a:xfrm>
          <a:prstGeom prst="rect">
            <a:avLst/>
          </a:prstGeom>
        </p:spPr>
      </p:pic>
      <p:pic>
        <p:nvPicPr>
          <p:cNvPr id="5" name="Image 4" descr="Une image contenant texte, capture d’écran, Site web, Page web&#10;&#10;Description générée automatiquement">
            <a:extLst>
              <a:ext uri="{FF2B5EF4-FFF2-40B4-BE49-F238E27FC236}">
                <a16:creationId xmlns:a16="http://schemas.microsoft.com/office/drawing/2014/main" id="{A8435DD1-81FC-2E8E-CA86-B4D8FDA7D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27" y="0"/>
            <a:ext cx="7226196" cy="28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53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5853F6-8836-C7C3-EE20-61B12DCD9A2A}"/>
              </a:ext>
            </a:extLst>
          </p:cNvPr>
          <p:cNvSpPr txBox="1"/>
          <p:nvPr/>
        </p:nvSpPr>
        <p:spPr>
          <a:xfrm>
            <a:off x="4336723" y="1052361"/>
            <a:ext cx="30861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/>
              <a:t>Les frises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C23E48-AF9C-07B9-59A9-1F25A5EB4CE4}"/>
              </a:ext>
            </a:extLst>
          </p:cNvPr>
          <p:cNvSpPr txBox="1"/>
          <p:nvPr/>
        </p:nvSpPr>
        <p:spPr>
          <a:xfrm>
            <a:off x="2498765" y="2087733"/>
            <a:ext cx="719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rgbClr val="FF0000"/>
                </a:solidFill>
              </a:rPr>
              <a:t>Se repérer dans l’espace de la feuille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007D95-1E7F-AC9F-47FE-F2B09585CD12}"/>
              </a:ext>
            </a:extLst>
          </p:cNvPr>
          <p:cNvSpPr txBox="1"/>
          <p:nvPr/>
        </p:nvSpPr>
        <p:spPr>
          <a:xfrm>
            <a:off x="4585477" y="221364"/>
            <a:ext cx="26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ATELIER 3</a:t>
            </a:r>
          </a:p>
        </p:txBody>
      </p:sp>
      <p:pic>
        <p:nvPicPr>
          <p:cNvPr id="37" name="Image 36" descr="Une image contenant intérieur, Approvisionnement général, bouteille, jaune&#10;&#10;Description générée automatiquement">
            <a:extLst>
              <a:ext uri="{FF2B5EF4-FFF2-40B4-BE49-F238E27FC236}">
                <a16:creationId xmlns:a16="http://schemas.microsoft.com/office/drawing/2014/main" id="{C28FAA02-3537-19E7-5926-F2B7926E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68406" y="645918"/>
            <a:ext cx="2438064" cy="182854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222E094-7517-AD79-8EFC-CA310C34B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81" y="3043237"/>
            <a:ext cx="29514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9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BC93C08-E591-B632-7963-5426C3EEA3B2}"/>
              </a:ext>
            </a:extLst>
          </p:cNvPr>
          <p:cNvSpPr txBox="1"/>
          <p:nvPr/>
        </p:nvSpPr>
        <p:spPr>
          <a:xfrm>
            <a:off x="458161" y="135549"/>
            <a:ext cx="66880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Matériel :</a:t>
            </a:r>
          </a:p>
          <a:p>
            <a:r>
              <a:rPr lang="fr-FR" sz="2400" dirty="0"/>
              <a:t>• Des feuilles à petits carreaux </a:t>
            </a:r>
          </a:p>
          <a:p>
            <a:r>
              <a:rPr lang="fr-FR" sz="2400" dirty="0"/>
              <a:t>(type bloc-notes feuilles détachables)</a:t>
            </a:r>
          </a:p>
          <a:p>
            <a:r>
              <a:rPr lang="fr-FR" sz="2400" dirty="0"/>
              <a:t>• des modèles de frises à imprimer sur papier blanc </a:t>
            </a:r>
          </a:p>
          <a:p>
            <a:r>
              <a:rPr lang="fr-FR" sz="2400" dirty="0"/>
              <a:t>et à numéroter</a:t>
            </a:r>
          </a:p>
          <a:p>
            <a:r>
              <a:rPr lang="fr-FR" sz="2400" dirty="0"/>
              <a:t>• des modèles autocorrectifs à imprimer sur calque</a:t>
            </a:r>
          </a:p>
        </p:txBody>
      </p:sp>
      <p:pic>
        <p:nvPicPr>
          <p:cNvPr id="4" name="Image 3" descr="Une image contenant Rectangle&#10;&#10;Description générée automatiquement">
            <a:extLst>
              <a:ext uri="{FF2B5EF4-FFF2-40B4-BE49-F238E27FC236}">
                <a16:creationId xmlns:a16="http://schemas.microsoft.com/office/drawing/2014/main" id="{5BBCE0EB-2598-7F8D-F9B9-2189904E3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47" y="2623755"/>
            <a:ext cx="1887933" cy="2308324"/>
          </a:xfrm>
          <a:prstGeom prst="rect">
            <a:avLst/>
          </a:prstGeom>
        </p:spPr>
      </p:pic>
      <p:pic>
        <p:nvPicPr>
          <p:cNvPr id="5" name="Image 4" descr="Une image contenant origami, motif, Symétrie, Arts créatifs&#10;&#10;Description générée automatiquement">
            <a:extLst>
              <a:ext uri="{FF2B5EF4-FFF2-40B4-BE49-F238E27FC236}">
                <a16:creationId xmlns:a16="http://schemas.microsoft.com/office/drawing/2014/main" id="{B423CD20-FC2A-6B76-38D0-D4A0FA6A9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253" y="82550"/>
            <a:ext cx="42926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238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473</Words>
  <Application>Microsoft Macintosh PowerPoint</Application>
  <PresentationFormat>Grand écran</PresentationFormat>
  <Paragraphs>78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moreau</dc:creator>
  <cp:lastModifiedBy>isabelle moreau</cp:lastModifiedBy>
  <cp:revision>12</cp:revision>
  <dcterms:created xsi:type="dcterms:W3CDTF">2023-09-01T13:49:18Z</dcterms:created>
  <dcterms:modified xsi:type="dcterms:W3CDTF">2024-08-24T10:40:35Z</dcterms:modified>
</cp:coreProperties>
</file>