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31"/>
  </p:notesMasterIdLst>
  <p:sldIdLst>
    <p:sldId id="264" r:id="rId2"/>
    <p:sldId id="353" r:id="rId3"/>
    <p:sldId id="391" r:id="rId4"/>
    <p:sldId id="395" r:id="rId5"/>
    <p:sldId id="396" r:id="rId6"/>
    <p:sldId id="397" r:id="rId7"/>
    <p:sldId id="385" r:id="rId8"/>
    <p:sldId id="393" r:id="rId9"/>
    <p:sldId id="384" r:id="rId10"/>
    <p:sldId id="380" r:id="rId11"/>
    <p:sldId id="381" r:id="rId12"/>
    <p:sldId id="388" r:id="rId13"/>
    <p:sldId id="392" r:id="rId14"/>
    <p:sldId id="405" r:id="rId15"/>
    <p:sldId id="399" r:id="rId16"/>
    <p:sldId id="400" r:id="rId17"/>
    <p:sldId id="328" r:id="rId18"/>
    <p:sldId id="364" r:id="rId19"/>
    <p:sldId id="273" r:id="rId20"/>
    <p:sldId id="313" r:id="rId21"/>
    <p:sldId id="375" r:id="rId22"/>
    <p:sldId id="379" r:id="rId23"/>
    <p:sldId id="296" r:id="rId24"/>
    <p:sldId id="312" r:id="rId25"/>
    <p:sldId id="300" r:id="rId26"/>
    <p:sldId id="323" r:id="rId27"/>
    <p:sldId id="322" r:id="rId28"/>
    <p:sldId id="324" r:id="rId29"/>
    <p:sldId id="325"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8380" autoAdjust="0"/>
  </p:normalViewPr>
  <p:slideViewPr>
    <p:cSldViewPr snapToGrid="0" snapToObjects="1">
      <p:cViewPr varScale="1">
        <p:scale>
          <a:sx n="131" d="100"/>
          <a:sy n="131" d="100"/>
        </p:scale>
        <p:origin x="162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E2AEF053-3CAA-DA4A-98BE-AD64877432B9}" type="datetimeFigureOut">
              <a:rPr lang="fr-FR" smtClean="0"/>
              <a:t>02/12/2024</a:t>
            </a:fld>
            <a:endParaRPr lang="fr-FR"/>
          </a:p>
        </p:txBody>
      </p:sp>
      <p:sp>
        <p:nvSpPr>
          <p:cNvPr id="4" name="Espace réservé de l'image des diapositives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F3ED914-6982-5945-BE44-8B6FFA90F4A8}" type="slidenum">
              <a:rPr lang="fr-FR" smtClean="0"/>
              <a:t>‹N°›</a:t>
            </a:fld>
            <a:endParaRPr lang="fr-FR"/>
          </a:p>
        </p:txBody>
      </p:sp>
    </p:spTree>
    <p:extLst>
      <p:ext uri="{BB962C8B-B14F-4D97-AF65-F5344CB8AC3E}">
        <p14:creationId xmlns:p14="http://schemas.microsoft.com/office/powerpoint/2010/main" val="13848593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ED914-6982-5945-BE44-8B6FFA90F4A8}" type="slidenum">
              <a:rPr lang="fr-FR" smtClean="0"/>
              <a:t>1</a:t>
            </a:fld>
            <a:endParaRPr lang="fr-FR"/>
          </a:p>
        </p:txBody>
      </p:sp>
    </p:spTree>
    <p:extLst>
      <p:ext uri="{BB962C8B-B14F-4D97-AF65-F5344CB8AC3E}">
        <p14:creationId xmlns:p14="http://schemas.microsoft.com/office/powerpoint/2010/main" val="2260192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a:t>Cliquez et modifiez le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a:t>Cliquez et modifiez le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3A9A7CB-BEE6-4F99-898E-913F06E8E125}" type="datetime1">
              <a:rPr lang="en-US" smtClean="0"/>
              <a:pPr/>
              <a:t>12/2/24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Cliquez et modifiez le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12/2/24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12/2/24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12/2/24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a:t>Cliquez et modifiez le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BEE1B38-C5EB-4D66-9137-0AFE9CDEDE8F}" type="datetime1">
              <a:rPr lang="en-US" smtClean="0"/>
              <a:pPr/>
              <a:t>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a:t>Cliquez et modifiez le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27B613C-1AD7-49D3-885D-F654C5CDBAA6}" type="datetime1">
              <a:rPr lang="en-US" smtClean="0"/>
              <a:pPr/>
              <a:t>12/2/24</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‹N°›</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a:t>Cliquez et modifiez le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12/2/24</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airn.info/en-savoir-plus-sur-la-revue-langage-et-societe.htm" TargetMode="External"/><Relationship Id="rId2" Type="http://schemas.openxmlformats.org/officeDocument/2006/relationships/hyperlink" Target="https://journals.openedition.org/semen/9229" TargetMode="External"/><Relationship Id="rId1" Type="http://schemas.openxmlformats.org/officeDocument/2006/relationships/slideLayout" Target="../slideLayouts/slideLayout2.xml"/><Relationship Id="rId6" Type="http://schemas.openxmlformats.org/officeDocument/2006/relationships/hyperlink" Target="https://journals.openedition.org/mots/?utm_source=lettre" TargetMode="External"/><Relationship Id="rId5" Type="http://schemas.openxmlformats.org/officeDocument/2006/relationships/hyperlink" Target="https://www.entrevues.org/revues/discours-et-la-langue/" TargetMode="External"/><Relationship Id="rId4" Type="http://schemas.openxmlformats.org/officeDocument/2006/relationships/hyperlink" Target="https://journals.openedition.org/aad/226"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transcript-verlag.de/978-3-8376-2722-0/diskursforschung/" TargetMode="External"/><Relationship Id="rId2" Type="http://schemas.openxmlformats.org/officeDocument/2006/relationships/hyperlink" Target="http://www.seuil.com/ouvrage/dictionnaire-d-analyse-du-discours-patrick-charaudeau/978202037845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g"/><Relationship Id="rId7" Type="http://schemas.openxmlformats.org/officeDocument/2006/relationships/image" Target="../media/image9.pn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r.wikipedia.org/wiki/Josef_Schovane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fr.wikipedia.org/wiki/Jean_Fran%C3%A7ois_Billet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1600200"/>
            <a:ext cx="8361052" cy="4800600"/>
          </a:xfrm>
        </p:spPr>
        <p:txBody>
          <a:bodyPr>
            <a:normAutofit/>
          </a:bodyPr>
          <a:lstStyle/>
          <a:p>
            <a:pPr marL="114300" indent="0" algn="ctr">
              <a:buNone/>
            </a:pPr>
            <a:endParaRPr lang="fr-FR" sz="2400" b="1" dirty="0">
              <a:latin typeface="Times New Roman"/>
              <a:ea typeface="ＭＳ 明朝"/>
            </a:endParaRPr>
          </a:p>
          <a:p>
            <a:pPr marL="114300" indent="0" algn="ctr">
              <a:buNone/>
            </a:pPr>
            <a:r>
              <a:rPr lang="fr-FR" sz="1800" b="1" dirty="0"/>
              <a:t>Les chercheurs et leurs pratiques : discours, savoirs, pouvoirs</a:t>
            </a:r>
          </a:p>
          <a:p>
            <a:pPr marL="114300" indent="0" algn="ctr">
              <a:buNone/>
            </a:pPr>
            <a:endParaRPr lang="fr-FR" sz="1800" dirty="0"/>
          </a:p>
          <a:p>
            <a:pPr marL="114300" indent="0" algn="ctr">
              <a:buNone/>
            </a:pPr>
            <a:endParaRPr lang="fr-FR" sz="1800" dirty="0"/>
          </a:p>
          <a:p>
            <a:pPr marL="114300" indent="0" algn="ctr">
              <a:buNone/>
            </a:pPr>
            <a:endParaRPr lang="fr-FR" sz="1800" dirty="0"/>
          </a:p>
          <a:p>
            <a:pPr marL="114300" indent="0" algn="ctr">
              <a:buNone/>
            </a:pPr>
            <a:endParaRPr lang="fr-FR" sz="1800" dirty="0"/>
          </a:p>
          <a:p>
            <a:pPr marL="114300" indent="0" algn="ctr">
              <a:buNone/>
            </a:pPr>
            <a:r>
              <a:rPr lang="fr-FR" sz="2000" dirty="0"/>
              <a:t>Processus de production, de diffusion et de validation de la recherche</a:t>
            </a:r>
          </a:p>
          <a:p>
            <a:pPr marL="114300" indent="0" algn="ctr">
              <a:buNone/>
            </a:pPr>
            <a:r>
              <a:rPr lang="fr-FR" sz="2000" dirty="0"/>
              <a:t>Le cas de l’analyse du discours</a:t>
            </a:r>
          </a:p>
          <a:p>
            <a:pPr marL="114300" indent="0" algn="ctr">
              <a:buNone/>
            </a:pPr>
            <a:endParaRPr lang="fr-FR" sz="1800" b="1" dirty="0"/>
          </a:p>
          <a:p>
            <a:pPr marL="114300" indent="0" algn="ctr">
              <a:buNone/>
            </a:pPr>
            <a:endParaRPr lang="fr-FR" sz="1800" b="1" dirty="0"/>
          </a:p>
          <a:p>
            <a:pPr marL="114300" indent="0" algn="ctr">
              <a:buNone/>
            </a:pPr>
            <a:endParaRPr lang="fr-FR" sz="1800" dirty="0"/>
          </a:p>
          <a:p>
            <a:pPr marL="114300" indent="0">
              <a:buNone/>
            </a:pPr>
            <a:r>
              <a:rPr lang="fr-FR" sz="2400" dirty="0"/>
              <a:t> </a:t>
            </a:r>
          </a:p>
          <a:p>
            <a:pPr marL="114300" indent="0" algn="ctr">
              <a:buNone/>
            </a:pPr>
            <a:endParaRPr lang="fr-FR" sz="2400" b="1" dirty="0">
              <a:latin typeface="Times New Roman"/>
              <a:ea typeface="ＭＳ 明朝"/>
            </a:endParaRPr>
          </a:p>
        </p:txBody>
      </p:sp>
      <p:sp>
        <p:nvSpPr>
          <p:cNvPr id="12" name="ZoneTexte 11">
            <a:extLst>
              <a:ext uri="{FF2B5EF4-FFF2-40B4-BE49-F238E27FC236}">
                <a16:creationId xmlns:a16="http://schemas.microsoft.com/office/drawing/2014/main" id="{AFE37AFD-4147-C5B6-A280-A13657BC6113}"/>
              </a:ext>
            </a:extLst>
          </p:cNvPr>
          <p:cNvSpPr txBox="1"/>
          <p:nvPr/>
        </p:nvSpPr>
        <p:spPr>
          <a:xfrm>
            <a:off x="5700409" y="301557"/>
            <a:ext cx="2934024" cy="923330"/>
          </a:xfrm>
          <a:prstGeom prst="rect">
            <a:avLst/>
          </a:prstGeom>
          <a:noFill/>
        </p:spPr>
        <p:txBody>
          <a:bodyPr wrap="square" rtlCol="0">
            <a:spAutoFit/>
          </a:bodyPr>
          <a:lstStyle/>
          <a:p>
            <a:r>
              <a:rPr lang="fr-FR" sz="1800" b="1" dirty="0">
                <a:solidFill>
                  <a:srgbClr val="675E47"/>
                </a:solidFill>
                <a:latin typeface="Times New Roman"/>
                <a:ea typeface="ＭＳ 明朝"/>
              </a:rPr>
              <a:t>Pascale </a:t>
            </a:r>
            <a:r>
              <a:rPr lang="fr-FR" sz="1800" b="1" dirty="0" err="1">
                <a:solidFill>
                  <a:srgbClr val="675E47"/>
                </a:solidFill>
                <a:latin typeface="Times New Roman"/>
                <a:ea typeface="ＭＳ 明朝"/>
              </a:rPr>
              <a:t>Delormas</a:t>
            </a:r>
            <a:br>
              <a:rPr lang="fr-FR" sz="1800" b="1" dirty="0">
                <a:solidFill>
                  <a:srgbClr val="675E47"/>
                </a:solidFill>
                <a:latin typeface="Times New Roman"/>
                <a:ea typeface="ＭＳ 明朝"/>
              </a:rPr>
            </a:br>
            <a:r>
              <a:rPr lang="fr-FR" sz="1800" b="1" dirty="0">
                <a:solidFill>
                  <a:srgbClr val="675E47"/>
                </a:solidFill>
                <a:latin typeface="Times New Roman"/>
                <a:ea typeface="ＭＳ 明朝"/>
              </a:rPr>
              <a:t>Sorbonne Université</a:t>
            </a:r>
            <a:br>
              <a:rPr lang="fr-FR" sz="1800" b="1" dirty="0">
                <a:solidFill>
                  <a:srgbClr val="675E47"/>
                </a:solidFill>
                <a:latin typeface="Times New Roman"/>
                <a:ea typeface="ＭＳ 明朝"/>
              </a:rPr>
            </a:br>
            <a:r>
              <a:rPr lang="fr-FR" sz="1800" b="1" dirty="0">
                <a:solidFill>
                  <a:srgbClr val="675E47"/>
                </a:solidFill>
                <a:latin typeface="Times New Roman"/>
                <a:ea typeface="ＭＳ 明朝"/>
              </a:rPr>
              <a:t>STIH</a:t>
            </a:r>
            <a:endParaRPr lang="fr-FR" dirty="0"/>
          </a:p>
        </p:txBody>
      </p:sp>
    </p:spTree>
    <p:extLst>
      <p:ext uri="{BB962C8B-B14F-4D97-AF65-F5344CB8AC3E}">
        <p14:creationId xmlns:p14="http://schemas.microsoft.com/office/powerpoint/2010/main" val="3369184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7353"/>
            <a:ext cx="8447646" cy="6790647"/>
          </a:xfrm>
        </p:spPr>
        <p:txBody>
          <a:bodyPr>
            <a:noAutofit/>
          </a:bodyPr>
          <a:lstStyle/>
          <a:p>
            <a:pPr marL="572400" lvl="1" indent="-457200">
              <a:buClr>
                <a:srgbClr val="A9A57C"/>
              </a:buClr>
              <a:buFont typeface="+mj-lt"/>
              <a:buAutoNum type="arabicPeriod" startAt="2"/>
            </a:pPr>
            <a:r>
              <a:rPr lang="fr-FR" b="1" dirty="0">
                <a:solidFill>
                  <a:srgbClr val="2F2B20"/>
                </a:solidFill>
              </a:rPr>
              <a:t>Constitution d’une nouvelle approche en Sciences du langage : diffusion ésotérique de l’analyse du discours en France </a:t>
            </a:r>
          </a:p>
          <a:p>
            <a:pPr marL="572400" lvl="1" indent="-457200">
              <a:buClr>
                <a:srgbClr val="A9A57C"/>
              </a:buClr>
            </a:pPr>
            <a:r>
              <a:rPr lang="fr-FR" sz="2000" dirty="0"/>
              <a:t>Volonté de cohérence : un dénominateur commun (1)</a:t>
            </a:r>
            <a:endParaRPr lang="fr-FR" sz="2000" dirty="0">
              <a:solidFill>
                <a:srgbClr val="2F2B20"/>
              </a:solidFill>
            </a:endParaRPr>
          </a:p>
          <a:p>
            <a:pPr marL="114300" lvl="0" indent="0" algn="just">
              <a:lnSpc>
                <a:spcPct val="90000"/>
              </a:lnSpc>
              <a:buNone/>
            </a:pPr>
            <a:r>
              <a:rPr lang="fr-FR" sz="2000" dirty="0">
                <a:solidFill>
                  <a:srgbClr val="2F2B20"/>
                </a:solidFill>
              </a:rPr>
              <a:t>« La plus importante tentative </a:t>
            </a:r>
            <a:r>
              <a:rPr lang="fr-FR" sz="2000" b="1" dirty="0">
                <a:solidFill>
                  <a:srgbClr val="2F2B20"/>
                </a:solidFill>
              </a:rPr>
              <a:t>pour dépasser les limites de la linguistique de la langue </a:t>
            </a:r>
            <a:r>
              <a:rPr lang="fr-FR" sz="2000" dirty="0">
                <a:solidFill>
                  <a:srgbClr val="2F2B20"/>
                </a:solidFill>
              </a:rPr>
              <a:t>est sans conteste le champ ouvert par ce qu’il est convenu d’appeler l’</a:t>
            </a:r>
            <a:r>
              <a:rPr lang="fr-FR" sz="2000" i="1" dirty="0">
                <a:solidFill>
                  <a:srgbClr val="2F2B20"/>
                </a:solidFill>
              </a:rPr>
              <a:t>énonciation</a:t>
            </a:r>
            <a:r>
              <a:rPr lang="fr-FR" sz="2000" dirty="0">
                <a:solidFill>
                  <a:srgbClr val="2F2B20"/>
                </a:solidFill>
              </a:rPr>
              <a:t> » (Robin 1973 : 9)</a:t>
            </a:r>
          </a:p>
          <a:p>
            <a:pPr marL="114300" lvl="0" indent="0" algn="just">
              <a:lnSpc>
                <a:spcPct val="90000"/>
              </a:lnSpc>
              <a:buNone/>
            </a:pPr>
            <a:endParaRPr lang="fr-FR" sz="2000" dirty="0"/>
          </a:p>
          <a:p>
            <a:pPr marL="114300" lvl="0" indent="0" algn="just">
              <a:lnSpc>
                <a:spcPct val="90000"/>
              </a:lnSpc>
              <a:buNone/>
            </a:pPr>
            <a:r>
              <a:rPr lang="fr-FR" sz="2000" dirty="0"/>
              <a:t>« L’analyse du discours naît à travers une sorte </a:t>
            </a:r>
            <a:r>
              <a:rPr lang="fr-FR" sz="2000" b="1" dirty="0"/>
              <a:t>d’indécision</a:t>
            </a:r>
            <a:r>
              <a:rPr lang="fr-FR" sz="2000" dirty="0"/>
              <a:t>, une zone transitoire qui lui fait adhérer massivement aux théories de l’énonciation sans pour autant en prendre toute la mesure. ….À la fin des années 1960 et au tout début des années 1970, </a:t>
            </a:r>
            <a:r>
              <a:rPr lang="fr-FR" sz="2000" b="1" dirty="0"/>
              <a:t>l’énonciation</a:t>
            </a:r>
            <a:r>
              <a:rPr lang="fr-FR" sz="2000" dirty="0"/>
              <a:t> est fortement présente, mais elle n’est pas encore au centre du dispositif conceptuel. Quelques années plus tard la chose est acquise. (</a:t>
            </a:r>
            <a:r>
              <a:rPr lang="fr-FR" sz="2000" dirty="0" err="1"/>
              <a:t>Maingueneau</a:t>
            </a:r>
            <a:r>
              <a:rPr lang="fr-FR" sz="2000" dirty="0"/>
              <a:t> 2016)</a:t>
            </a:r>
          </a:p>
          <a:p>
            <a:pPr marL="114300" lvl="0" indent="0" algn="just">
              <a:lnSpc>
                <a:spcPct val="90000"/>
              </a:lnSpc>
              <a:buNone/>
            </a:pPr>
            <a:endParaRPr lang="fr-FR" sz="2000" dirty="0"/>
          </a:p>
          <a:p>
            <a:pPr marL="114300" indent="0" algn="just">
              <a:lnSpc>
                <a:spcPct val="90000"/>
              </a:lnSpc>
              <a:buNone/>
            </a:pPr>
            <a:r>
              <a:rPr lang="fr-FR" sz="2000" dirty="0"/>
              <a:t>« ce qui fonde l’identité de l’AD, ce n’est donc pas tant son objet d’étude [le discours] que </a:t>
            </a:r>
            <a:r>
              <a:rPr lang="fr-FR" sz="2000" b="1" dirty="0"/>
              <a:t>le regard qu’elle porte sur cet objet</a:t>
            </a:r>
            <a:r>
              <a:rPr lang="fr-FR" sz="2000" dirty="0"/>
              <a:t>.[…] C’est là ce qui définit l’AD, le point commun à tous les courants qui se réclament de l’AD : </a:t>
            </a:r>
            <a:r>
              <a:rPr lang="fr-FR" sz="2000" b="1" dirty="0"/>
              <a:t>au-delà des différences qui les opposent par ailleurs, c’est cette conception du discours qui ménage ce territoire commun aux analystes du discours</a:t>
            </a:r>
            <a:r>
              <a:rPr lang="fr-FR" sz="2000" dirty="0"/>
              <a:t>, quels que soient la démarche, le territoire, l’horizon disciplinaire ou la tradition épistémologique dans laquelle ils s’inscrivent. » (</a:t>
            </a:r>
            <a:r>
              <a:rPr lang="fr-FR" sz="2000" dirty="0" err="1"/>
              <a:t>Florea</a:t>
            </a:r>
            <a:r>
              <a:rPr lang="fr-FR" sz="2000" dirty="0"/>
              <a:t> 2012) </a:t>
            </a:r>
          </a:p>
          <a:p>
            <a:pPr marL="114300" lvl="0" indent="0" algn="just">
              <a:lnSpc>
                <a:spcPct val="90000"/>
              </a:lnSpc>
              <a:buNone/>
            </a:pPr>
            <a:endParaRPr lang="fr-FR" sz="2000" dirty="0"/>
          </a:p>
          <a:p>
            <a:pPr marL="114300" lvl="0" indent="0" algn="just">
              <a:buNone/>
            </a:pPr>
            <a:endParaRPr lang="fr-FR" sz="2000" dirty="0"/>
          </a:p>
          <a:p>
            <a:pPr marL="411480" lvl="1" indent="0">
              <a:buNone/>
            </a:pPr>
            <a:endParaRPr lang="fr-FR" dirty="0"/>
          </a:p>
          <a:p>
            <a:pPr marL="411480" lvl="1" indent="0">
              <a:buNone/>
            </a:pPr>
            <a:endParaRPr lang="fr-FR" dirty="0"/>
          </a:p>
          <a:p>
            <a:pPr lvl="1" algn="just"/>
            <a:endParaRPr lang="fr-FR" dirty="0"/>
          </a:p>
        </p:txBody>
      </p:sp>
    </p:spTree>
    <p:extLst>
      <p:ext uri="{BB962C8B-B14F-4D97-AF65-F5344CB8AC3E}">
        <p14:creationId xmlns:p14="http://schemas.microsoft.com/office/powerpoint/2010/main" val="3296404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7353"/>
            <a:ext cx="8361053" cy="6790647"/>
          </a:xfrm>
        </p:spPr>
        <p:txBody>
          <a:bodyPr>
            <a:normAutofit fontScale="92500" lnSpcReduction="20000"/>
          </a:bodyPr>
          <a:lstStyle/>
          <a:p>
            <a:pPr marL="572400" lvl="1" indent="-457200">
              <a:buClr>
                <a:srgbClr val="A9A57C"/>
              </a:buClr>
              <a:buFont typeface="+mj-lt"/>
              <a:buAutoNum type="arabicPeriod" startAt="2"/>
            </a:pPr>
            <a:r>
              <a:rPr lang="fr-FR" sz="2200" b="1" dirty="0">
                <a:solidFill>
                  <a:srgbClr val="2F2B20"/>
                </a:solidFill>
              </a:rPr>
              <a:t>Constitution d’une nouvelle approche en Sciences du langage : diffusion ésotérique de l’analyse du discours en France </a:t>
            </a:r>
          </a:p>
          <a:p>
            <a:pPr marL="1212480" lvl="3" indent="-277200">
              <a:buClr>
                <a:srgbClr val="A9A57C"/>
              </a:buClr>
            </a:pPr>
            <a:r>
              <a:rPr lang="fr-FR" sz="2200" dirty="0"/>
              <a:t>Volonté de cohérence : un dénominateur commun (2)</a:t>
            </a:r>
          </a:p>
          <a:p>
            <a:pPr marL="114300" indent="0" algn="just">
              <a:buNone/>
            </a:pPr>
            <a:r>
              <a:rPr lang="fr-FR" dirty="0"/>
              <a:t>« Cet ouvrage a pour but d’appréhender le dire dans son </a:t>
            </a:r>
            <a:r>
              <a:rPr lang="fr-FR" b="1" dirty="0"/>
              <a:t>hétérogénéité</a:t>
            </a:r>
            <a:r>
              <a:rPr lang="fr-FR" dirty="0"/>
              <a:t>. Plutôt qu’une accumulation de boîtes à outils issus de chaque discipline représentée (sciences du langage, sociologie, anthropologie, psychologie sociale, psychanalyse, sciences de l’éducation, sciences de l’information et de la communication) nous proposons d’envisager une approche spécifique impliquant différentes </a:t>
            </a:r>
            <a:r>
              <a:rPr lang="fr-FR" b="1" dirty="0"/>
              <a:t>strates interprétatives </a:t>
            </a:r>
            <a:r>
              <a:rPr lang="fr-FR" dirty="0"/>
              <a:t>dont </a:t>
            </a:r>
            <a:r>
              <a:rPr lang="fr-FR" b="1" dirty="0"/>
              <a:t>le point commun est de considérer le langage comme une praxis sociale</a:t>
            </a:r>
            <a:r>
              <a:rPr lang="fr-FR" dirty="0"/>
              <a:t>. » </a:t>
            </a:r>
          </a:p>
          <a:p>
            <a:pPr marL="114300" indent="0" algn="just">
              <a:buNone/>
            </a:pPr>
            <a:r>
              <a:rPr lang="fr-FR" dirty="0"/>
              <a:t>(</a:t>
            </a:r>
            <a:r>
              <a:rPr lang="fr-FR" i="1" dirty="0"/>
              <a:t>Le langage en sciences humaines et sociales</a:t>
            </a:r>
            <a:r>
              <a:rPr lang="fr-FR" dirty="0"/>
              <a:t>, Canut et </a:t>
            </a:r>
            <a:r>
              <a:rPr lang="fr-FR" dirty="0" err="1"/>
              <a:t>Münchow</a:t>
            </a:r>
            <a:r>
              <a:rPr lang="fr-FR" dirty="0"/>
              <a:t> 2015)  </a:t>
            </a:r>
          </a:p>
          <a:p>
            <a:pPr lvl="2" algn="just"/>
            <a:endParaRPr lang="fr-FR" sz="2200" dirty="0"/>
          </a:p>
          <a:p>
            <a:pPr lvl="2" algn="just"/>
            <a:r>
              <a:rPr lang="fr-FR" sz="2200" dirty="0"/>
              <a:t>Se constituer en réseau</a:t>
            </a:r>
          </a:p>
          <a:p>
            <a:pPr marL="1485900" lvl="4" indent="-457200">
              <a:buClr>
                <a:srgbClr val="A9A57C"/>
              </a:buClr>
              <a:buFont typeface="Arial"/>
              <a:buChar char="•"/>
            </a:pPr>
            <a:r>
              <a:rPr lang="fr-FR" sz="2200" dirty="0"/>
              <a:t>Appel au ralliement de chercheurs</a:t>
            </a:r>
          </a:p>
          <a:p>
            <a:pPr marL="114300" lvl="1" indent="0" algn="just">
              <a:buClr>
                <a:srgbClr val="A9A57C"/>
              </a:buClr>
              <a:buNone/>
            </a:pPr>
            <a:r>
              <a:rPr lang="fr-FR" sz="2200" dirty="0"/>
              <a:t>« […] cet ouvrage, lui-même une contribution discursive, […] appelle à d’autres discours […]. Les réactions sont […] bienvenues, le réseau vit de ces voix critiques et accueille avec joie les remarques et les apports des nouveaux venus. Nous invitons nos lecteurs à un voyage à travers ce vaste champ et nous espérons un échange fructueux à propos de la recherche de demain en AD. » (</a:t>
            </a:r>
            <a:r>
              <a:rPr lang="fr-FR" sz="2200" dirty="0" err="1"/>
              <a:t>Angermüller</a:t>
            </a:r>
            <a:r>
              <a:rPr lang="fr-FR" sz="2200" dirty="0"/>
              <a:t> 2014: 32) (C’est moi qui traduis)</a:t>
            </a:r>
          </a:p>
          <a:p>
            <a:pPr marL="1485900" lvl="4" indent="-457200">
              <a:buClr>
                <a:srgbClr val="A9A57C"/>
              </a:buClr>
              <a:buFont typeface="Arial"/>
              <a:buChar char="•"/>
            </a:pPr>
            <a:r>
              <a:rPr lang="fr-FR" sz="2200" dirty="0"/>
              <a:t>Constitution de réseaux internationaux : </a:t>
            </a:r>
            <a:r>
              <a:rPr lang="fr-FR" sz="2200" i="1" dirty="0" err="1"/>
              <a:t>Diskursnetz</a:t>
            </a:r>
            <a:r>
              <a:rPr lang="fr-FR" sz="2200" dirty="0"/>
              <a:t>, </a:t>
            </a:r>
            <a:r>
              <a:rPr lang="fr-FR" sz="2200" i="1" dirty="0" err="1"/>
              <a:t>Disconex</a:t>
            </a:r>
            <a:endParaRPr lang="fr-FR" sz="2200" i="1" dirty="0"/>
          </a:p>
          <a:p>
            <a:pPr marL="1485900" lvl="4" indent="-457200">
              <a:buClr>
                <a:srgbClr val="A9A57C"/>
              </a:buClr>
              <a:buFont typeface="Arial"/>
              <a:buChar char="•"/>
            </a:pPr>
            <a:r>
              <a:rPr lang="fr-FR" sz="2200" dirty="0"/>
              <a:t>Organisation de rencontres : congrès, colloques, journées d’étude, séminaires</a:t>
            </a:r>
          </a:p>
          <a:p>
            <a:pPr marL="1485900" lvl="4" indent="-457200">
              <a:buClr>
                <a:srgbClr val="A9A57C"/>
              </a:buClr>
              <a:buFont typeface="Arial"/>
              <a:buChar char="•"/>
            </a:pPr>
            <a:r>
              <a:rPr lang="fr-FR" sz="2200" dirty="0"/>
              <a:t>Publications : ouvrages, actes de colloque</a:t>
            </a:r>
          </a:p>
          <a:p>
            <a:pPr lvl="2"/>
            <a:endParaRPr lang="fr-FR" sz="2000" dirty="0"/>
          </a:p>
        </p:txBody>
      </p:sp>
    </p:spTree>
    <p:extLst>
      <p:ext uri="{BB962C8B-B14F-4D97-AF65-F5344CB8AC3E}">
        <p14:creationId xmlns:p14="http://schemas.microsoft.com/office/powerpoint/2010/main" val="3003208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blinds(horizontal)">
                                      <p:cBhvr>
                                        <p:cTn id="23" dur="500"/>
                                        <p:tgtEl>
                                          <p:spTgt spid="3">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350" y="67353"/>
            <a:ext cx="8293703" cy="6129141"/>
          </a:xfrm>
        </p:spPr>
        <p:txBody>
          <a:bodyPr>
            <a:normAutofit lnSpcReduction="10000"/>
          </a:bodyPr>
          <a:lstStyle/>
          <a:p>
            <a:pPr marL="572400" lvl="1" indent="-457200">
              <a:buClr>
                <a:schemeClr val="accent1"/>
              </a:buClr>
              <a:buFont typeface="+mj-lt"/>
              <a:buAutoNum type="arabicPeriod" startAt="3"/>
            </a:pPr>
            <a:r>
              <a:rPr lang="fr-FR" b="1" dirty="0"/>
              <a:t>Diffusion exotérique de la recherche en analyse du discours en Europe</a:t>
            </a:r>
          </a:p>
          <a:p>
            <a:pPr marL="937260" lvl="2" indent="-457200">
              <a:buFont typeface="Arial"/>
              <a:buChar char="•"/>
            </a:pPr>
            <a:r>
              <a:rPr lang="fr-FR" sz="2000" dirty="0"/>
              <a:t>Effraction hétérotopique dans des revues d’accueil </a:t>
            </a:r>
          </a:p>
          <a:p>
            <a:pPr marL="114300" indent="0">
              <a:buNone/>
            </a:pPr>
            <a:endParaRPr lang="fr-FR" sz="2000" i="1" dirty="0"/>
          </a:p>
          <a:p>
            <a:pPr lvl="1"/>
            <a:r>
              <a:rPr lang="fr-FR" i="1" dirty="0" err="1"/>
              <a:t>Semen</a:t>
            </a:r>
            <a:r>
              <a:rPr lang="fr-FR" dirty="0"/>
              <a:t> </a:t>
            </a:r>
          </a:p>
          <a:p>
            <a:pPr marL="411480" lvl="1" indent="0">
              <a:buNone/>
            </a:pPr>
            <a:r>
              <a:rPr lang="fr-FR" dirty="0">
                <a:hlinkClick r:id="rId2"/>
              </a:rPr>
              <a:t>https://journals.openedition.org/semen/9229</a:t>
            </a:r>
            <a:endParaRPr lang="fr-FR" dirty="0"/>
          </a:p>
          <a:p>
            <a:pPr marL="411480" lvl="1" indent="0">
              <a:buNone/>
            </a:pPr>
            <a:endParaRPr lang="fr-FR" dirty="0"/>
          </a:p>
          <a:p>
            <a:pPr lvl="1"/>
            <a:r>
              <a:rPr lang="fr-FR" i="1" dirty="0"/>
              <a:t>Langage et société</a:t>
            </a:r>
          </a:p>
          <a:p>
            <a:pPr marL="411480" lvl="1" indent="0">
              <a:buNone/>
            </a:pPr>
            <a:r>
              <a:rPr lang="fr-FR" dirty="0">
                <a:hlinkClick r:id="rId3"/>
              </a:rPr>
              <a:t>https://www.cairn.info/en-savoir-plus-sur-la-revue-langage-et-societe.htm</a:t>
            </a:r>
            <a:endParaRPr lang="fr-FR" dirty="0"/>
          </a:p>
          <a:p>
            <a:pPr marL="411480" lvl="1" indent="0">
              <a:buNone/>
            </a:pPr>
            <a:endParaRPr lang="fr-FR" dirty="0"/>
          </a:p>
          <a:p>
            <a:pPr lvl="1"/>
            <a:r>
              <a:rPr lang="fr-FR" i="1" dirty="0" err="1"/>
              <a:t>Aad</a:t>
            </a:r>
            <a:endParaRPr lang="fr-FR" i="1" dirty="0"/>
          </a:p>
          <a:p>
            <a:pPr marL="411480" lvl="1" indent="0">
              <a:buNone/>
            </a:pPr>
            <a:r>
              <a:rPr lang="fr-FR" dirty="0">
                <a:hlinkClick r:id="rId4"/>
              </a:rPr>
              <a:t>https://journals.openedition.org/aad/226</a:t>
            </a:r>
            <a:endParaRPr lang="fr-FR" dirty="0"/>
          </a:p>
          <a:p>
            <a:pPr marL="411480" lvl="1" indent="0">
              <a:buNone/>
            </a:pPr>
            <a:endParaRPr lang="fr-FR" dirty="0"/>
          </a:p>
          <a:p>
            <a:pPr lvl="1"/>
            <a:r>
              <a:rPr lang="fr-FR" i="1" dirty="0"/>
              <a:t>Le Discours et la langue</a:t>
            </a:r>
          </a:p>
          <a:p>
            <a:pPr marL="411480" lvl="1" indent="0">
              <a:buNone/>
            </a:pPr>
            <a:r>
              <a:rPr lang="fr-FR" dirty="0">
                <a:hlinkClick r:id="rId5"/>
              </a:rPr>
              <a:t>https://www.entrevues.org/revues/discours-et-la-langue/</a:t>
            </a:r>
            <a:endParaRPr lang="fr-FR" dirty="0"/>
          </a:p>
          <a:p>
            <a:pPr marL="411480" lvl="1" indent="0">
              <a:buNone/>
            </a:pPr>
            <a:endParaRPr lang="fr-FR" dirty="0"/>
          </a:p>
          <a:p>
            <a:pPr lvl="1"/>
            <a:r>
              <a:rPr lang="fr-FR" i="1" dirty="0"/>
              <a:t>Mots</a:t>
            </a:r>
          </a:p>
          <a:p>
            <a:pPr marL="411480" lvl="1" indent="0">
              <a:buNone/>
            </a:pPr>
            <a:r>
              <a:rPr lang="fr-FR" dirty="0">
                <a:hlinkClick r:id="rId6"/>
              </a:rPr>
              <a:t>https://journals.openedition.org/mots/?utm_source=lettre</a:t>
            </a:r>
            <a:endParaRPr lang="fr-FR" dirty="0"/>
          </a:p>
          <a:p>
            <a:pPr marL="114300" indent="0" algn="just">
              <a:lnSpc>
                <a:spcPct val="120000"/>
              </a:lnSpc>
              <a:buNone/>
            </a:pPr>
            <a:endParaRPr lang="fr-FR" sz="2000" dirty="0"/>
          </a:p>
          <a:p>
            <a:pPr marL="114300" indent="0" algn="just">
              <a:buNone/>
            </a:pPr>
            <a:endParaRPr lang="fr-FR" sz="2000" dirty="0"/>
          </a:p>
          <a:p>
            <a:pPr marL="114300" indent="0" algn="just">
              <a:lnSpc>
                <a:spcPct val="120000"/>
              </a:lnSpc>
              <a:buNone/>
            </a:pPr>
            <a:endParaRPr lang="fr-FR" sz="2000" dirty="0"/>
          </a:p>
          <a:p>
            <a:pPr marL="114300" indent="0" algn="just">
              <a:buNone/>
            </a:pPr>
            <a:endParaRPr lang="fr-FR" sz="7200" dirty="0"/>
          </a:p>
          <a:p>
            <a:pPr marL="411480" lvl="1" indent="0">
              <a:buNone/>
            </a:pPr>
            <a:endParaRPr lang="fr-FR" sz="7200" dirty="0"/>
          </a:p>
          <a:p>
            <a:pPr marL="411480" lvl="1" indent="0">
              <a:buNone/>
            </a:pPr>
            <a:endParaRPr lang="fr-FR" sz="7200" dirty="0"/>
          </a:p>
          <a:p>
            <a:pPr lvl="1" algn="just"/>
            <a:endParaRPr lang="fr-FR" sz="7200" dirty="0"/>
          </a:p>
        </p:txBody>
      </p:sp>
    </p:spTree>
    <p:extLst>
      <p:ext uri="{BB962C8B-B14F-4D97-AF65-F5344CB8AC3E}">
        <p14:creationId xmlns:p14="http://schemas.microsoft.com/office/powerpoint/2010/main" val="163079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5" end="1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7353"/>
            <a:ext cx="8361053" cy="6790647"/>
          </a:xfrm>
        </p:spPr>
        <p:txBody>
          <a:bodyPr>
            <a:normAutofit/>
          </a:bodyPr>
          <a:lstStyle/>
          <a:p>
            <a:pPr marL="572400" lvl="1" indent="-457200">
              <a:buClr>
                <a:srgbClr val="A9A57C"/>
              </a:buClr>
              <a:buFont typeface="+mj-lt"/>
              <a:buAutoNum type="arabicPeriod" startAt="3"/>
            </a:pPr>
            <a:r>
              <a:rPr lang="fr-FR" b="1" dirty="0"/>
              <a:t>Diffusion exotérique de la recherche en analyse du discours en Europe</a:t>
            </a:r>
          </a:p>
          <a:p>
            <a:pPr marL="823860" lvl="2" indent="-342900">
              <a:buClr>
                <a:srgbClr val="A9A57C"/>
              </a:buClr>
            </a:pPr>
            <a:r>
              <a:rPr lang="fr-FR" sz="2000" dirty="0"/>
              <a:t>Marquage identitaire : la </a:t>
            </a:r>
            <a:r>
              <a:rPr lang="fr-FR" sz="2000" dirty="0" err="1"/>
              <a:t>manuelisation</a:t>
            </a:r>
            <a:endParaRPr lang="fr-FR" sz="2000" dirty="0"/>
          </a:p>
          <a:p>
            <a:pPr lvl="2">
              <a:lnSpc>
                <a:spcPct val="110000"/>
              </a:lnSpc>
            </a:pPr>
            <a:r>
              <a:rPr lang="fr-FR" sz="2000" dirty="0"/>
              <a:t>Fonction de cadrage institutionnel des manuels</a:t>
            </a:r>
          </a:p>
          <a:p>
            <a:pPr marL="114300" indent="0" algn="just">
              <a:lnSpc>
                <a:spcPct val="110000"/>
              </a:lnSpc>
              <a:buNone/>
            </a:pPr>
            <a:r>
              <a:rPr lang="fr-FR" sz="2000" dirty="0"/>
              <a:t>« L’</a:t>
            </a:r>
            <a:r>
              <a:rPr lang="fr-FR" sz="2000" dirty="0" err="1"/>
              <a:t>évolution</a:t>
            </a:r>
            <a:r>
              <a:rPr lang="fr-FR" sz="2000" dirty="0"/>
              <a:t> des manuels s’explique […] en </a:t>
            </a:r>
            <a:r>
              <a:rPr lang="fr-FR" sz="2000" dirty="0" err="1"/>
              <a:t>priorite</a:t>
            </a:r>
            <a:r>
              <a:rPr lang="fr-FR" sz="2000" dirty="0"/>
              <a:t>́ comme une </a:t>
            </a:r>
            <a:r>
              <a:rPr lang="fr-FR" sz="2000" dirty="0" err="1"/>
              <a:t>réponse</a:t>
            </a:r>
            <a:r>
              <a:rPr lang="fr-FR" sz="2000" dirty="0"/>
              <a:t> des </a:t>
            </a:r>
            <a:r>
              <a:rPr lang="fr-FR" sz="2000" dirty="0" err="1"/>
              <a:t>éditeurs</a:t>
            </a:r>
            <a:r>
              <a:rPr lang="fr-FR" sz="2000" dirty="0"/>
              <a:t> à ce qu’ils pensent </a:t>
            </a:r>
            <a:r>
              <a:rPr lang="fr-FR" sz="2000" dirty="0" err="1"/>
              <a:t>être</a:t>
            </a:r>
            <a:r>
              <a:rPr lang="fr-FR" sz="2000" dirty="0"/>
              <a:t> une doctrine </a:t>
            </a:r>
            <a:r>
              <a:rPr lang="fr-FR" sz="2000" dirty="0" err="1"/>
              <a:t>pédagogique</a:t>
            </a:r>
            <a:r>
              <a:rPr lang="fr-FR" sz="2000" dirty="0"/>
              <a:t>, </a:t>
            </a:r>
            <a:r>
              <a:rPr lang="fr-FR" sz="2000" dirty="0" err="1"/>
              <a:t>même</a:t>
            </a:r>
            <a:r>
              <a:rPr lang="fr-FR" sz="2000" dirty="0"/>
              <a:t> si cette </a:t>
            </a:r>
            <a:r>
              <a:rPr lang="fr-FR" sz="2000" dirty="0" err="1"/>
              <a:t>prétendue</a:t>
            </a:r>
            <a:r>
              <a:rPr lang="fr-FR" sz="2000" dirty="0"/>
              <a:t> doctrine n’a jamais </a:t>
            </a:r>
            <a:r>
              <a:rPr lang="fr-FR" sz="2000" dirty="0" err="1"/>
              <a:t>éte</a:t>
            </a:r>
            <a:r>
              <a:rPr lang="fr-FR" sz="2000" dirty="0"/>
              <a:t>́ globalement </a:t>
            </a:r>
            <a:r>
              <a:rPr lang="fr-FR" sz="2000" dirty="0" err="1"/>
              <a:t>énoncée</a:t>
            </a:r>
            <a:r>
              <a:rPr lang="fr-FR" sz="2000" dirty="0"/>
              <a:t>. Ainsi l’</a:t>
            </a:r>
            <a:r>
              <a:rPr lang="fr-FR" sz="2000" dirty="0" err="1"/>
              <a:t>enquête</a:t>
            </a:r>
            <a:r>
              <a:rPr lang="fr-FR" sz="2000" dirty="0"/>
              <a:t> sur les manuels rencontre </a:t>
            </a:r>
            <a:r>
              <a:rPr lang="fr-FR" sz="2000" dirty="0" err="1"/>
              <a:t>nécessairement</a:t>
            </a:r>
            <a:r>
              <a:rPr lang="fr-FR" sz="2000" dirty="0"/>
              <a:t> le </a:t>
            </a:r>
            <a:r>
              <a:rPr lang="fr-FR" sz="2000" b="1" dirty="0"/>
              <a:t>discours </a:t>
            </a:r>
            <a:r>
              <a:rPr lang="fr-FR" sz="2000" b="1" dirty="0" err="1"/>
              <a:t>pédagogique</a:t>
            </a:r>
            <a:r>
              <a:rPr lang="fr-FR" sz="2000" b="1" dirty="0"/>
              <a:t>, explicite ou implicite, qui </a:t>
            </a:r>
            <a:r>
              <a:rPr lang="fr-FR" sz="2000" b="1" dirty="0" err="1"/>
              <a:t>émane</a:t>
            </a:r>
            <a:r>
              <a:rPr lang="fr-FR" sz="2000" b="1" dirty="0"/>
              <a:t> de l’institution</a:t>
            </a:r>
            <a:r>
              <a:rPr lang="fr-FR" sz="2000" dirty="0"/>
              <a:t>. » (Rapport Borne)</a:t>
            </a:r>
          </a:p>
          <a:p>
            <a:pPr lvl="2" algn="just">
              <a:lnSpc>
                <a:spcPct val="110000"/>
              </a:lnSpc>
            </a:pPr>
            <a:r>
              <a:rPr lang="fr-FR" sz="2000" dirty="0"/>
              <a:t>Fonction de cadrage didactique des manuels</a:t>
            </a:r>
          </a:p>
          <a:p>
            <a:pPr marL="114300" indent="0" algn="just">
              <a:lnSpc>
                <a:spcPct val="110000"/>
              </a:lnSpc>
              <a:buNone/>
            </a:pPr>
            <a:r>
              <a:rPr lang="fr-FR" sz="2000" dirty="0"/>
              <a:t>Le manuel, au niveau intermédiaire de la vulgate est au carrefour du canon et de la doxa dans le processus de « diffusion doxique » (</a:t>
            </a:r>
            <a:r>
              <a:rPr lang="fr-FR" sz="2000" dirty="0" err="1"/>
              <a:t>Sarfati</a:t>
            </a:r>
            <a:r>
              <a:rPr lang="fr-FR" sz="2000" dirty="0"/>
              <a:t> 2007) </a:t>
            </a:r>
            <a:endParaRPr lang="fr-FR" sz="2000" b="1" dirty="0"/>
          </a:p>
          <a:p>
            <a:pPr marL="114300" indent="0" algn="just">
              <a:lnSpc>
                <a:spcPct val="110000"/>
              </a:lnSpc>
              <a:buNone/>
            </a:pPr>
            <a:endParaRPr lang="fr-FR" sz="2600" dirty="0"/>
          </a:p>
        </p:txBody>
      </p:sp>
    </p:spTree>
    <p:extLst>
      <p:ext uri="{BB962C8B-B14F-4D97-AF65-F5344CB8AC3E}">
        <p14:creationId xmlns:p14="http://schemas.microsoft.com/office/powerpoint/2010/main" val="165273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blinds(horizontal)">
                                      <p:cBhvr>
                                        <p:cTn id="11" dur="500"/>
                                        <p:tgtEl>
                                          <p:spTgt spid="3">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7353"/>
            <a:ext cx="8361053" cy="6790647"/>
          </a:xfrm>
        </p:spPr>
        <p:txBody>
          <a:bodyPr>
            <a:normAutofit/>
          </a:bodyPr>
          <a:lstStyle/>
          <a:p>
            <a:pPr marL="572400" lvl="1" indent="-457200">
              <a:buClr>
                <a:srgbClr val="A9A57C"/>
              </a:buClr>
              <a:buFont typeface="+mj-lt"/>
              <a:buAutoNum type="arabicPeriod" startAt="3"/>
            </a:pPr>
            <a:r>
              <a:rPr lang="fr-FR" b="1" dirty="0"/>
              <a:t>Diffusion exotérique de la recherche en analyse du discours en Europe</a:t>
            </a:r>
          </a:p>
          <a:p>
            <a:pPr lvl="2" algn="just"/>
            <a:r>
              <a:rPr lang="fr-FR" sz="2000" dirty="0"/>
              <a:t>Manuels d’analyse du discours</a:t>
            </a:r>
          </a:p>
          <a:p>
            <a:pPr algn="just"/>
            <a:r>
              <a:rPr lang="fr-FR" sz="2000" dirty="0"/>
              <a:t>Dictionnaires</a:t>
            </a:r>
            <a:r>
              <a:rPr lang="fr-FR" sz="2000" i="1" dirty="0"/>
              <a:t> </a:t>
            </a:r>
            <a:r>
              <a:rPr lang="fr-FR" sz="2000" dirty="0"/>
              <a:t>d'analyse du discours </a:t>
            </a:r>
          </a:p>
          <a:p>
            <a:pPr marL="411480" lvl="1" indent="0">
              <a:buNone/>
            </a:pPr>
            <a:r>
              <a:rPr lang="fr-FR" dirty="0">
                <a:hlinkClick r:id="rId2"/>
              </a:rPr>
              <a:t>http://www.seuil.com/ouvrage/dictionnaire-d-analyse-du-discours-patrick-charaudeau/9782020378451</a:t>
            </a:r>
            <a:endParaRPr lang="fr-FR" dirty="0"/>
          </a:p>
          <a:p>
            <a:pPr marL="411480" lvl="1" indent="0">
              <a:buNone/>
            </a:pPr>
            <a:r>
              <a:rPr lang="fr-FR" dirty="0">
                <a:hlinkClick r:id="rId3"/>
              </a:rPr>
              <a:t>http://www.transcript-verlag.de/978-3-8376-2722-0/diskursforschung/</a:t>
            </a:r>
            <a:endParaRPr lang="fr-FR" dirty="0"/>
          </a:p>
          <a:p>
            <a:pPr algn="just">
              <a:lnSpc>
                <a:spcPct val="120000"/>
              </a:lnSpc>
              <a:buFont typeface="Arial"/>
              <a:buChar char="•"/>
            </a:pPr>
            <a:r>
              <a:rPr lang="fr-FR" sz="2000" i="1" dirty="0" err="1"/>
              <a:t>Diskursforschung</a:t>
            </a:r>
            <a:r>
              <a:rPr lang="fr-FR" sz="2000" i="1" dirty="0"/>
              <a:t>. </a:t>
            </a:r>
            <a:r>
              <a:rPr lang="fr-FR" sz="2000" i="1" dirty="0" err="1"/>
              <a:t>Ein</a:t>
            </a:r>
            <a:r>
              <a:rPr lang="fr-FR" sz="2000" i="1" dirty="0"/>
              <a:t> </a:t>
            </a:r>
            <a:r>
              <a:rPr lang="fr-FR" sz="2000" i="1" dirty="0" err="1"/>
              <a:t>interdisziplinäres</a:t>
            </a:r>
            <a:r>
              <a:rPr lang="fr-FR" sz="2000" i="1" dirty="0"/>
              <a:t> </a:t>
            </a:r>
            <a:r>
              <a:rPr lang="fr-FR" sz="2000" i="1" dirty="0" err="1"/>
              <a:t>Handbuch</a:t>
            </a:r>
            <a:r>
              <a:rPr lang="fr-FR" sz="2000" dirty="0"/>
              <a:t>, 2014 (</a:t>
            </a:r>
            <a:r>
              <a:rPr lang="fr-FR" sz="2000" dirty="0" err="1"/>
              <a:t>hrsg</a:t>
            </a:r>
            <a:r>
              <a:rPr lang="fr-FR" sz="2000" dirty="0"/>
              <a:t>. </a:t>
            </a:r>
            <a:r>
              <a:rPr lang="fr-FR" sz="2000" dirty="0" err="1"/>
              <a:t>Angermuller</a:t>
            </a:r>
            <a:r>
              <a:rPr lang="fr-FR" sz="2000" dirty="0"/>
              <a:t>, </a:t>
            </a:r>
            <a:r>
              <a:rPr lang="fr-FR" sz="2000" dirty="0" err="1"/>
              <a:t>Nonhoff</a:t>
            </a:r>
            <a:r>
              <a:rPr lang="fr-FR" sz="2000" dirty="0"/>
              <a:t>, </a:t>
            </a:r>
            <a:r>
              <a:rPr lang="fr-FR" sz="2000" dirty="0" err="1"/>
              <a:t>Herschinger</a:t>
            </a:r>
            <a:r>
              <a:rPr lang="fr-FR" sz="2000" dirty="0"/>
              <a:t>, </a:t>
            </a:r>
            <a:r>
              <a:rPr lang="fr-FR" sz="2000" dirty="0" err="1"/>
              <a:t>Macgilchrist</a:t>
            </a:r>
            <a:r>
              <a:rPr lang="fr-FR" sz="2000" dirty="0"/>
              <a:t>, </a:t>
            </a:r>
            <a:r>
              <a:rPr lang="fr-FR" sz="2000" dirty="0" err="1"/>
              <a:t>Reisigl</a:t>
            </a:r>
            <a:r>
              <a:rPr lang="fr-FR" sz="2000" dirty="0"/>
              <a:t>, </a:t>
            </a:r>
            <a:r>
              <a:rPr lang="fr-FR" sz="2000" dirty="0" err="1"/>
              <a:t>Wedl</a:t>
            </a:r>
            <a:r>
              <a:rPr lang="fr-FR" sz="2000" dirty="0"/>
              <a:t>, </a:t>
            </a:r>
            <a:r>
              <a:rPr lang="fr-FR" sz="2000" dirty="0" err="1"/>
              <a:t>Wrana</a:t>
            </a:r>
            <a:r>
              <a:rPr lang="fr-FR" sz="2000" dirty="0"/>
              <a:t>, </a:t>
            </a:r>
            <a:r>
              <a:rPr lang="fr-FR" sz="2000" dirty="0" err="1"/>
              <a:t>Ziem</a:t>
            </a:r>
            <a:r>
              <a:rPr lang="fr-FR" sz="2000" dirty="0"/>
              <a:t>), Bielefeld: </a:t>
            </a:r>
            <a:r>
              <a:rPr lang="fr-FR" sz="2000" dirty="0" err="1"/>
              <a:t>transcript</a:t>
            </a:r>
            <a:r>
              <a:rPr lang="fr-FR" sz="2000" dirty="0"/>
              <a:t>, 2014</a:t>
            </a:r>
          </a:p>
          <a:p>
            <a:pPr algn="just">
              <a:buFont typeface="Arial"/>
              <a:buChar char="•"/>
            </a:pPr>
            <a:r>
              <a:rPr lang="fr-FR" sz="2000" dirty="0"/>
              <a:t>Collection </a:t>
            </a:r>
            <a:r>
              <a:rPr lang="fr-FR" sz="2000" i="1" dirty="0" err="1"/>
              <a:t>ICom</a:t>
            </a:r>
            <a:endParaRPr lang="fr-FR" sz="2000" i="1" dirty="0"/>
          </a:p>
          <a:p>
            <a:pPr lvl="1" algn="just">
              <a:buFont typeface="Arial"/>
              <a:buChar char="•"/>
            </a:pPr>
            <a:r>
              <a:rPr lang="fr-FR" i="1" dirty="0"/>
              <a:t>Analyser les discours institutionnels</a:t>
            </a:r>
            <a:r>
              <a:rPr lang="fr-FR" dirty="0"/>
              <a:t>, </a:t>
            </a:r>
            <a:r>
              <a:rPr lang="fr-FR" dirty="0" err="1"/>
              <a:t>Krieg</a:t>
            </a:r>
            <a:r>
              <a:rPr lang="fr-FR" dirty="0"/>
              <a:t>-Planque 2012, </a:t>
            </a:r>
          </a:p>
          <a:p>
            <a:pPr lvl="1" algn="just">
              <a:buFont typeface="Arial"/>
              <a:buChar char="•"/>
            </a:pPr>
            <a:r>
              <a:rPr lang="fr-FR" i="1" dirty="0"/>
              <a:t>Analyser les discours oraux</a:t>
            </a:r>
            <a:r>
              <a:rPr lang="fr-FR" dirty="0"/>
              <a:t>, </a:t>
            </a:r>
            <a:r>
              <a:rPr lang="fr-FR" dirty="0" err="1"/>
              <a:t>Sandré</a:t>
            </a:r>
            <a:r>
              <a:rPr lang="fr-FR" dirty="0"/>
              <a:t>, 2013</a:t>
            </a:r>
          </a:p>
          <a:p>
            <a:pPr marL="114300" indent="0" algn="just">
              <a:lnSpc>
                <a:spcPct val="110000"/>
              </a:lnSpc>
              <a:buNone/>
            </a:pPr>
            <a:endParaRPr lang="fr-FR" sz="2600" dirty="0"/>
          </a:p>
        </p:txBody>
      </p:sp>
    </p:spTree>
    <p:extLst>
      <p:ext uri="{BB962C8B-B14F-4D97-AF65-F5344CB8AC3E}">
        <p14:creationId xmlns:p14="http://schemas.microsoft.com/office/powerpoint/2010/main" val="1487131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1455" y="159997"/>
            <a:ext cx="7308715" cy="182563"/>
          </a:xfrm>
        </p:spPr>
        <p:txBody>
          <a:bodyPr/>
          <a:lstStyle/>
          <a:p>
            <a:pPr algn="just"/>
            <a:r>
              <a:rPr lang="fr-FR" sz="1600" dirty="0"/>
              <a:t>			             </a:t>
            </a:r>
            <a:r>
              <a:rPr lang="fr-FR" sz="1600" b="1" dirty="0"/>
              <a:t>Dictionnaires</a:t>
            </a:r>
            <a:r>
              <a:rPr lang="fr-FR" sz="1600" dirty="0"/>
              <a:t> </a:t>
            </a:r>
          </a:p>
        </p:txBody>
      </p:sp>
      <p:pic>
        <p:nvPicPr>
          <p:cNvPr id="4" name="Espace réservé du contenu 3" descr="arton1.jpg"/>
          <p:cNvPicPr>
            <a:picLocks noGrp="1" noChangeAspect="1"/>
          </p:cNvPicPr>
          <p:nvPr>
            <p:ph idx="1"/>
          </p:nvPr>
        </p:nvPicPr>
        <p:blipFill>
          <a:blip r:embed="rId2">
            <a:extLst>
              <a:ext uri="{28A0092B-C50C-407E-A947-70E740481C1C}">
                <a14:useLocalDpi xmlns:a14="http://schemas.microsoft.com/office/drawing/2010/main" val="0"/>
              </a:ext>
            </a:extLst>
          </a:blip>
          <a:srcRect l="-61746" r="-61746"/>
          <a:stretch>
            <a:fillRect/>
          </a:stretch>
        </p:blipFill>
        <p:spPr>
          <a:xfrm>
            <a:off x="-1159951" y="2622125"/>
            <a:ext cx="6723611" cy="4235875"/>
          </a:xfrm>
        </p:spPr>
      </p:pic>
      <p:pic>
        <p:nvPicPr>
          <p:cNvPr id="5" name="Image 4"/>
          <p:cNvPicPr>
            <a:picLocks noChangeAspect="1"/>
          </p:cNvPicPr>
          <p:nvPr/>
        </p:nvPicPr>
        <p:blipFill>
          <a:blip r:embed="rId3"/>
          <a:stretch>
            <a:fillRect/>
          </a:stretch>
        </p:blipFill>
        <p:spPr>
          <a:xfrm>
            <a:off x="5137969" y="2900372"/>
            <a:ext cx="2476970" cy="3821439"/>
          </a:xfrm>
          <a:prstGeom prst="rect">
            <a:avLst/>
          </a:prstGeom>
        </p:spPr>
      </p:pic>
      <p:sp>
        <p:nvSpPr>
          <p:cNvPr id="3" name="ZoneTexte 2">
            <a:extLst>
              <a:ext uri="{FF2B5EF4-FFF2-40B4-BE49-F238E27FC236}">
                <a16:creationId xmlns:a16="http://schemas.microsoft.com/office/drawing/2014/main" id="{4108505F-DC44-DE3A-CDFE-AC19462AD61E}"/>
              </a:ext>
            </a:extLst>
          </p:cNvPr>
          <p:cNvSpPr txBox="1"/>
          <p:nvPr/>
        </p:nvSpPr>
        <p:spPr>
          <a:xfrm>
            <a:off x="554478" y="457201"/>
            <a:ext cx="7762671" cy="2031325"/>
          </a:xfrm>
          <a:prstGeom prst="rect">
            <a:avLst/>
          </a:prstGeom>
          <a:noFill/>
        </p:spPr>
        <p:txBody>
          <a:bodyPr wrap="square" rtlCol="0">
            <a:spAutoFit/>
          </a:bodyPr>
          <a:lstStyle/>
          <a:p>
            <a:pPr algn="just"/>
            <a:r>
              <a:rPr lang="fr-FR" sz="1800" dirty="0"/>
              <a:t>Détrie, </a:t>
            </a:r>
            <a:r>
              <a:rPr lang="fr-FR" sz="1800" dirty="0" err="1"/>
              <a:t>Siblot</a:t>
            </a:r>
            <a:r>
              <a:rPr lang="fr-FR" sz="1800" dirty="0"/>
              <a:t>, Vérine, </a:t>
            </a:r>
            <a:r>
              <a:rPr lang="fr-FR" sz="1800" i="1" dirty="0"/>
              <a:t>Termes et concepts pour l'analyse du discours: une approche praxématique</a:t>
            </a:r>
            <a:r>
              <a:rPr lang="fr-FR" sz="1800" dirty="0"/>
              <a:t>, Paris, Champion, 2001</a:t>
            </a:r>
            <a:br>
              <a:rPr lang="fr-FR" sz="1800" dirty="0"/>
            </a:br>
            <a:r>
              <a:rPr lang="fr-FR" sz="1800" dirty="0" err="1"/>
              <a:t>Charaudeau</a:t>
            </a:r>
            <a:r>
              <a:rPr lang="fr-FR" sz="1800" dirty="0"/>
              <a:t> Patrick et Maingueneau Dominique (2002) </a:t>
            </a:r>
            <a:r>
              <a:rPr lang="fr-FR" sz="1800" i="1" dirty="0"/>
              <a:t>Dictionnaire d'Analyse du Discours</a:t>
            </a:r>
            <a:r>
              <a:rPr lang="fr-FR" sz="1800" dirty="0"/>
              <a:t>., Paris, Seuil.</a:t>
            </a:r>
            <a:br>
              <a:rPr lang="fr-FR" sz="1800" dirty="0"/>
            </a:br>
            <a:r>
              <a:rPr lang="fr-FR" sz="1800" dirty="0" err="1"/>
              <a:t>Wrana</a:t>
            </a:r>
            <a:r>
              <a:rPr lang="fr-FR" sz="1800" dirty="0"/>
              <a:t> Daniel, </a:t>
            </a:r>
            <a:r>
              <a:rPr lang="fr-FR" sz="1800" dirty="0" err="1"/>
              <a:t>Ziem</a:t>
            </a:r>
            <a:r>
              <a:rPr lang="fr-FR" sz="1800" dirty="0"/>
              <a:t> Alexander,  </a:t>
            </a:r>
            <a:r>
              <a:rPr lang="fr-FR" sz="1800" dirty="0" err="1"/>
              <a:t>Reisigl</a:t>
            </a:r>
            <a:r>
              <a:rPr lang="fr-FR" sz="1800" dirty="0"/>
              <a:t> Martin, </a:t>
            </a:r>
            <a:r>
              <a:rPr lang="fr-FR" sz="1800" dirty="0" err="1"/>
              <a:t>Nonhoff</a:t>
            </a:r>
            <a:r>
              <a:rPr lang="fr-FR" sz="1800" dirty="0"/>
              <a:t> Martin , </a:t>
            </a:r>
            <a:r>
              <a:rPr lang="fr-FR" sz="1800" dirty="0" err="1"/>
              <a:t>Angermuller</a:t>
            </a:r>
            <a:r>
              <a:rPr lang="fr-FR" sz="1800" dirty="0"/>
              <a:t> Johannes (</a:t>
            </a:r>
            <a:r>
              <a:rPr lang="fr-FR" sz="1800" dirty="0" err="1"/>
              <a:t>hrsg</a:t>
            </a:r>
            <a:r>
              <a:rPr lang="fr-FR" sz="1800" dirty="0"/>
              <a:t>. ) (2014)  : </a:t>
            </a:r>
            <a:r>
              <a:rPr lang="fr-FR" sz="1800" i="1" dirty="0" err="1"/>
              <a:t>DiskursNetz</a:t>
            </a:r>
            <a:r>
              <a:rPr lang="fr-FR" sz="1800" i="1" dirty="0"/>
              <a:t>. </a:t>
            </a:r>
            <a:r>
              <a:rPr lang="fr-FR" sz="1800" i="1" dirty="0" err="1"/>
              <a:t>Wörterbuch</a:t>
            </a:r>
            <a:r>
              <a:rPr lang="fr-FR" sz="1800" i="1" dirty="0"/>
              <a:t> der </a:t>
            </a:r>
            <a:r>
              <a:rPr lang="fr-FR" sz="1800" i="1" dirty="0" err="1"/>
              <a:t>interdisziplinären</a:t>
            </a:r>
            <a:r>
              <a:rPr lang="fr-FR" sz="1800" i="1" dirty="0"/>
              <a:t> </a:t>
            </a:r>
            <a:r>
              <a:rPr lang="fr-FR" sz="1800" i="1" dirty="0" err="1"/>
              <a:t>Diskursforschung</a:t>
            </a:r>
            <a:r>
              <a:rPr lang="fr-FR" sz="1800" dirty="0"/>
              <a:t>, Berlin: </a:t>
            </a:r>
            <a:r>
              <a:rPr lang="fr-FR" sz="1800" dirty="0" err="1"/>
              <a:t>Suhrkamp</a:t>
            </a:r>
            <a:endParaRPr lang="fr-FR" dirty="0"/>
          </a:p>
        </p:txBody>
      </p:sp>
    </p:spTree>
    <p:extLst>
      <p:ext uri="{BB962C8B-B14F-4D97-AF65-F5344CB8AC3E}">
        <p14:creationId xmlns:p14="http://schemas.microsoft.com/office/powerpoint/2010/main" val="1126378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754" y="104021"/>
            <a:ext cx="8133523" cy="411545"/>
          </a:xfrm>
        </p:spPr>
        <p:txBody>
          <a:bodyPr>
            <a:normAutofit fontScale="90000"/>
          </a:bodyPr>
          <a:lstStyle/>
          <a:p>
            <a:pPr algn="ctr"/>
            <a:br>
              <a:rPr lang="fr-FR" sz="1800" dirty="0"/>
            </a:br>
            <a:r>
              <a:rPr lang="fr-FR" sz="2200" b="1" dirty="0"/>
              <a:t>Manuels</a:t>
            </a:r>
            <a:br>
              <a:rPr lang="fr-FR" sz="1800" dirty="0"/>
            </a:br>
            <a:br>
              <a:rPr lang="fr-FR" sz="1800" dirty="0"/>
            </a:br>
            <a:endParaRPr lang="fr-FR" sz="1800" dirty="0"/>
          </a:p>
        </p:txBody>
      </p:sp>
      <p:pic>
        <p:nvPicPr>
          <p:cNvPr id="4" name="Espace réservé du contenu 4" descr="97838376272205429821bcb69d_216x1000.jpg"/>
          <p:cNvPicPr>
            <a:picLocks noGrp="1" noChangeAspect="1"/>
          </p:cNvPicPr>
          <p:nvPr>
            <p:ph idx="1"/>
          </p:nvPr>
        </p:nvPicPr>
        <p:blipFill rotWithShape="1">
          <a:blip r:embed="rId2">
            <a:extLst>
              <a:ext uri="{28A0092B-C50C-407E-A947-70E740481C1C}">
                <a14:useLocalDpi xmlns:a14="http://schemas.microsoft.com/office/drawing/2010/main" val="0"/>
              </a:ext>
            </a:extLst>
          </a:blip>
          <a:srcRect l="-70885" r="-70885"/>
          <a:stretch/>
        </p:blipFill>
        <p:spPr>
          <a:xfrm>
            <a:off x="-2121352" y="1836622"/>
            <a:ext cx="7620000" cy="4800600"/>
          </a:xfrm>
        </p:spPr>
      </p:pic>
      <p:pic>
        <p:nvPicPr>
          <p:cNvPr id="3" name="Image 2" descr="Discours-et-analys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2592" y="1652938"/>
            <a:ext cx="1465850" cy="2371309"/>
          </a:xfrm>
          <a:prstGeom prst="rect">
            <a:avLst/>
          </a:prstGeom>
        </p:spPr>
      </p:pic>
      <p:pic>
        <p:nvPicPr>
          <p:cNvPr id="6" name="Image 5"/>
          <p:cNvPicPr>
            <a:picLocks noChangeAspect="1"/>
          </p:cNvPicPr>
          <p:nvPr/>
        </p:nvPicPr>
        <p:blipFill>
          <a:blip r:embed="rId4"/>
          <a:stretch>
            <a:fillRect/>
          </a:stretch>
        </p:blipFill>
        <p:spPr>
          <a:xfrm>
            <a:off x="5224456" y="1651558"/>
            <a:ext cx="1398032" cy="2372690"/>
          </a:xfrm>
          <a:prstGeom prst="rect">
            <a:avLst/>
          </a:prstGeom>
        </p:spPr>
      </p:pic>
      <p:pic>
        <p:nvPicPr>
          <p:cNvPr id="7" name="Image 6"/>
          <p:cNvPicPr>
            <a:picLocks noChangeAspect="1"/>
          </p:cNvPicPr>
          <p:nvPr/>
        </p:nvPicPr>
        <p:blipFill>
          <a:blip r:embed="rId5"/>
          <a:stretch>
            <a:fillRect/>
          </a:stretch>
        </p:blipFill>
        <p:spPr>
          <a:xfrm>
            <a:off x="6865752" y="1652938"/>
            <a:ext cx="1392851" cy="2356232"/>
          </a:xfrm>
          <a:prstGeom prst="rect">
            <a:avLst/>
          </a:prstGeom>
        </p:spPr>
      </p:pic>
      <p:pic>
        <p:nvPicPr>
          <p:cNvPr id="8" name="Image 7"/>
          <p:cNvPicPr>
            <a:picLocks noChangeAspect="1"/>
          </p:cNvPicPr>
          <p:nvPr/>
        </p:nvPicPr>
        <p:blipFill>
          <a:blip r:embed="rId6"/>
          <a:stretch>
            <a:fillRect/>
          </a:stretch>
        </p:blipFill>
        <p:spPr>
          <a:xfrm>
            <a:off x="3492592" y="4236922"/>
            <a:ext cx="1465849" cy="2510266"/>
          </a:xfrm>
          <a:prstGeom prst="rect">
            <a:avLst/>
          </a:prstGeom>
        </p:spPr>
      </p:pic>
      <p:pic>
        <p:nvPicPr>
          <p:cNvPr id="10" name="Image 9"/>
          <p:cNvPicPr>
            <a:picLocks noChangeAspect="1"/>
          </p:cNvPicPr>
          <p:nvPr/>
        </p:nvPicPr>
        <p:blipFill>
          <a:blip r:embed="rId7"/>
          <a:stretch>
            <a:fillRect/>
          </a:stretch>
        </p:blipFill>
        <p:spPr>
          <a:xfrm>
            <a:off x="5155883" y="4236922"/>
            <a:ext cx="1466605" cy="2510266"/>
          </a:xfrm>
          <a:prstGeom prst="rect">
            <a:avLst/>
          </a:prstGeom>
        </p:spPr>
      </p:pic>
      <p:pic>
        <p:nvPicPr>
          <p:cNvPr id="11" name="Image 10"/>
          <p:cNvPicPr>
            <a:picLocks noChangeAspect="1"/>
          </p:cNvPicPr>
          <p:nvPr/>
        </p:nvPicPr>
        <p:blipFill>
          <a:blip r:embed="rId8"/>
          <a:stretch>
            <a:fillRect/>
          </a:stretch>
        </p:blipFill>
        <p:spPr>
          <a:xfrm>
            <a:off x="6796140" y="4236922"/>
            <a:ext cx="1462463" cy="2510266"/>
          </a:xfrm>
          <a:prstGeom prst="rect">
            <a:avLst/>
          </a:prstGeom>
        </p:spPr>
      </p:pic>
      <p:sp>
        <p:nvSpPr>
          <p:cNvPr id="5" name="ZoneTexte 4">
            <a:extLst>
              <a:ext uri="{FF2B5EF4-FFF2-40B4-BE49-F238E27FC236}">
                <a16:creationId xmlns:a16="http://schemas.microsoft.com/office/drawing/2014/main" id="{6E4E9588-4717-2504-FDBD-E96E1771A4E5}"/>
              </a:ext>
            </a:extLst>
          </p:cNvPr>
          <p:cNvSpPr txBox="1"/>
          <p:nvPr/>
        </p:nvSpPr>
        <p:spPr>
          <a:xfrm>
            <a:off x="158755" y="379380"/>
            <a:ext cx="8236216" cy="1200329"/>
          </a:xfrm>
          <a:prstGeom prst="rect">
            <a:avLst/>
          </a:prstGeom>
          <a:noFill/>
        </p:spPr>
        <p:txBody>
          <a:bodyPr wrap="square" rtlCol="0">
            <a:spAutoFit/>
          </a:bodyPr>
          <a:lstStyle/>
          <a:p>
            <a:pPr marL="285750" indent="-285750">
              <a:buFont typeface="Arial" panose="020B0604020202020204" pitchFamily="34" charset="0"/>
              <a:buChar char="•"/>
            </a:pPr>
            <a:r>
              <a:rPr lang="fr-FR" sz="1800" i="1" dirty="0" err="1"/>
              <a:t>Diskursforschung</a:t>
            </a:r>
            <a:r>
              <a:rPr lang="fr-FR" sz="1800" i="1" dirty="0"/>
              <a:t>. </a:t>
            </a:r>
            <a:r>
              <a:rPr lang="fr-FR" sz="1800" i="1" dirty="0" err="1"/>
              <a:t>Ein</a:t>
            </a:r>
            <a:r>
              <a:rPr lang="fr-FR" sz="1800" i="1" dirty="0"/>
              <a:t> </a:t>
            </a:r>
            <a:r>
              <a:rPr lang="fr-FR" sz="1800" i="1" dirty="0" err="1"/>
              <a:t>interdisziplinäres</a:t>
            </a:r>
            <a:r>
              <a:rPr lang="fr-FR" sz="1800" i="1" dirty="0"/>
              <a:t> </a:t>
            </a:r>
            <a:r>
              <a:rPr lang="fr-FR" sz="1800" i="1" dirty="0" err="1"/>
              <a:t>Handbuch</a:t>
            </a:r>
            <a:r>
              <a:rPr lang="fr-FR" sz="1800" dirty="0"/>
              <a:t>, J. </a:t>
            </a:r>
            <a:r>
              <a:rPr lang="fr-FR" sz="1800" dirty="0" err="1"/>
              <a:t>Angermuller</a:t>
            </a:r>
            <a:r>
              <a:rPr lang="fr-FR" sz="1800" dirty="0"/>
              <a:t>, M. </a:t>
            </a:r>
            <a:r>
              <a:rPr lang="fr-FR" sz="1800" dirty="0" err="1"/>
              <a:t>Nonhoff</a:t>
            </a:r>
            <a:r>
              <a:rPr lang="fr-FR" sz="1800" dirty="0"/>
              <a:t>, E. </a:t>
            </a:r>
            <a:r>
              <a:rPr lang="fr-FR" sz="1800" dirty="0" err="1"/>
              <a:t>Herschinger</a:t>
            </a:r>
            <a:r>
              <a:rPr lang="fr-FR" sz="1800" dirty="0"/>
              <a:t>, F. </a:t>
            </a:r>
            <a:r>
              <a:rPr lang="fr-FR" sz="1800" dirty="0" err="1"/>
              <a:t>Macgilchrist</a:t>
            </a:r>
            <a:r>
              <a:rPr lang="fr-FR" sz="1800" dirty="0"/>
              <a:t>, M. </a:t>
            </a:r>
            <a:r>
              <a:rPr lang="fr-FR" sz="1800" dirty="0" err="1"/>
              <a:t>Reisigl</a:t>
            </a:r>
            <a:r>
              <a:rPr lang="fr-FR" sz="1800" dirty="0"/>
              <a:t>,  </a:t>
            </a:r>
            <a:r>
              <a:rPr lang="fr-FR" sz="1800" dirty="0" err="1"/>
              <a:t>J.Wedl</a:t>
            </a:r>
            <a:r>
              <a:rPr lang="fr-FR" sz="1800" dirty="0"/>
              <a:t>,  D. </a:t>
            </a:r>
            <a:r>
              <a:rPr lang="fr-FR" sz="1800" dirty="0" err="1"/>
              <a:t>Wrana</a:t>
            </a:r>
            <a:r>
              <a:rPr lang="fr-FR" sz="1800" dirty="0"/>
              <a:t>,  Al.  </a:t>
            </a:r>
            <a:r>
              <a:rPr lang="fr-FR" sz="1800" dirty="0" err="1"/>
              <a:t>Ziem</a:t>
            </a:r>
            <a:r>
              <a:rPr lang="fr-FR" sz="1800" dirty="0"/>
              <a:t> (</a:t>
            </a:r>
            <a:r>
              <a:rPr lang="fr-FR" sz="1800" dirty="0" err="1"/>
              <a:t>éds</a:t>
            </a:r>
            <a:r>
              <a:rPr lang="fr-FR" sz="1800" dirty="0"/>
              <a:t>.), Bielefeld: </a:t>
            </a:r>
            <a:r>
              <a:rPr lang="fr-FR" sz="1800" dirty="0" err="1"/>
              <a:t>transcript</a:t>
            </a:r>
            <a:r>
              <a:rPr lang="fr-FR" sz="1800" dirty="0"/>
              <a:t>, 2014. </a:t>
            </a:r>
          </a:p>
          <a:p>
            <a:pPr marL="285750" indent="-285750">
              <a:buFont typeface="Arial" panose="020B0604020202020204" pitchFamily="34" charset="0"/>
              <a:buChar char="•"/>
            </a:pPr>
            <a:r>
              <a:rPr lang="fr-FR" sz="1800" dirty="0"/>
              <a:t>Collection ICOM. « Discours et communication »</a:t>
            </a:r>
            <a:endParaRPr lang="fr-FR" dirty="0"/>
          </a:p>
        </p:txBody>
      </p:sp>
    </p:spTree>
    <p:extLst>
      <p:ext uri="{BB962C8B-B14F-4D97-AF65-F5344CB8AC3E}">
        <p14:creationId xmlns:p14="http://schemas.microsoft.com/office/powerpoint/2010/main" val="234638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658685"/>
          </a:xfrm>
        </p:spPr>
        <p:txBody>
          <a:bodyPr/>
          <a:lstStyle/>
          <a:p>
            <a:pPr algn="ctr"/>
            <a:r>
              <a:rPr lang="fr-FR" sz="2000" b="1" dirty="0">
                <a:solidFill>
                  <a:srgbClr val="675E47"/>
                </a:solidFill>
              </a:rPr>
              <a:t>Détail du corpus </a:t>
            </a:r>
            <a:endParaRPr lang="fr-FR" dirty="0"/>
          </a:p>
        </p:txBody>
      </p:sp>
      <p:sp>
        <p:nvSpPr>
          <p:cNvPr id="3" name="Espace réservé du contenu 2"/>
          <p:cNvSpPr>
            <a:spLocks noGrp="1"/>
          </p:cNvSpPr>
          <p:nvPr>
            <p:ph idx="1"/>
          </p:nvPr>
        </p:nvSpPr>
        <p:spPr>
          <a:xfrm>
            <a:off x="144322" y="1289333"/>
            <a:ext cx="8159001" cy="5111468"/>
          </a:xfrm>
        </p:spPr>
        <p:txBody>
          <a:bodyPr>
            <a:normAutofit/>
          </a:bodyPr>
          <a:lstStyle/>
          <a:p>
            <a:pPr algn="just"/>
            <a:r>
              <a:rPr lang="fr-FR" sz="1800" i="1" dirty="0">
                <a:solidFill>
                  <a:srgbClr val="2F2B20"/>
                </a:solidFill>
              </a:rPr>
              <a:t>Diskursforschung. </a:t>
            </a:r>
            <a:r>
              <a:rPr lang="fr-FR" sz="1800" i="1" dirty="0" err="1">
                <a:solidFill>
                  <a:srgbClr val="2F2B20"/>
                </a:solidFill>
              </a:rPr>
              <a:t>Ein</a:t>
            </a:r>
            <a:r>
              <a:rPr lang="fr-FR" sz="1800" i="1" dirty="0">
                <a:solidFill>
                  <a:srgbClr val="2F2B20"/>
                </a:solidFill>
              </a:rPr>
              <a:t> </a:t>
            </a:r>
            <a:r>
              <a:rPr lang="fr-FR" sz="1800" i="1" dirty="0" err="1">
                <a:solidFill>
                  <a:srgbClr val="2F2B20"/>
                </a:solidFill>
              </a:rPr>
              <a:t>interdisziplinäres</a:t>
            </a:r>
            <a:r>
              <a:rPr lang="fr-FR" sz="1800" i="1" dirty="0">
                <a:solidFill>
                  <a:srgbClr val="2F2B20"/>
                </a:solidFill>
              </a:rPr>
              <a:t> </a:t>
            </a:r>
            <a:r>
              <a:rPr lang="fr-FR" sz="1800" i="1" dirty="0" err="1">
                <a:solidFill>
                  <a:srgbClr val="2F2B20"/>
                </a:solidFill>
              </a:rPr>
              <a:t>Handbuch</a:t>
            </a:r>
            <a:r>
              <a:rPr lang="fr-FR" sz="1800" dirty="0">
                <a:solidFill>
                  <a:srgbClr val="2F2B20"/>
                </a:solidFill>
              </a:rPr>
              <a:t>, Johannes Angermuller, Martin </a:t>
            </a:r>
            <a:r>
              <a:rPr lang="fr-FR" sz="1800" dirty="0" err="1">
                <a:solidFill>
                  <a:srgbClr val="2F2B20"/>
                </a:solidFill>
              </a:rPr>
              <a:t>Nonhoff</a:t>
            </a:r>
            <a:r>
              <a:rPr lang="fr-FR" sz="1800" dirty="0">
                <a:solidFill>
                  <a:srgbClr val="2F2B20"/>
                </a:solidFill>
              </a:rPr>
              <a:t>, Eva </a:t>
            </a:r>
            <a:r>
              <a:rPr lang="fr-FR" sz="1800" dirty="0" err="1">
                <a:solidFill>
                  <a:srgbClr val="2F2B20"/>
                </a:solidFill>
              </a:rPr>
              <a:t>Herschinger</a:t>
            </a:r>
            <a:r>
              <a:rPr lang="fr-FR" sz="1800" dirty="0">
                <a:solidFill>
                  <a:srgbClr val="2F2B20"/>
                </a:solidFill>
              </a:rPr>
              <a:t>, </a:t>
            </a:r>
            <a:r>
              <a:rPr lang="fr-FR" sz="1800" dirty="0" err="1">
                <a:solidFill>
                  <a:srgbClr val="2F2B20"/>
                </a:solidFill>
              </a:rPr>
              <a:t>Felicitas</a:t>
            </a:r>
            <a:r>
              <a:rPr lang="fr-FR" sz="1800" dirty="0">
                <a:solidFill>
                  <a:srgbClr val="2F2B20"/>
                </a:solidFill>
              </a:rPr>
              <a:t> </a:t>
            </a:r>
            <a:r>
              <a:rPr lang="fr-FR" sz="1800" dirty="0" err="1">
                <a:solidFill>
                  <a:srgbClr val="2F2B20"/>
                </a:solidFill>
              </a:rPr>
              <a:t>Macgilchrist</a:t>
            </a:r>
            <a:r>
              <a:rPr lang="fr-FR" sz="1800" dirty="0">
                <a:solidFill>
                  <a:srgbClr val="2F2B20"/>
                </a:solidFill>
              </a:rPr>
              <a:t>, Martin </a:t>
            </a:r>
            <a:r>
              <a:rPr lang="fr-FR" sz="1800" dirty="0" err="1">
                <a:solidFill>
                  <a:srgbClr val="2F2B20"/>
                </a:solidFill>
              </a:rPr>
              <a:t>Reisigl</a:t>
            </a:r>
            <a:r>
              <a:rPr lang="fr-FR" sz="1800" dirty="0">
                <a:solidFill>
                  <a:srgbClr val="2F2B20"/>
                </a:solidFill>
              </a:rPr>
              <a:t>, Juliette </a:t>
            </a:r>
            <a:r>
              <a:rPr lang="fr-FR" sz="1800" dirty="0" err="1">
                <a:solidFill>
                  <a:srgbClr val="2F2B20"/>
                </a:solidFill>
              </a:rPr>
              <a:t>Wedl</a:t>
            </a:r>
            <a:r>
              <a:rPr lang="fr-FR" sz="1800" dirty="0">
                <a:solidFill>
                  <a:srgbClr val="2F2B20"/>
                </a:solidFill>
              </a:rPr>
              <a:t>, Daniel Wrana, Alexander </a:t>
            </a:r>
            <a:r>
              <a:rPr lang="fr-FR" sz="1800" dirty="0" err="1">
                <a:solidFill>
                  <a:srgbClr val="2F2B20"/>
                </a:solidFill>
              </a:rPr>
              <a:t>Ziem</a:t>
            </a:r>
            <a:r>
              <a:rPr lang="fr-FR" sz="1800" dirty="0">
                <a:solidFill>
                  <a:srgbClr val="2F2B20"/>
                </a:solidFill>
              </a:rPr>
              <a:t> (</a:t>
            </a:r>
            <a:r>
              <a:rPr lang="fr-FR" sz="1800" dirty="0" err="1">
                <a:solidFill>
                  <a:srgbClr val="2F2B20"/>
                </a:solidFill>
              </a:rPr>
              <a:t>hrsg</a:t>
            </a:r>
            <a:r>
              <a:rPr lang="fr-FR" sz="1800" dirty="0">
                <a:solidFill>
                  <a:srgbClr val="2F2B20"/>
                </a:solidFill>
              </a:rPr>
              <a:t>.), Bielefeld: </a:t>
            </a:r>
            <a:r>
              <a:rPr lang="fr-FR" sz="1800" dirty="0" err="1">
                <a:solidFill>
                  <a:srgbClr val="2F2B20"/>
                </a:solidFill>
              </a:rPr>
              <a:t>transcript</a:t>
            </a:r>
            <a:r>
              <a:rPr lang="fr-FR" sz="1800" dirty="0">
                <a:solidFill>
                  <a:srgbClr val="2F2B20"/>
                </a:solidFill>
              </a:rPr>
              <a:t>, 2014. </a:t>
            </a:r>
            <a:endParaRPr lang="fr-FR" sz="1800" dirty="0"/>
          </a:p>
          <a:p>
            <a:pPr marL="777240" lvl="2" indent="0">
              <a:buNone/>
            </a:pPr>
            <a:r>
              <a:rPr lang="fr-FR" dirty="0"/>
              <a:t>1. « Unterhaltungsmedien </a:t>
            </a:r>
            <a:r>
              <a:rPr lang="fr-FR" dirty="0" err="1"/>
              <a:t>und</a:t>
            </a:r>
            <a:r>
              <a:rPr lang="fr-FR" dirty="0"/>
              <a:t> die </a:t>
            </a:r>
            <a:r>
              <a:rPr lang="fr-FR" dirty="0" err="1"/>
              <a:t>Bologna-Hochschulereform</a:t>
            </a:r>
            <a:r>
              <a:rPr lang="fr-FR" dirty="0"/>
              <a:t>. </a:t>
            </a:r>
          </a:p>
          <a:p>
            <a:pPr marL="777240" lvl="2" indent="0">
              <a:buNone/>
            </a:pPr>
            <a:r>
              <a:rPr lang="fr-FR" dirty="0"/>
              <a:t>[« Média de divertissement et réforme de l’université de Bologne. Une analyse du discours narratif filmique. »]</a:t>
            </a:r>
          </a:p>
          <a:p>
            <a:pPr marL="777240" lvl="2" indent="0">
              <a:buNone/>
            </a:pPr>
            <a:r>
              <a:rPr lang="fr-FR" dirty="0"/>
              <a:t>2. « Die </a:t>
            </a:r>
            <a:r>
              <a:rPr lang="fr-FR" dirty="0" err="1"/>
              <a:t>Bildung</a:t>
            </a:r>
            <a:r>
              <a:rPr lang="fr-FR" dirty="0"/>
              <a:t> der </a:t>
            </a:r>
            <a:r>
              <a:rPr lang="fr-FR" dirty="0" err="1"/>
              <a:t>Politik</a:t>
            </a:r>
            <a:r>
              <a:rPr lang="fr-FR" dirty="0"/>
              <a:t>- die </a:t>
            </a:r>
            <a:r>
              <a:rPr lang="fr-FR" dirty="0" err="1"/>
              <a:t>Politik</a:t>
            </a:r>
            <a:r>
              <a:rPr lang="fr-FR" dirty="0"/>
              <a:t> der </a:t>
            </a:r>
            <a:r>
              <a:rPr lang="fr-FR" dirty="0" err="1"/>
              <a:t>Bildung</a:t>
            </a:r>
            <a:r>
              <a:rPr lang="fr-FR" dirty="0"/>
              <a:t> » </a:t>
            </a:r>
          </a:p>
          <a:p>
            <a:pPr marL="777240" lvl="2" indent="0">
              <a:buNone/>
            </a:pPr>
            <a:r>
              <a:rPr lang="fr-FR" sz="1800" dirty="0"/>
              <a:t>[« La formation du politique – la politique de la formation »]</a:t>
            </a:r>
          </a:p>
          <a:p>
            <a:pPr marL="777240" lvl="2" indent="0" algn="just">
              <a:buNone/>
            </a:pPr>
            <a:endParaRPr lang="fr-FR" dirty="0"/>
          </a:p>
          <a:p>
            <a:pPr algn="just">
              <a:lnSpc>
                <a:spcPct val="80000"/>
              </a:lnSpc>
            </a:pPr>
            <a:r>
              <a:rPr lang="fr-FR" sz="1800" dirty="0"/>
              <a:t>Collection ICOM. </a:t>
            </a:r>
            <a:r>
              <a:rPr lang="fr-FR" sz="1800" i="1" dirty="0"/>
              <a:t>Discours</a:t>
            </a:r>
            <a:r>
              <a:rPr lang="fr-FR" sz="1800" dirty="0"/>
              <a:t> </a:t>
            </a:r>
            <a:r>
              <a:rPr lang="fr-FR" sz="1800" i="1" dirty="0"/>
              <a:t>et</a:t>
            </a:r>
            <a:r>
              <a:rPr lang="fr-FR" sz="1800" dirty="0"/>
              <a:t> </a:t>
            </a:r>
            <a:r>
              <a:rPr lang="fr-FR" sz="1800" i="1" dirty="0"/>
              <a:t>communication</a:t>
            </a:r>
            <a:r>
              <a:rPr lang="fr-FR" sz="1800" dirty="0"/>
              <a:t>, Paris, A. Colin</a:t>
            </a:r>
          </a:p>
          <a:p>
            <a:pPr lvl="2">
              <a:lnSpc>
                <a:spcPct val="80000"/>
              </a:lnSpc>
            </a:pPr>
            <a:r>
              <a:rPr lang="fr-FR" b="1" i="1" dirty="0"/>
              <a:t>Analyser les discours oraux</a:t>
            </a:r>
            <a:r>
              <a:rPr lang="fr-FR" b="1" dirty="0"/>
              <a:t>, Marion </a:t>
            </a:r>
            <a:r>
              <a:rPr lang="fr-FR" b="1" dirty="0" err="1"/>
              <a:t>Sandré</a:t>
            </a:r>
            <a:r>
              <a:rPr lang="fr-FR" b="1" dirty="0"/>
              <a:t>, 2013</a:t>
            </a:r>
          </a:p>
          <a:p>
            <a:pPr lvl="2">
              <a:lnSpc>
                <a:spcPct val="80000"/>
              </a:lnSpc>
            </a:pPr>
            <a:r>
              <a:rPr lang="fr-FR" b="1" i="1" dirty="0"/>
              <a:t>Analyser les discours institutionnels</a:t>
            </a:r>
            <a:r>
              <a:rPr lang="fr-FR" b="1" dirty="0"/>
              <a:t> Alice </a:t>
            </a:r>
            <a:r>
              <a:rPr lang="fr-FR" b="1" dirty="0" err="1"/>
              <a:t>Krieg</a:t>
            </a:r>
            <a:r>
              <a:rPr lang="fr-FR" b="1" dirty="0"/>
              <a:t>-Planque, 2012</a:t>
            </a:r>
          </a:p>
          <a:p>
            <a:pPr lvl="2">
              <a:lnSpc>
                <a:spcPct val="80000"/>
              </a:lnSpc>
            </a:pPr>
            <a:r>
              <a:rPr lang="fr-FR" i="1" dirty="0"/>
              <a:t>Analyser le discours de presse</a:t>
            </a:r>
            <a:r>
              <a:rPr lang="fr-FR" dirty="0"/>
              <a:t> / Roselyne </a:t>
            </a:r>
            <a:r>
              <a:rPr lang="fr-FR" dirty="0" err="1"/>
              <a:t>Ringoot</a:t>
            </a:r>
            <a:r>
              <a:rPr lang="fr-FR" dirty="0"/>
              <a:t> n, 2014</a:t>
            </a:r>
          </a:p>
          <a:p>
            <a:pPr lvl="2">
              <a:lnSpc>
                <a:spcPct val="80000"/>
              </a:lnSpc>
            </a:pPr>
            <a:r>
              <a:rPr lang="fr-FR" i="1" dirty="0"/>
              <a:t>Discours et analyse du discours</a:t>
            </a:r>
            <a:r>
              <a:rPr lang="fr-FR" dirty="0"/>
              <a:t> / Dominique Maingueneau, 2014</a:t>
            </a:r>
          </a:p>
          <a:p>
            <a:pPr lvl="2">
              <a:lnSpc>
                <a:spcPct val="80000"/>
              </a:lnSpc>
            </a:pPr>
            <a:r>
              <a:rPr lang="fr-FR" i="1" dirty="0"/>
              <a:t>L'argumentation publicitaire</a:t>
            </a:r>
            <a:r>
              <a:rPr lang="fr-FR" dirty="0"/>
              <a:t> Jean-Michel Adam, Marc Bonhomme, 2012</a:t>
            </a:r>
          </a:p>
          <a:p>
            <a:pPr lvl="2">
              <a:lnSpc>
                <a:spcPct val="80000"/>
              </a:lnSpc>
            </a:pPr>
            <a:r>
              <a:rPr lang="fr-FR" i="1" dirty="0"/>
              <a:t>Analyser les textes de communication</a:t>
            </a:r>
            <a:r>
              <a:rPr lang="fr-FR" dirty="0"/>
              <a:t> Dominique Maingueneau, 2012</a:t>
            </a:r>
          </a:p>
          <a:p>
            <a:endParaRPr lang="fr-FR" dirty="0"/>
          </a:p>
        </p:txBody>
      </p:sp>
    </p:spTree>
    <p:extLst>
      <p:ext uri="{BB962C8B-B14F-4D97-AF65-F5344CB8AC3E}">
        <p14:creationId xmlns:p14="http://schemas.microsoft.com/office/powerpoint/2010/main" val="2321216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3950"/>
            <a:ext cx="7620000" cy="481095"/>
          </a:xfrm>
        </p:spPr>
        <p:txBody>
          <a:bodyPr/>
          <a:lstStyle/>
          <a:p>
            <a:pPr marL="114300" indent="0" algn="ctr"/>
            <a:br>
              <a:rPr lang="fr-FR" sz="2000" b="1" dirty="0"/>
            </a:br>
            <a:r>
              <a:rPr lang="fr-FR" sz="2000" b="1" dirty="0"/>
              <a:t>Processus de production, de diffusion et de validation </a:t>
            </a:r>
            <a:br>
              <a:rPr lang="fr-FR" sz="2000" b="1" dirty="0"/>
            </a:br>
            <a:r>
              <a:rPr lang="fr-FR" sz="2000" b="1" dirty="0"/>
              <a:t>de la recherche en AD</a:t>
            </a:r>
          </a:p>
        </p:txBody>
      </p:sp>
      <p:sp>
        <p:nvSpPr>
          <p:cNvPr id="3" name="Espace réservé du contenu 2"/>
          <p:cNvSpPr>
            <a:spLocks noGrp="1"/>
          </p:cNvSpPr>
          <p:nvPr>
            <p:ph idx="1"/>
          </p:nvPr>
        </p:nvSpPr>
        <p:spPr>
          <a:xfrm>
            <a:off x="0" y="837104"/>
            <a:ext cx="8466889" cy="5821243"/>
          </a:xfrm>
        </p:spPr>
        <p:txBody>
          <a:bodyPr>
            <a:normAutofit/>
          </a:bodyPr>
          <a:lstStyle/>
          <a:p>
            <a:pPr algn="just"/>
            <a:endParaRPr lang="fr-FR" sz="2000" dirty="0"/>
          </a:p>
          <a:p>
            <a:pPr marL="114300" indent="0" algn="just">
              <a:buNone/>
            </a:pPr>
            <a:br>
              <a:rPr lang="fr-FR" sz="2000" b="1" dirty="0"/>
            </a:br>
            <a:r>
              <a:rPr lang="fr-FR" sz="2000" b="1" dirty="0"/>
              <a:t> Conclusion</a:t>
            </a:r>
            <a:endParaRPr lang="fr-FR" sz="2000" dirty="0"/>
          </a:p>
          <a:p>
            <a:pPr algn="just"/>
            <a:r>
              <a:rPr lang="fr-FR" sz="2000" dirty="0"/>
              <a:t>Des normes de production et de diffusion de la recherche </a:t>
            </a:r>
          </a:p>
          <a:p>
            <a:pPr lvl="1" algn="just"/>
            <a:r>
              <a:rPr lang="fr-FR" dirty="0"/>
              <a:t>Diffusion ésotérique </a:t>
            </a:r>
            <a:r>
              <a:rPr lang="fr-FR" i="1" dirty="0"/>
              <a:t>versus</a:t>
            </a:r>
            <a:r>
              <a:rPr lang="fr-FR" dirty="0"/>
              <a:t> diffusion exotérique</a:t>
            </a:r>
          </a:p>
          <a:p>
            <a:pPr lvl="1" algn="just"/>
            <a:r>
              <a:rPr lang="fr-FR" dirty="0"/>
              <a:t>De l’incapacité du savant autiste à la performance communicationnelle en passant par la position </a:t>
            </a:r>
            <a:r>
              <a:rPr lang="fr-FR" dirty="0" err="1"/>
              <a:t>paratopique</a:t>
            </a:r>
            <a:r>
              <a:rPr lang="fr-FR" dirty="0"/>
              <a:t> des chercheurs</a:t>
            </a:r>
          </a:p>
          <a:p>
            <a:pPr marL="411480" lvl="1" indent="0" algn="just">
              <a:buNone/>
            </a:pPr>
            <a:endParaRPr lang="fr-FR" dirty="0"/>
          </a:p>
          <a:p>
            <a:pPr algn="just"/>
            <a:r>
              <a:rPr lang="fr-FR" sz="2000" dirty="0"/>
              <a:t>Modalités de production et de diffusion de la recherche de l’analyse du discours </a:t>
            </a:r>
          </a:p>
          <a:p>
            <a:pPr lvl="1" algn="just"/>
            <a:r>
              <a:rPr lang="fr-FR" dirty="0"/>
              <a:t>Diffusion ésotérique de la recherche en AD. Défense et illustration par la définition, l’inscription historique, les réseaux </a:t>
            </a:r>
          </a:p>
          <a:p>
            <a:pPr lvl="1" algn="just"/>
            <a:r>
              <a:rPr lang="fr-FR" dirty="0"/>
              <a:t>Diffusion exotérique de la recherche en AD </a:t>
            </a:r>
          </a:p>
          <a:p>
            <a:pPr lvl="2" algn="just"/>
            <a:r>
              <a:rPr lang="fr-FR" sz="2000" dirty="0"/>
              <a:t>par effraction dans des revues interdisciplinaires </a:t>
            </a:r>
          </a:p>
          <a:p>
            <a:pPr lvl="2" algn="just"/>
            <a:r>
              <a:rPr lang="fr-FR" sz="2000" dirty="0"/>
              <a:t>à travers le marquage puissant que constituent les manuels</a:t>
            </a:r>
          </a:p>
          <a:p>
            <a:pPr marL="411480" lvl="1" indent="0" algn="just">
              <a:buNone/>
            </a:pPr>
            <a:endParaRPr lang="fr-FR" dirty="0"/>
          </a:p>
          <a:p>
            <a:pPr marL="571500" indent="-457200">
              <a:buAutoNum type="arabicPeriod"/>
            </a:pPr>
            <a:endParaRPr lang="fr-FR" dirty="0"/>
          </a:p>
          <a:p>
            <a:pPr marL="571500" indent="-457200">
              <a:buAutoNum type="arabicPeriod"/>
            </a:pPr>
            <a:endParaRPr lang="fr-FR" dirty="0"/>
          </a:p>
          <a:p>
            <a:pPr lvl="1" algn="just"/>
            <a:endParaRPr lang="fr-FR" dirty="0"/>
          </a:p>
          <a:p>
            <a:pPr lvl="1" algn="just"/>
            <a:endParaRPr lang="fr-FR" dirty="0"/>
          </a:p>
        </p:txBody>
      </p:sp>
    </p:spTree>
    <p:extLst>
      <p:ext uri="{BB962C8B-B14F-4D97-AF65-F5344CB8AC3E}">
        <p14:creationId xmlns:p14="http://schemas.microsoft.com/office/powerpoint/2010/main" val="1856144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668307"/>
          </a:xfrm>
        </p:spPr>
        <p:txBody>
          <a:bodyPr/>
          <a:lstStyle/>
          <a:p>
            <a:pPr algn="ctr"/>
            <a:r>
              <a:rPr lang="fr-FR" sz="1800" b="1" dirty="0"/>
              <a:t>Références bibliographiques</a:t>
            </a:r>
            <a:br>
              <a:rPr lang="fr-FR" sz="1800" b="1" dirty="0"/>
            </a:br>
            <a:endParaRPr lang="fr-FR" sz="1800" b="1" dirty="0"/>
          </a:p>
        </p:txBody>
      </p:sp>
      <p:sp>
        <p:nvSpPr>
          <p:cNvPr id="3" name="Espace réservé du contenu 2"/>
          <p:cNvSpPr>
            <a:spLocks noGrp="1"/>
          </p:cNvSpPr>
          <p:nvPr>
            <p:ph idx="1"/>
          </p:nvPr>
        </p:nvSpPr>
        <p:spPr>
          <a:xfrm>
            <a:off x="1" y="846725"/>
            <a:ext cx="8389918" cy="5898217"/>
          </a:xfrm>
        </p:spPr>
        <p:txBody>
          <a:bodyPr>
            <a:normAutofit fontScale="47500" lnSpcReduction="20000"/>
          </a:bodyPr>
          <a:lstStyle/>
          <a:p>
            <a:pPr algn="just"/>
            <a:endParaRPr lang="fr-FR" sz="2500" dirty="0"/>
          </a:p>
          <a:p>
            <a:pPr algn="just"/>
            <a:r>
              <a:rPr lang="fr-FR" sz="2500" dirty="0"/>
              <a:t>Angermüller Johannes (2007) « L'analyse du discours en Allemagne et en France. Croisements nationaux et limites disciplinaires », </a:t>
            </a:r>
            <a:r>
              <a:rPr lang="fr-FR" sz="2500" i="1" dirty="0"/>
              <a:t>Langage et </a:t>
            </a:r>
            <a:r>
              <a:rPr lang="fr-FR" sz="2500" i="1" dirty="0" err="1"/>
              <a:t>sociéte</a:t>
            </a:r>
            <a:r>
              <a:rPr lang="fr-FR" sz="2500" i="1" dirty="0"/>
              <a:t>́ </a:t>
            </a:r>
            <a:r>
              <a:rPr lang="fr-FR" sz="2500" dirty="0"/>
              <a:t>120, p. 5-16.</a:t>
            </a:r>
          </a:p>
          <a:p>
            <a:pPr algn="just"/>
            <a:r>
              <a:rPr lang="fr-FR" sz="2500" dirty="0"/>
              <a:t>Angermüller Johannes (2007) « L’analyse du discours en Europe », in </a:t>
            </a:r>
            <a:r>
              <a:rPr lang="fr-FR" sz="2500" dirty="0" err="1"/>
              <a:t>Bonnafous</a:t>
            </a:r>
            <a:r>
              <a:rPr lang="fr-FR" sz="2500" dirty="0"/>
              <a:t> S. &amp; </a:t>
            </a:r>
            <a:r>
              <a:rPr lang="fr-FR" sz="2500" dirty="0" err="1"/>
              <a:t>Temmar</a:t>
            </a:r>
            <a:r>
              <a:rPr lang="fr-FR" sz="2500" dirty="0"/>
              <a:t> M. (</a:t>
            </a:r>
            <a:r>
              <a:rPr lang="fr-FR" sz="2500" dirty="0" err="1"/>
              <a:t>éds</a:t>
            </a:r>
            <a:r>
              <a:rPr lang="fr-FR" sz="2500" dirty="0"/>
              <a:t>), </a:t>
            </a:r>
            <a:r>
              <a:rPr lang="fr-FR" sz="2500" i="1" dirty="0"/>
              <a:t>L’analyse du discours en sciences humaines</a:t>
            </a:r>
            <a:r>
              <a:rPr lang="fr-FR" sz="2500" dirty="0"/>
              <a:t>, Paris, Ophrys. </a:t>
            </a:r>
          </a:p>
          <a:p>
            <a:pPr algn="just"/>
            <a:r>
              <a:rPr lang="fr-FR" sz="2500" dirty="0"/>
              <a:t>Fløttum </a:t>
            </a:r>
            <a:r>
              <a:rPr lang="fr-FR" sz="2500" dirty="0" err="1"/>
              <a:t>Kjersti</a:t>
            </a:r>
            <a:r>
              <a:rPr lang="fr-FR" sz="2500" dirty="0"/>
              <a:t> (2009), « Une perspective comparative de langue et de discipline sur les écrits scientifiques: standardisation </a:t>
            </a:r>
            <a:r>
              <a:rPr lang="fr-FR" sz="2500" i="1" dirty="0"/>
              <a:t>versus</a:t>
            </a:r>
            <a:r>
              <a:rPr lang="fr-FR" sz="2500" dirty="0"/>
              <a:t> diversification », in </a:t>
            </a:r>
            <a:r>
              <a:rPr lang="fr-FR" sz="2500" dirty="0" err="1"/>
              <a:t>Defays</a:t>
            </a:r>
            <a:r>
              <a:rPr lang="fr-FR" sz="2500" dirty="0"/>
              <a:t>, Jean-Marc, </a:t>
            </a:r>
            <a:r>
              <a:rPr lang="fr-FR" sz="2500" dirty="0" err="1"/>
              <a:t>Englebert</a:t>
            </a:r>
            <a:r>
              <a:rPr lang="fr-FR" sz="2500" dirty="0"/>
              <a:t>, Annick (</a:t>
            </a:r>
            <a:r>
              <a:rPr lang="fr-FR" sz="2500" dirty="0" err="1"/>
              <a:t>Eds</a:t>
            </a:r>
            <a:r>
              <a:rPr lang="fr-FR" sz="2500" dirty="0"/>
              <a:t>), </a:t>
            </a:r>
            <a:r>
              <a:rPr lang="fr-FR" sz="2500" i="1" dirty="0"/>
              <a:t>Principes et typologie des discours universitaires</a:t>
            </a:r>
            <a:r>
              <a:rPr lang="fr-FR" sz="2500" dirty="0"/>
              <a:t>, Tome 1,  Paris : L’Harmattan, 49-57.</a:t>
            </a:r>
          </a:p>
          <a:p>
            <a:pPr algn="just"/>
            <a:r>
              <a:rPr lang="fr-FR" sz="2500" dirty="0"/>
              <a:t>Maingueneau Dominique (2014) « Retour critique sur l'éthos », </a:t>
            </a:r>
            <a:r>
              <a:rPr lang="fr-FR" sz="2500" i="1" dirty="0"/>
              <a:t>Langage et société</a:t>
            </a:r>
            <a:r>
              <a:rPr lang="fr-FR" sz="2500" dirty="0"/>
              <a:t>, 149, p. 31-48.</a:t>
            </a:r>
          </a:p>
          <a:p>
            <a:pPr algn="just"/>
            <a:r>
              <a:rPr lang="fr-FR" sz="2500" dirty="0"/>
              <a:t>Dominique </a:t>
            </a:r>
            <a:r>
              <a:rPr lang="fr-FR" sz="2500" dirty="0" err="1"/>
              <a:t>Maingueneau</a:t>
            </a:r>
            <a:r>
              <a:rPr lang="fr-FR" sz="2500" dirty="0"/>
              <a:t>, « Énonciation et analyse du discours », </a:t>
            </a:r>
            <a:r>
              <a:rPr lang="fr-FR" sz="2500" dirty="0" err="1"/>
              <a:t>Corela</a:t>
            </a:r>
            <a:r>
              <a:rPr lang="fr-FR" sz="2500" dirty="0"/>
              <a:t> [En ligne], HS-19 | 2016, mis en ligne le 08 juin 2016, consulté le 03 juin 2018. URL : http://</a:t>
            </a:r>
            <a:r>
              <a:rPr lang="fr-FR" sz="2500" dirty="0" err="1"/>
              <a:t>journals.openedition.org</a:t>
            </a:r>
            <a:r>
              <a:rPr lang="fr-FR" sz="2500" dirty="0"/>
              <a:t>/</a:t>
            </a:r>
            <a:r>
              <a:rPr lang="fr-FR" sz="2500" dirty="0" err="1"/>
              <a:t>corela</a:t>
            </a:r>
            <a:r>
              <a:rPr lang="fr-FR" sz="2500" dirty="0"/>
              <a:t>/4446 ; DOI : 10.4000/corela.4446</a:t>
            </a:r>
          </a:p>
          <a:p>
            <a:pPr algn="just"/>
            <a:r>
              <a:rPr lang="fr-FR" sz="2500" dirty="0" err="1"/>
              <a:t>Maingueneau</a:t>
            </a:r>
            <a:r>
              <a:rPr lang="fr-FR" sz="2500" dirty="0"/>
              <a:t> Dominique (1992) « Le tour ethnolinguistique de l'analyse du discours », </a:t>
            </a:r>
            <a:r>
              <a:rPr lang="fr-FR" sz="2500" i="1" dirty="0"/>
              <a:t>Langages</a:t>
            </a:r>
            <a:r>
              <a:rPr lang="fr-FR" sz="2500" dirty="0"/>
              <a:t>, 105, p. 114- 125.</a:t>
            </a:r>
          </a:p>
          <a:p>
            <a:pPr algn="just"/>
            <a:r>
              <a:rPr lang="fr-FR" sz="2500" dirty="0"/>
              <a:t>Maingueneau Dominique (2004) « L’AD et ses frontières », </a:t>
            </a:r>
            <a:r>
              <a:rPr lang="fr-FR" sz="2500" i="1" dirty="0"/>
              <a:t>Marges linguistiques </a:t>
            </a:r>
            <a:r>
              <a:rPr lang="fr-FR" sz="2500" dirty="0"/>
              <a:t>9, 64-75.</a:t>
            </a:r>
          </a:p>
          <a:p>
            <a:pPr algn="just"/>
            <a:r>
              <a:rPr lang="fr-FR" sz="2500" dirty="0"/>
              <a:t>Münchow Patricia Von (2015) « Analyse du discours, approches critiques et hétérogénéités », Angermüller, J. et Philippe, G. </a:t>
            </a:r>
            <a:r>
              <a:rPr lang="fr-FR" sz="2500" i="1" dirty="0"/>
              <a:t>Analyse du discours et dispositifs d'énonciation. Autour des travaux de Dominique Maingueneau</a:t>
            </a:r>
            <a:r>
              <a:rPr lang="fr-FR" sz="2500" dirty="0"/>
              <a:t>, Limoges : Lambert Lucas, p. 19-31.</a:t>
            </a:r>
          </a:p>
          <a:p>
            <a:pPr algn="just"/>
            <a:r>
              <a:rPr lang="fr-FR" sz="2500" dirty="0" err="1"/>
              <a:t>Regent</a:t>
            </a:r>
            <a:r>
              <a:rPr lang="fr-FR" sz="2500" dirty="0"/>
              <a:t> Odile (1992)  « Pratiques de communication en médecine : contextes anglais et français », </a:t>
            </a:r>
            <a:r>
              <a:rPr lang="fr-FR" sz="2500" i="1" dirty="0"/>
              <a:t>Langages</a:t>
            </a:r>
            <a:r>
              <a:rPr lang="fr-FR" sz="2500" dirty="0"/>
              <a:t>, 105, p. 66-75. </a:t>
            </a:r>
          </a:p>
          <a:p>
            <a:pPr algn="just"/>
            <a:r>
              <a:rPr lang="fr-FR" sz="2500" dirty="0" err="1"/>
              <a:t>Rentel</a:t>
            </a:r>
            <a:r>
              <a:rPr lang="fr-FR" sz="2500" dirty="0"/>
              <a:t> Nadine (2010), Différences interculturelles dans le discours universitaire: une analyse contrastive du type de texte ‘résumé’ en français et  en allemand », in </a:t>
            </a:r>
            <a:r>
              <a:rPr lang="fr-FR" sz="2500" dirty="0" err="1"/>
              <a:t>Defays</a:t>
            </a:r>
            <a:r>
              <a:rPr lang="fr-FR" sz="2500" dirty="0"/>
              <a:t>, Jean-Marc, </a:t>
            </a:r>
            <a:r>
              <a:rPr lang="fr-FR" sz="2500" dirty="0" err="1"/>
              <a:t>Englebert</a:t>
            </a:r>
            <a:r>
              <a:rPr lang="fr-FR" sz="2500" dirty="0"/>
              <a:t>, Annick (</a:t>
            </a:r>
            <a:r>
              <a:rPr lang="fr-FR" sz="2500" dirty="0" err="1"/>
              <a:t>Eds</a:t>
            </a:r>
            <a:r>
              <a:rPr lang="fr-FR" sz="2500" dirty="0"/>
              <a:t>), </a:t>
            </a:r>
            <a:r>
              <a:rPr lang="fr-FR" sz="2500" i="1" dirty="0"/>
              <a:t>Principes et typologie des discours universitaires</a:t>
            </a:r>
            <a:r>
              <a:rPr lang="fr-FR" sz="2500" dirty="0"/>
              <a:t>, Tome 2,  Paris : L’Harmattan, </a:t>
            </a:r>
          </a:p>
          <a:p>
            <a:pPr algn="just"/>
            <a:r>
              <a:rPr lang="fr-FR" sz="2500" dirty="0"/>
              <a:t>Sachtleber Susanne (1992),  « Vue contrastive sur un genre de textes scientifiques : les actes de congrès », </a:t>
            </a:r>
            <a:r>
              <a:rPr lang="fr-FR" sz="2500" i="1" dirty="0"/>
              <a:t>Langages</a:t>
            </a:r>
            <a:r>
              <a:rPr lang="fr-FR" sz="2500" dirty="0"/>
              <a:t>, 105, p. 87-99. </a:t>
            </a:r>
          </a:p>
          <a:p>
            <a:pPr algn="just"/>
            <a:r>
              <a:rPr lang="fr-FR" sz="2800" dirty="0" err="1">
                <a:latin typeface="Times New Roman"/>
                <a:cs typeface="Times New Roman"/>
              </a:rPr>
              <a:t>Sarfati</a:t>
            </a:r>
            <a:r>
              <a:rPr lang="fr-FR" sz="2800" dirty="0">
                <a:latin typeface="Times New Roman"/>
                <a:cs typeface="Times New Roman"/>
              </a:rPr>
              <a:t> G.-E. (2000) « De la philosophie et l’anthropologie à la pragmatique : esquisse d’une théorie linguistique du sens commun et de la doxa », </a:t>
            </a:r>
            <a:r>
              <a:rPr lang="fr-FR" sz="2800" dirty="0" err="1">
                <a:latin typeface="Times New Roman"/>
                <a:cs typeface="Times New Roman"/>
              </a:rPr>
              <a:t>www.formes</a:t>
            </a:r>
            <a:r>
              <a:rPr lang="fr-FR" sz="2800" dirty="0">
                <a:latin typeface="Times New Roman"/>
                <a:cs typeface="Times New Roman"/>
              </a:rPr>
              <a:t>- </a:t>
            </a:r>
            <a:r>
              <a:rPr lang="fr-FR" sz="2800" dirty="0" err="1">
                <a:latin typeface="Times New Roman"/>
                <a:cs typeface="Times New Roman"/>
              </a:rPr>
              <a:t>symboliques.org</a:t>
            </a:r>
            <a:r>
              <a:rPr lang="fr-FR" sz="2800" dirty="0">
                <a:latin typeface="Times New Roman"/>
                <a:cs typeface="Times New Roman"/>
              </a:rPr>
              <a:t> </a:t>
            </a:r>
          </a:p>
          <a:p>
            <a:pPr algn="just"/>
            <a:r>
              <a:rPr lang="fr-FR" sz="2800" dirty="0" err="1">
                <a:latin typeface="Times New Roman"/>
                <a:cs typeface="Times New Roman"/>
              </a:rPr>
              <a:t>Sarfati</a:t>
            </a:r>
            <a:r>
              <a:rPr lang="fr-FR" sz="2800" dirty="0">
                <a:latin typeface="Times New Roman"/>
                <a:cs typeface="Times New Roman"/>
              </a:rPr>
              <a:t> G.-E. (2007) « Note sur “sens commun” : essai de caractérisation linguistique et </a:t>
            </a:r>
            <a:r>
              <a:rPr lang="fr-FR" sz="2800" dirty="0" err="1">
                <a:latin typeface="Times New Roman"/>
                <a:cs typeface="Times New Roman"/>
              </a:rPr>
              <a:t>sociodiscursive</a:t>
            </a:r>
            <a:r>
              <a:rPr lang="fr-FR" sz="2800" dirty="0">
                <a:latin typeface="Times New Roman"/>
                <a:cs typeface="Times New Roman"/>
              </a:rPr>
              <a:t> », Langage et société /1 (n° 119), p. 63-80.</a:t>
            </a:r>
          </a:p>
          <a:p>
            <a:pPr algn="just"/>
            <a:r>
              <a:rPr lang="fr-FR" sz="2800" dirty="0" err="1">
                <a:latin typeface="Times New Roman"/>
                <a:cs typeface="Times New Roman"/>
              </a:rPr>
              <a:t>Sarfati</a:t>
            </a:r>
            <a:r>
              <a:rPr lang="fr-FR" sz="2800" dirty="0">
                <a:latin typeface="Times New Roman"/>
                <a:cs typeface="Times New Roman"/>
              </a:rPr>
              <a:t> G.-E. (2011) « Analyse du discours et sens commun : institutions de sens, communautés de sens, doxa, idéologie », dans </a:t>
            </a:r>
            <a:r>
              <a:rPr lang="fr-FR" sz="2800" dirty="0" err="1">
                <a:latin typeface="Times New Roman"/>
                <a:cs typeface="Times New Roman"/>
              </a:rPr>
              <a:t>Guilhaumou</a:t>
            </a:r>
            <a:r>
              <a:rPr lang="fr-FR" sz="2800" dirty="0">
                <a:latin typeface="Times New Roman"/>
                <a:cs typeface="Times New Roman"/>
              </a:rPr>
              <a:t> J. et </a:t>
            </a:r>
            <a:r>
              <a:rPr lang="fr-FR" sz="2800" dirty="0" err="1">
                <a:latin typeface="Times New Roman"/>
                <a:cs typeface="Times New Roman"/>
              </a:rPr>
              <a:t>Schepens</a:t>
            </a:r>
            <a:r>
              <a:rPr lang="fr-FR" sz="2800" dirty="0">
                <a:latin typeface="Times New Roman"/>
                <a:cs typeface="Times New Roman"/>
              </a:rPr>
              <a:t> Ph., Mettre à jour l’analyse de discours: parcours philosophiques, coll. « Annales littéraires de l'université de Franche-Comté », 139-173. </a:t>
            </a:r>
            <a:endParaRPr lang="fr-FR" sz="2500" dirty="0"/>
          </a:p>
          <a:p>
            <a:pPr algn="just"/>
            <a:r>
              <a:rPr lang="fr-FR" sz="2500" dirty="0" err="1"/>
              <a:t>Spillner</a:t>
            </a:r>
            <a:r>
              <a:rPr lang="fr-FR" sz="2500" dirty="0"/>
              <a:t> Bernd (1992), «Textes médicaux français et allemands. Contribution à une comparaison interlinguale et interculturelle », </a:t>
            </a:r>
            <a:r>
              <a:rPr lang="fr-FR" sz="2500" i="1" dirty="0"/>
              <a:t>Langages</a:t>
            </a:r>
            <a:r>
              <a:rPr lang="fr-FR" sz="2500" dirty="0"/>
              <a:t>, 105, p. 42-65. </a:t>
            </a:r>
          </a:p>
          <a:p>
            <a:pPr marL="114300" indent="0">
              <a:buNone/>
            </a:pPr>
            <a:endParaRPr lang="fr-FR" dirty="0"/>
          </a:p>
        </p:txBody>
      </p:sp>
    </p:spTree>
    <p:extLst>
      <p:ext uri="{BB962C8B-B14F-4D97-AF65-F5344CB8AC3E}">
        <p14:creationId xmlns:p14="http://schemas.microsoft.com/office/powerpoint/2010/main" val="73834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35660"/>
          </a:xfrm>
        </p:spPr>
        <p:txBody>
          <a:bodyPr/>
          <a:lstStyle/>
          <a:p>
            <a:pPr marL="114300" lvl="0" algn="ctr">
              <a:spcBef>
                <a:spcPct val="20000"/>
              </a:spcBef>
            </a:pPr>
            <a:r>
              <a:rPr lang="fr-FR" sz="2000" b="1" spc="0" dirty="0">
                <a:solidFill>
                  <a:srgbClr val="2F2B20"/>
                </a:solidFill>
                <a:latin typeface="Calibri"/>
                <a:ea typeface="+mn-ea"/>
                <a:cs typeface="+mn-cs"/>
              </a:rPr>
              <a:t>Processus de production, de diffusion et de validation de la recherche </a:t>
            </a:r>
            <a:br>
              <a:rPr lang="fr-FR" sz="2000" b="1" spc="0" dirty="0">
                <a:solidFill>
                  <a:srgbClr val="2F2B20"/>
                </a:solidFill>
                <a:latin typeface="Calibri"/>
                <a:ea typeface="+mn-ea"/>
                <a:cs typeface="+mn-cs"/>
              </a:rPr>
            </a:br>
            <a:endParaRPr lang="fr-FR" sz="2000" b="1" spc="0" dirty="0">
              <a:solidFill>
                <a:srgbClr val="2F2B20"/>
              </a:solidFill>
              <a:latin typeface="Calibri"/>
              <a:ea typeface="+mn-ea"/>
              <a:cs typeface="+mn-cs"/>
            </a:endParaRPr>
          </a:p>
        </p:txBody>
      </p:sp>
      <p:sp>
        <p:nvSpPr>
          <p:cNvPr id="3" name="Espace réservé du contenu 2"/>
          <p:cNvSpPr>
            <a:spLocks noGrp="1"/>
          </p:cNvSpPr>
          <p:nvPr>
            <p:ph idx="1"/>
          </p:nvPr>
        </p:nvSpPr>
        <p:spPr>
          <a:xfrm>
            <a:off x="67350" y="1077651"/>
            <a:ext cx="8370675" cy="5667292"/>
          </a:xfrm>
        </p:spPr>
        <p:txBody>
          <a:bodyPr>
            <a:normAutofit/>
          </a:bodyPr>
          <a:lstStyle/>
          <a:p>
            <a:pPr marL="571500" lvl="1" indent="-457200">
              <a:buClr>
                <a:schemeClr val="accent1"/>
              </a:buClr>
              <a:buFont typeface="+mj-lt"/>
              <a:buAutoNum type="arabicPeriod"/>
            </a:pPr>
            <a:r>
              <a:rPr lang="fr-FR" b="1" dirty="0"/>
              <a:t>Modalités de positionnement dans le champ de la recherche</a:t>
            </a:r>
          </a:p>
          <a:p>
            <a:pPr marL="937260" lvl="2" indent="-457200">
              <a:buClr>
                <a:schemeClr val="accent1"/>
              </a:buClr>
              <a:buFont typeface="Arial"/>
              <a:buChar char="•"/>
            </a:pPr>
            <a:r>
              <a:rPr lang="fr-FR" sz="2000" dirty="0"/>
              <a:t>Soumission aux contraintes institutionnelles</a:t>
            </a:r>
          </a:p>
          <a:p>
            <a:pPr marL="937260" lvl="2" indent="-457200">
              <a:buClr>
                <a:schemeClr val="accent1"/>
              </a:buClr>
              <a:buFont typeface="Arial"/>
              <a:buChar char="•"/>
            </a:pPr>
            <a:r>
              <a:rPr lang="fr-FR" sz="2000" dirty="0"/>
              <a:t>Contestation des contraintes institutionnelles</a:t>
            </a:r>
          </a:p>
          <a:p>
            <a:pPr marL="937260" lvl="2" indent="-457200">
              <a:buClr>
                <a:schemeClr val="accent1"/>
              </a:buClr>
              <a:buFont typeface="Arial"/>
              <a:buChar char="•"/>
            </a:pPr>
            <a:endParaRPr lang="fr-FR" sz="2000" dirty="0"/>
          </a:p>
          <a:p>
            <a:pPr marL="571500" lvl="1" indent="-457200">
              <a:buClr>
                <a:schemeClr val="accent1"/>
              </a:buClr>
              <a:buFont typeface="+mj-lt"/>
              <a:buAutoNum type="arabicPeriod"/>
            </a:pPr>
            <a:r>
              <a:rPr lang="fr-FR" b="1" dirty="0"/>
              <a:t>La constitution d’une nouvelle approche en Sciences du langage : l’analyse du discours en France</a:t>
            </a:r>
          </a:p>
          <a:p>
            <a:pPr marL="937260" lvl="2" indent="-457200">
              <a:buClr>
                <a:schemeClr val="accent1"/>
              </a:buClr>
            </a:pPr>
            <a:r>
              <a:rPr lang="fr-FR" sz="2000" dirty="0"/>
              <a:t>Inscription temporelle</a:t>
            </a:r>
          </a:p>
          <a:p>
            <a:pPr marL="937260" lvl="2" indent="-457200">
              <a:buClr>
                <a:schemeClr val="accent1"/>
              </a:buClr>
            </a:pPr>
            <a:r>
              <a:rPr lang="fr-FR" sz="2000" dirty="0"/>
              <a:t>Volonté de cohérence</a:t>
            </a:r>
          </a:p>
          <a:p>
            <a:pPr marL="937260" lvl="2" indent="-457200">
              <a:buClr>
                <a:schemeClr val="accent1"/>
              </a:buClr>
            </a:pPr>
            <a:r>
              <a:rPr lang="fr-FR" sz="2000" dirty="0"/>
              <a:t>Se constituer en réseau </a:t>
            </a:r>
          </a:p>
          <a:p>
            <a:pPr marL="480060" lvl="2" indent="0">
              <a:buClr>
                <a:schemeClr val="accent1"/>
              </a:buClr>
              <a:buNone/>
            </a:pPr>
            <a:endParaRPr lang="fr-FR" sz="2000" dirty="0"/>
          </a:p>
          <a:p>
            <a:pPr marL="572400" lvl="1" indent="-457200">
              <a:buClr>
                <a:schemeClr val="accent1"/>
              </a:buClr>
              <a:buFont typeface="+mj-lt"/>
              <a:buAutoNum type="arabicPeriod" startAt="3"/>
            </a:pPr>
            <a:r>
              <a:rPr lang="fr-FR" b="1" dirty="0"/>
              <a:t>Diffusion exotérique de la recherche en analyse du discours</a:t>
            </a:r>
          </a:p>
          <a:p>
            <a:pPr marL="937260" lvl="2" indent="-457200">
              <a:buClr>
                <a:schemeClr val="accent1"/>
              </a:buClr>
              <a:buFont typeface="Arial"/>
              <a:buChar char="•"/>
            </a:pPr>
            <a:r>
              <a:rPr lang="fr-FR" sz="2000" dirty="0"/>
              <a:t>Revues et manuels</a:t>
            </a:r>
          </a:p>
          <a:p>
            <a:pPr marL="114300" indent="0" algn="just">
              <a:buNone/>
            </a:pPr>
            <a:endParaRPr lang="fr-FR" sz="2000" dirty="0"/>
          </a:p>
          <a:p>
            <a:pPr marL="114300" indent="0" algn="just">
              <a:buNone/>
            </a:pPr>
            <a:endParaRPr lang="fr-FR" sz="2000" dirty="0"/>
          </a:p>
          <a:p>
            <a:pPr marL="114300" indent="0" algn="just">
              <a:buNone/>
            </a:pPr>
            <a:endParaRPr lang="fr-FR" sz="2000" dirty="0"/>
          </a:p>
          <a:p>
            <a:pPr lvl="1" algn="just"/>
            <a:endParaRPr lang="fr-FR" dirty="0"/>
          </a:p>
        </p:txBody>
      </p:sp>
    </p:spTree>
    <p:extLst>
      <p:ext uri="{BB962C8B-B14F-4D97-AF65-F5344CB8AC3E}">
        <p14:creationId xmlns:p14="http://schemas.microsoft.com/office/powerpoint/2010/main" val="381646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600851"/>
          </a:xfrm>
        </p:spPr>
        <p:txBody>
          <a:bodyPr/>
          <a:lstStyle/>
          <a:p>
            <a:pPr algn="ctr"/>
            <a:r>
              <a:rPr lang="fr-FR" sz="2000" b="1" dirty="0"/>
              <a:t>L’analyse de discours </a:t>
            </a:r>
            <a:br>
              <a:rPr lang="fr-FR" sz="2000" b="1" dirty="0"/>
            </a:br>
            <a:endParaRPr lang="fr-FR" sz="2000" b="1" dirty="0"/>
          </a:p>
        </p:txBody>
      </p:sp>
      <p:sp>
        <p:nvSpPr>
          <p:cNvPr id="3" name="Espace réservé du contenu 2"/>
          <p:cNvSpPr>
            <a:spLocks noGrp="1"/>
          </p:cNvSpPr>
          <p:nvPr>
            <p:ph idx="1"/>
          </p:nvPr>
        </p:nvSpPr>
        <p:spPr>
          <a:xfrm>
            <a:off x="-145914" y="710119"/>
            <a:ext cx="9192638" cy="6147882"/>
          </a:xfrm>
        </p:spPr>
        <p:txBody>
          <a:bodyPr>
            <a:noAutofit/>
          </a:bodyPr>
          <a:lstStyle/>
          <a:p>
            <a:pPr marL="114300" indent="0">
              <a:buNone/>
            </a:pPr>
            <a:r>
              <a:rPr lang="fr-FR" sz="2000" b="1" dirty="0"/>
              <a:t>Une question de contexte. Contribution à une analyse comparée de lieux d’institution discursive en France et en Allemagne. </a:t>
            </a:r>
            <a:r>
              <a:rPr lang="fr-FR" sz="2000" dirty="0"/>
              <a:t>Un travail de comparaison qui n’en est qu’à ses débuts sur les modalités d’expression d’une communauté scientifique en voie de constitution.</a:t>
            </a:r>
          </a:p>
          <a:p>
            <a:pPr lvl="1" algn="just"/>
            <a:r>
              <a:rPr lang="fr-FR" sz="1800" dirty="0"/>
              <a:t>à travers l’analyse des </a:t>
            </a:r>
            <a:r>
              <a:rPr lang="fr-FR" sz="1800" b="1" dirty="0"/>
              <a:t>genres</a:t>
            </a:r>
            <a:r>
              <a:rPr lang="fr-FR" sz="1800" dirty="0"/>
              <a:t> discursifs qui lui permettent d’accéder à la visibilité nécessaire pour exister : </a:t>
            </a:r>
          </a:p>
          <a:p>
            <a:pPr lvl="2" algn="just"/>
            <a:r>
              <a:rPr lang="fr-FR" dirty="0"/>
              <a:t>ouvrages d’analyse du discours à vocation didactique</a:t>
            </a:r>
          </a:p>
          <a:p>
            <a:pPr lvl="2" algn="just"/>
            <a:r>
              <a:rPr lang="fr-FR" dirty="0"/>
              <a:t>textes à vocation d’échange à l’intérieur des communautés de chercheurs (à venir)</a:t>
            </a:r>
          </a:p>
          <a:p>
            <a:pPr lvl="1" algn="just"/>
            <a:r>
              <a:rPr lang="fr-FR" sz="1800" dirty="0"/>
              <a:t>à travers les </a:t>
            </a:r>
            <a:r>
              <a:rPr lang="fr-FR" sz="1800" b="1" dirty="0"/>
              <a:t>marques de l’énonciation </a:t>
            </a:r>
            <a:r>
              <a:rPr lang="fr-FR" sz="1800" dirty="0"/>
              <a:t>qui caractérisent les productions des chercheurs germanophones et francophones qui se réclament de l’analyse du discours.</a:t>
            </a:r>
          </a:p>
          <a:p>
            <a:pPr marL="114300" indent="0" algn="just">
              <a:buNone/>
            </a:pPr>
            <a:r>
              <a:rPr lang="fr-FR" sz="2000" b="1" dirty="0"/>
              <a:t>Argumentation. </a:t>
            </a:r>
            <a:r>
              <a:rPr lang="fr-FR" sz="2000" dirty="0"/>
              <a:t>Contrairement aux attentes, il apparaît que les discours didactiques que constituent les manuels et les dictionnaires sont souvent empreints d’une </a:t>
            </a:r>
            <a:r>
              <a:rPr lang="fr-FR" sz="2000" b="1" dirty="0"/>
              <a:t>volonté de convaincre </a:t>
            </a:r>
            <a:r>
              <a:rPr lang="fr-FR" sz="2000" dirty="0"/>
              <a:t>par l’argumentation que l’on ne retrouve pas dans les productions de chercheurs dans les disciplines déjà bien établies. </a:t>
            </a:r>
          </a:p>
          <a:p>
            <a:pPr lvl="1" algn="just"/>
            <a:r>
              <a:rPr lang="fr-FR" sz="1800" dirty="0"/>
              <a:t>Signes d’une recherche de légitimité? L’analyse du discours est une discipline encore jeune/elle brouille les limites des disciplines déjà établies/ il n’y pas de section du CNU qui lui soit dédiée/ elle est perçue comme un « cheval de Troie »</a:t>
            </a:r>
          </a:p>
          <a:p>
            <a:pPr lvl="1" algn="just"/>
            <a:r>
              <a:rPr lang="fr-FR" sz="1800" dirty="0"/>
              <a:t>L’analyse du discours manifeste une culture de groupe qui donnera peut-être lieu à une véritable hybridation.</a:t>
            </a:r>
          </a:p>
          <a:p>
            <a:pPr marL="114300" indent="0">
              <a:buNone/>
            </a:pPr>
            <a:endParaRPr lang="fr-FR" sz="1600" dirty="0"/>
          </a:p>
        </p:txBody>
      </p:sp>
    </p:spTree>
    <p:extLst>
      <p:ext uri="{BB962C8B-B14F-4D97-AF65-F5344CB8AC3E}">
        <p14:creationId xmlns:p14="http://schemas.microsoft.com/office/powerpoint/2010/main" val="197903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26344" y="3220"/>
            <a:ext cx="4439826" cy="1144643"/>
          </a:xfrm>
        </p:spPr>
        <p:txBody>
          <a:bodyPr/>
          <a:lstStyle/>
          <a:p>
            <a:pPr algn="ctr"/>
            <a:r>
              <a:rPr lang="fr-FR" sz="2000" b="1" dirty="0"/>
              <a:t>Contribution à une analyse comparée de lieux d’institution discursive en France et en Allemagne</a:t>
            </a:r>
            <a:endParaRPr lang="fr-FR" sz="2000" dirty="0"/>
          </a:p>
        </p:txBody>
      </p:sp>
      <p:sp>
        <p:nvSpPr>
          <p:cNvPr id="3" name="Espace réservé du contenu 2"/>
          <p:cNvSpPr>
            <a:spLocks noGrp="1"/>
          </p:cNvSpPr>
          <p:nvPr>
            <p:ph idx="1"/>
          </p:nvPr>
        </p:nvSpPr>
        <p:spPr>
          <a:xfrm>
            <a:off x="0" y="992221"/>
            <a:ext cx="8399539" cy="5743099"/>
          </a:xfrm>
        </p:spPr>
        <p:txBody>
          <a:bodyPr>
            <a:normAutofit/>
          </a:bodyPr>
          <a:lstStyle/>
          <a:p>
            <a:pPr marL="114300" indent="0" algn="just">
              <a:buNone/>
            </a:pPr>
            <a:endParaRPr lang="fr-FR" sz="2400" b="1" dirty="0"/>
          </a:p>
          <a:p>
            <a:pPr marL="114300" indent="0" algn="just">
              <a:buNone/>
            </a:pPr>
            <a:r>
              <a:rPr lang="fr-FR" sz="2000" b="1" dirty="0"/>
              <a:t>Approche </a:t>
            </a:r>
            <a:r>
              <a:rPr lang="fr-FR" sz="2000" b="1" dirty="0">
                <a:ea typeface="ＭＳ 明朝"/>
              </a:rPr>
              <a:t>communicationnelle </a:t>
            </a:r>
            <a:endParaRPr lang="fr-FR" sz="2000" b="1" dirty="0"/>
          </a:p>
          <a:p>
            <a:pPr algn="just"/>
            <a:r>
              <a:rPr lang="fr-FR" sz="2000" b="1" dirty="0" err="1"/>
              <a:t>Hiérarchisation</a:t>
            </a:r>
            <a:r>
              <a:rPr lang="fr-FR" sz="2000" b="1" dirty="0"/>
              <a:t> plus grande du groupe </a:t>
            </a:r>
            <a:r>
              <a:rPr lang="fr-FR" sz="2000" b="1" dirty="0" err="1"/>
              <a:t>français</a:t>
            </a:r>
            <a:r>
              <a:rPr lang="fr-FR" sz="2000" dirty="0"/>
              <a:t> </a:t>
            </a:r>
          </a:p>
          <a:p>
            <a:pPr marL="114300" indent="0" algn="just">
              <a:buNone/>
            </a:pPr>
            <a:r>
              <a:rPr lang="fr-FR" sz="2000" dirty="0"/>
              <a:t>« Une position </a:t>
            </a:r>
            <a:r>
              <a:rPr lang="fr-FR" sz="2000" dirty="0" err="1"/>
              <a:t>élevée</a:t>
            </a:r>
            <a:r>
              <a:rPr lang="fr-FR" sz="2000" dirty="0"/>
              <a:t> donne des </a:t>
            </a:r>
            <a:r>
              <a:rPr lang="fr-FR" sz="2000" dirty="0" err="1"/>
              <a:t>prérogatives</a:t>
            </a:r>
            <a:r>
              <a:rPr lang="fr-FR" sz="2000" dirty="0"/>
              <a:t> et chacun doit </a:t>
            </a:r>
            <a:r>
              <a:rPr lang="fr-FR" sz="2000" dirty="0" err="1"/>
              <a:t>connaître</a:t>
            </a:r>
            <a:r>
              <a:rPr lang="fr-FR" sz="2000" dirty="0"/>
              <a:t> sa place et respecter les </a:t>
            </a:r>
            <a:r>
              <a:rPr lang="fr-FR" sz="2000" dirty="0" err="1"/>
              <a:t>règles</a:t>
            </a:r>
            <a:r>
              <a:rPr lang="fr-FR" sz="2000" dirty="0"/>
              <a:t> de fonctionnement. … en anglais [les articles] demandent une certaine </a:t>
            </a:r>
            <a:r>
              <a:rPr lang="fr-FR" sz="2000" dirty="0" err="1"/>
              <a:t>modération</a:t>
            </a:r>
            <a:r>
              <a:rPr lang="fr-FR" sz="2000" dirty="0"/>
              <a:t> dans l'affirmation de son pouvoir. On </a:t>
            </a:r>
            <a:r>
              <a:rPr lang="fr-FR" sz="2000" dirty="0" err="1"/>
              <a:t>suggère</a:t>
            </a:r>
            <a:r>
              <a:rPr lang="fr-FR" sz="2000" dirty="0"/>
              <a:t> </a:t>
            </a:r>
            <a:r>
              <a:rPr lang="fr-FR" sz="2000" dirty="0" err="1"/>
              <a:t>plutôt</a:t>
            </a:r>
            <a:r>
              <a:rPr lang="fr-FR" sz="2000" dirty="0"/>
              <a:t> que d'ordonner. L'</a:t>
            </a:r>
            <a:r>
              <a:rPr lang="fr-FR" sz="2000" dirty="0" err="1"/>
              <a:t>autorite</a:t>
            </a:r>
            <a:r>
              <a:rPr lang="fr-FR" sz="2000" dirty="0"/>
              <a:t>́  s'</a:t>
            </a:r>
            <a:r>
              <a:rPr lang="fr-FR" sz="2000" dirty="0" err="1"/>
              <a:t>extériorise</a:t>
            </a:r>
            <a:r>
              <a:rPr lang="fr-FR" sz="2000" dirty="0"/>
              <a:t> moins.</a:t>
            </a:r>
            <a:br>
              <a:rPr lang="fr-FR" sz="2000" dirty="0"/>
            </a:br>
            <a:endParaRPr lang="fr-FR" sz="2000" dirty="0"/>
          </a:p>
          <a:p>
            <a:pPr marL="114300" indent="0" algn="just">
              <a:buNone/>
            </a:pPr>
            <a:r>
              <a:rPr lang="fr-FR" sz="2000" dirty="0"/>
              <a:t>La crainte qu'ont les auteurs </a:t>
            </a:r>
            <a:r>
              <a:rPr lang="fr-FR" sz="2000" dirty="0" err="1"/>
              <a:t>français</a:t>
            </a:r>
            <a:r>
              <a:rPr lang="fr-FR" sz="2000" dirty="0"/>
              <a:t> d'outrepasser les droits que leur </a:t>
            </a:r>
            <a:r>
              <a:rPr lang="fr-FR" sz="2000" dirty="0" err="1"/>
              <a:t>confère</a:t>
            </a:r>
            <a:r>
              <a:rPr lang="fr-FR" sz="2000" dirty="0"/>
              <a:t> leur statut fait que les articles originaux laissent souvent une </a:t>
            </a:r>
            <a:r>
              <a:rPr lang="fr-FR" sz="2000" b="1" dirty="0"/>
              <a:t>impression de manque de conviction</a:t>
            </a:r>
            <a:r>
              <a:rPr lang="fr-FR" sz="2000" dirty="0"/>
              <a:t>. </a:t>
            </a:r>
            <a:r>
              <a:rPr lang="fr-FR" sz="2000" b="1" dirty="0"/>
              <a:t>Alors que la discussion en anglais aboutit à une </a:t>
            </a:r>
            <a:r>
              <a:rPr lang="fr-FR" sz="2000" b="1" dirty="0" err="1"/>
              <a:t>interprétation</a:t>
            </a:r>
            <a:r>
              <a:rPr lang="fr-FR" sz="2000" b="1" dirty="0"/>
              <a:t> forte, une affirmation de ses convictions, à l'indication de nouvelles directions de recherches à entreprendre et </a:t>
            </a:r>
            <a:r>
              <a:rPr lang="fr-FR" sz="2000" b="1" dirty="0" err="1"/>
              <a:t>éventuellement</a:t>
            </a:r>
            <a:r>
              <a:rPr lang="fr-FR" sz="2000" b="1" dirty="0"/>
              <a:t> à des recommandations utiles aux </a:t>
            </a:r>
            <a:r>
              <a:rPr lang="fr-FR" sz="2000" b="1" dirty="0" err="1"/>
              <a:t>collègues</a:t>
            </a:r>
            <a:r>
              <a:rPr lang="fr-FR" sz="2000" b="1" dirty="0"/>
              <a:t> ou à toute la profession, la discussion en </a:t>
            </a:r>
            <a:r>
              <a:rPr lang="fr-FR" sz="2000" b="1" dirty="0" err="1"/>
              <a:t>français</a:t>
            </a:r>
            <a:r>
              <a:rPr lang="fr-FR" sz="2000" b="1" dirty="0"/>
              <a:t> contient des </a:t>
            </a:r>
            <a:r>
              <a:rPr lang="fr-FR" sz="2000" b="1" dirty="0" err="1"/>
              <a:t>hypothèses</a:t>
            </a:r>
            <a:r>
              <a:rPr lang="fr-FR" sz="2000" b="1" dirty="0"/>
              <a:t> d'</a:t>
            </a:r>
            <a:r>
              <a:rPr lang="fr-FR" sz="2000" b="1" dirty="0" err="1"/>
              <a:t>interprétation</a:t>
            </a:r>
            <a:r>
              <a:rPr lang="fr-FR" sz="2000" b="1" dirty="0"/>
              <a:t> et </a:t>
            </a:r>
            <a:r>
              <a:rPr lang="fr-FR" sz="2000" b="1" dirty="0" err="1"/>
              <a:t>clôt</a:t>
            </a:r>
            <a:r>
              <a:rPr lang="fr-FR" sz="2000" b="1" dirty="0"/>
              <a:t> souvent sur la constatation plate de la </a:t>
            </a:r>
            <a:r>
              <a:rPr lang="fr-FR" sz="2000" b="1" dirty="0" err="1"/>
              <a:t>nécessite</a:t>
            </a:r>
            <a:r>
              <a:rPr lang="fr-FR" sz="2000" b="1" dirty="0"/>
              <a:t>́ d'entreprendre de nouvelles recherches pour aboutir à des conclusions plus </a:t>
            </a:r>
            <a:r>
              <a:rPr lang="fr-FR" sz="2000" b="1" dirty="0" err="1"/>
              <a:t>définitives</a:t>
            </a:r>
            <a:r>
              <a:rPr lang="fr-FR" sz="2000" b="1" dirty="0"/>
              <a:t>. » </a:t>
            </a:r>
            <a:r>
              <a:rPr lang="fr-FR" sz="2000" dirty="0"/>
              <a:t> (</a:t>
            </a:r>
            <a:r>
              <a:rPr lang="fr-FR" sz="2000" dirty="0" err="1"/>
              <a:t>Regent</a:t>
            </a:r>
            <a:r>
              <a:rPr lang="fr-FR" sz="2000" dirty="0"/>
              <a:t> 1992)</a:t>
            </a:r>
            <a:endParaRPr lang="fr-FR" sz="2000" dirty="0">
              <a:ea typeface="ＭＳ 明朝"/>
            </a:endParaRPr>
          </a:p>
          <a:p>
            <a:endParaRPr lang="fr-FR" dirty="0"/>
          </a:p>
        </p:txBody>
      </p:sp>
    </p:spTree>
    <p:extLst>
      <p:ext uri="{BB962C8B-B14F-4D97-AF65-F5344CB8AC3E}">
        <p14:creationId xmlns:p14="http://schemas.microsoft.com/office/powerpoint/2010/main" val="18428560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26344" y="3221"/>
            <a:ext cx="4731656" cy="1008456"/>
          </a:xfrm>
        </p:spPr>
        <p:txBody>
          <a:bodyPr/>
          <a:lstStyle/>
          <a:p>
            <a:pPr algn="ctr"/>
            <a:r>
              <a:rPr lang="fr-FR" sz="2000" b="1" dirty="0"/>
              <a:t>Contribution à une analyse comparée de lieux d’institution discursive en France et en Allemagne  </a:t>
            </a:r>
            <a:endParaRPr lang="fr-FR" sz="2000" dirty="0"/>
          </a:p>
        </p:txBody>
      </p:sp>
      <p:sp>
        <p:nvSpPr>
          <p:cNvPr id="3" name="Espace réservé du contenu 2"/>
          <p:cNvSpPr>
            <a:spLocks noGrp="1"/>
          </p:cNvSpPr>
          <p:nvPr>
            <p:ph idx="1"/>
          </p:nvPr>
        </p:nvSpPr>
        <p:spPr>
          <a:xfrm>
            <a:off x="0" y="885213"/>
            <a:ext cx="8264839" cy="5888595"/>
          </a:xfrm>
        </p:spPr>
        <p:txBody>
          <a:bodyPr>
            <a:normAutofit fontScale="40000" lnSpcReduction="20000"/>
          </a:bodyPr>
          <a:lstStyle/>
          <a:p>
            <a:pPr marL="114300" indent="0" algn="just">
              <a:buNone/>
            </a:pPr>
            <a:endParaRPr lang="fr-FR" sz="5500" b="1" dirty="0"/>
          </a:p>
          <a:p>
            <a:pPr marL="114300" indent="0" algn="just">
              <a:buNone/>
            </a:pPr>
            <a:endParaRPr lang="fr-FR" sz="5500" b="1" dirty="0"/>
          </a:p>
          <a:p>
            <a:pPr marL="114300" indent="0" algn="just">
              <a:buNone/>
            </a:pPr>
            <a:r>
              <a:rPr lang="fr-FR" sz="5500" b="1" dirty="0"/>
              <a:t>Approche énonciative  </a:t>
            </a:r>
          </a:p>
          <a:p>
            <a:pPr marL="114300" indent="0" algn="just">
              <a:lnSpc>
                <a:spcPct val="120000"/>
              </a:lnSpc>
              <a:buNone/>
            </a:pPr>
            <a:endParaRPr lang="fr-FR" sz="5000" dirty="0"/>
          </a:p>
          <a:p>
            <a:pPr marL="114300" indent="0" algn="just">
              <a:lnSpc>
                <a:spcPct val="120000"/>
              </a:lnSpc>
              <a:buNone/>
            </a:pPr>
            <a:r>
              <a:rPr lang="fr-FR" sz="5000" dirty="0"/>
              <a:t>(Fløttum 2006) « Une perspective comparative de langue et de discipline sur les écrits scientifiques: standardisation </a:t>
            </a:r>
            <a:r>
              <a:rPr lang="fr-FR" sz="5000" i="1" dirty="0"/>
              <a:t>versus</a:t>
            </a:r>
            <a:r>
              <a:rPr lang="fr-FR" sz="5000" dirty="0"/>
              <a:t> diversification », in </a:t>
            </a:r>
            <a:r>
              <a:rPr lang="fr-FR" sz="5000" dirty="0" err="1"/>
              <a:t>Defays</a:t>
            </a:r>
            <a:r>
              <a:rPr lang="fr-FR" sz="5000" dirty="0"/>
              <a:t>, Jean-Marc, </a:t>
            </a:r>
            <a:r>
              <a:rPr lang="fr-FR" sz="5000" dirty="0" err="1"/>
              <a:t>Englebert</a:t>
            </a:r>
            <a:r>
              <a:rPr lang="fr-FR" sz="5000" dirty="0"/>
              <a:t>, Annick (</a:t>
            </a:r>
            <a:r>
              <a:rPr lang="fr-FR" sz="5000" dirty="0" err="1"/>
              <a:t>Eds</a:t>
            </a:r>
            <a:r>
              <a:rPr lang="fr-FR" sz="5000" dirty="0"/>
              <a:t>), </a:t>
            </a:r>
            <a:r>
              <a:rPr lang="fr-FR" sz="5000" i="1" dirty="0"/>
              <a:t>Principes et typologie des discours universitaires</a:t>
            </a:r>
            <a:r>
              <a:rPr lang="fr-FR" sz="5000" dirty="0"/>
              <a:t>, Tome 1, Paris : L’Harmattan, 49-57.</a:t>
            </a:r>
          </a:p>
          <a:p>
            <a:pPr algn="just">
              <a:lnSpc>
                <a:spcPct val="120000"/>
              </a:lnSpc>
            </a:pPr>
            <a:r>
              <a:rPr lang="fr-FR" sz="5000" dirty="0"/>
              <a:t>Rôles rhétoriques : « chercheur », « argumentateur », « scripteur »</a:t>
            </a:r>
          </a:p>
          <a:p>
            <a:pPr algn="just">
              <a:lnSpc>
                <a:spcPct val="120000"/>
              </a:lnSpc>
            </a:pPr>
            <a:r>
              <a:rPr lang="fr-FR" sz="5000" dirty="0"/>
              <a:t>Profils liés à la langue =&gt; les chercheurs anglais et norvégiens sont plus présents et plus « guidant » dans leurs textes que les chercheurs français.</a:t>
            </a:r>
          </a:p>
          <a:p>
            <a:pPr algn="just">
              <a:lnSpc>
                <a:spcPct val="120000"/>
              </a:lnSpc>
            </a:pPr>
            <a:r>
              <a:rPr lang="fr-FR" sz="5000" dirty="0"/>
              <a:t>Profils disciplinaires =&gt; les marques linguistiques sont plus présentes dans les textes des linguistes que dans ceux des médecins et des économistes et explicitement polémiques.</a:t>
            </a:r>
            <a:endParaRPr lang="fr-FR" sz="5000" b="1" dirty="0"/>
          </a:p>
          <a:p>
            <a:pPr marL="571500" indent="-457200" algn="just">
              <a:buFont typeface="+mj-lt"/>
              <a:buAutoNum type="arabicPeriod" startAt="4"/>
            </a:pPr>
            <a:endParaRPr lang="fr-FR" sz="5000" b="1" dirty="0"/>
          </a:p>
          <a:p>
            <a:pPr marL="571500" indent="-457200" algn="just">
              <a:buFont typeface="+mj-lt"/>
              <a:buAutoNum type="arabicPeriod" startAt="4"/>
            </a:pPr>
            <a:endParaRPr lang="fr-FR" sz="5000" b="1" dirty="0"/>
          </a:p>
          <a:p>
            <a:pPr marL="571500" indent="-457200" algn="just">
              <a:buFont typeface="+mj-lt"/>
              <a:buAutoNum type="arabicPeriod" startAt="4"/>
            </a:pPr>
            <a:endParaRPr lang="fr-FR" sz="2000" b="1" dirty="0"/>
          </a:p>
          <a:p>
            <a:pPr marL="114300" indent="0" algn="just">
              <a:buNone/>
            </a:pPr>
            <a:endParaRPr lang="fr-FR" sz="1900" dirty="0"/>
          </a:p>
          <a:p>
            <a:pPr lvl="1" algn="just"/>
            <a:endParaRPr lang="fr-FR" sz="1800" dirty="0">
              <a:ea typeface="ＭＳ 明朝"/>
            </a:endParaRPr>
          </a:p>
          <a:p>
            <a:pPr marL="114300" indent="0" algn="just">
              <a:buNone/>
            </a:pPr>
            <a:r>
              <a:rPr lang="fr-FR" sz="1800" b="1" dirty="0">
                <a:ea typeface="ＭＳ 明朝"/>
              </a:rPr>
              <a:t> </a:t>
            </a:r>
            <a:endParaRPr lang="fr-FR" sz="1800" dirty="0">
              <a:ea typeface="ＭＳ 明朝"/>
            </a:endParaRPr>
          </a:p>
          <a:p>
            <a:pPr lvl="1" algn="just"/>
            <a:endParaRPr lang="fr-FR" sz="1800" dirty="0">
              <a:ea typeface="ＭＳ 明朝"/>
            </a:endParaRPr>
          </a:p>
          <a:p>
            <a:endParaRPr lang="fr-FR" dirty="0"/>
          </a:p>
        </p:txBody>
      </p:sp>
    </p:spTree>
    <p:extLst>
      <p:ext uri="{BB962C8B-B14F-4D97-AF65-F5344CB8AC3E}">
        <p14:creationId xmlns:p14="http://schemas.microsoft.com/office/powerpoint/2010/main" val="3233384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3572"/>
            <a:ext cx="7620000" cy="365632"/>
          </a:xfrm>
        </p:spPr>
        <p:txBody>
          <a:bodyPr/>
          <a:lstStyle/>
          <a:p>
            <a:pPr algn="ctr"/>
            <a:r>
              <a:rPr lang="fr-FR" sz="2000" dirty="0"/>
              <a:t>Comparaison des dictionnaires en AD en français et en allemand</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364582768"/>
              </p:ext>
            </p:extLst>
          </p:nvPr>
        </p:nvGraphicFramePr>
        <p:xfrm>
          <a:off x="125077" y="163571"/>
          <a:ext cx="8216733" cy="6472021"/>
        </p:xfrm>
        <a:graphic>
          <a:graphicData uri="http://schemas.openxmlformats.org/drawingml/2006/table">
            <a:tbl>
              <a:tblPr firstRow="1" bandRow="1">
                <a:tableStyleId>{5C22544A-7EE6-4342-B048-85BDC9FD1C3A}</a:tableStyleId>
              </a:tblPr>
              <a:tblGrid>
                <a:gridCol w="2378547">
                  <a:extLst>
                    <a:ext uri="{9D8B030D-6E8A-4147-A177-3AD203B41FA5}">
                      <a16:colId xmlns:a16="http://schemas.microsoft.com/office/drawing/2014/main" val="20000"/>
                    </a:ext>
                  </a:extLst>
                </a:gridCol>
                <a:gridCol w="875508">
                  <a:extLst>
                    <a:ext uri="{9D8B030D-6E8A-4147-A177-3AD203B41FA5}">
                      <a16:colId xmlns:a16="http://schemas.microsoft.com/office/drawing/2014/main" val="20001"/>
                    </a:ext>
                  </a:extLst>
                </a:gridCol>
                <a:gridCol w="1019445">
                  <a:extLst>
                    <a:ext uri="{9D8B030D-6E8A-4147-A177-3AD203B41FA5}">
                      <a16:colId xmlns:a16="http://schemas.microsoft.com/office/drawing/2014/main" val="20002"/>
                    </a:ext>
                  </a:extLst>
                </a:gridCol>
                <a:gridCol w="1003915">
                  <a:extLst>
                    <a:ext uri="{9D8B030D-6E8A-4147-A177-3AD203B41FA5}">
                      <a16:colId xmlns:a16="http://schemas.microsoft.com/office/drawing/2014/main" val="20003"/>
                    </a:ext>
                  </a:extLst>
                </a:gridCol>
                <a:gridCol w="930997">
                  <a:extLst>
                    <a:ext uri="{9D8B030D-6E8A-4147-A177-3AD203B41FA5}">
                      <a16:colId xmlns:a16="http://schemas.microsoft.com/office/drawing/2014/main" val="20004"/>
                    </a:ext>
                  </a:extLst>
                </a:gridCol>
                <a:gridCol w="923635">
                  <a:extLst>
                    <a:ext uri="{9D8B030D-6E8A-4147-A177-3AD203B41FA5}">
                      <a16:colId xmlns:a16="http://schemas.microsoft.com/office/drawing/2014/main" val="20005"/>
                    </a:ext>
                  </a:extLst>
                </a:gridCol>
                <a:gridCol w="1084686">
                  <a:extLst>
                    <a:ext uri="{9D8B030D-6E8A-4147-A177-3AD203B41FA5}">
                      <a16:colId xmlns:a16="http://schemas.microsoft.com/office/drawing/2014/main" val="20006"/>
                    </a:ext>
                  </a:extLst>
                </a:gridCol>
              </a:tblGrid>
              <a:tr h="254101">
                <a:tc rowSpan="3">
                  <a:txBody>
                    <a:bodyPr/>
                    <a:lstStyle/>
                    <a:p>
                      <a:pPr marL="269875" indent="-269875" algn="r">
                        <a:spcAft>
                          <a:spcPts val="0"/>
                        </a:spcAft>
                      </a:pPr>
                      <a:r>
                        <a:rPr lang="fr-FR" sz="1400" b="1" dirty="0">
                          <a:effectLst/>
                          <a:latin typeface="Times New Roman"/>
                          <a:ea typeface="ＭＳ 明朝"/>
                        </a:rPr>
                        <a:t>Lemmes</a:t>
                      </a:r>
                      <a:endParaRPr lang="fr-FR" sz="1200" b="1" dirty="0">
                        <a:effectLst/>
                        <a:latin typeface="Times New Roman"/>
                        <a:ea typeface="ＭＳ 明朝"/>
                      </a:endParaRPr>
                    </a:p>
                    <a:p>
                      <a:pPr marL="269875" indent="-269875" algn="l">
                        <a:spcAft>
                          <a:spcPts val="0"/>
                        </a:spcAft>
                      </a:pPr>
                      <a:endParaRPr lang="fr-FR" sz="1200" b="1" dirty="0">
                        <a:effectLst/>
                        <a:latin typeface="Times New Roman"/>
                        <a:ea typeface="ＭＳ 明朝"/>
                      </a:endParaRPr>
                    </a:p>
                    <a:p>
                      <a:pPr marL="269875" indent="-269875" algn="l">
                        <a:spcAft>
                          <a:spcPts val="0"/>
                        </a:spcAft>
                      </a:pPr>
                      <a:r>
                        <a:rPr lang="fr-FR" sz="1200" b="1" dirty="0">
                          <a:effectLst/>
                          <a:latin typeface="Times New Roman"/>
                          <a:ea typeface="ＭＳ 明朝"/>
                        </a:rPr>
                        <a:t>Modalités </a:t>
                      </a:r>
                      <a:endParaRPr lang="fr-FR" sz="1200" dirty="0">
                        <a:effectLst/>
                        <a:latin typeface="Times New Roman"/>
                        <a:ea typeface="ＭＳ 明朝"/>
                      </a:endParaRPr>
                    </a:p>
                  </a:txBody>
                  <a:tcPr marL="68580" marR="68580" marT="0" marB="0">
                    <a:lnTlToBr w="12700" cap="flat" cmpd="sng" algn="ctr">
                      <a:solidFill>
                        <a:scrgbClr r="0" g="0" b="0"/>
                      </a:solidFill>
                      <a:prstDash val="solid"/>
                      <a:round/>
                      <a:headEnd type="none" w="med" len="med"/>
                      <a:tailEnd type="none" w="med" len="med"/>
                    </a:lnTlToBr>
                  </a:tcPr>
                </a:tc>
                <a:tc gridSpan="6">
                  <a:txBody>
                    <a:bodyPr/>
                    <a:lstStyle/>
                    <a:p>
                      <a:pPr algn="ctr">
                        <a:spcAft>
                          <a:spcPts val="0"/>
                        </a:spcAft>
                      </a:pPr>
                      <a:r>
                        <a:rPr lang="fr-FR" sz="1400" b="1" dirty="0">
                          <a:effectLst/>
                          <a:latin typeface="Times New Roman"/>
                          <a:ea typeface="ＭＳ 明朝"/>
                        </a:rPr>
                        <a:t>Dictionnaires</a:t>
                      </a:r>
                      <a:endParaRPr lang="fr-FR" sz="1200" dirty="0">
                        <a:effectLst/>
                        <a:latin typeface="Times New Roman"/>
                        <a:ea typeface="ＭＳ 明朝"/>
                      </a:endParaRPr>
                    </a:p>
                  </a:txBody>
                  <a:tcPr marL="68580" marR="68580" marT="0" marB="0"/>
                </a:tc>
                <a:tc hMerge="1">
                  <a:txBody>
                    <a:bodyPr/>
                    <a:lstStyle/>
                    <a:p>
                      <a:endParaRPr lang="fr-FR"/>
                    </a:p>
                  </a:txBody>
                  <a:tcPr/>
                </a:tc>
                <a:tc hMerge="1">
                  <a:txBody>
                    <a:bodyPr/>
                    <a:lstStyle/>
                    <a:p>
                      <a:endParaRPr lang="fr-FR" dirty="0"/>
                    </a:p>
                  </a:txBody>
                  <a:tcPr marL="68580" marR="68580" marT="0" marB="0"/>
                </a:tc>
                <a:tc hMerge="1">
                  <a:txBody>
                    <a:bodyPr/>
                    <a:lstStyle/>
                    <a:p>
                      <a:endParaRPr lang="fr-FR"/>
                    </a:p>
                  </a:txBody>
                  <a:tcPr/>
                </a:tc>
                <a:tc hMerge="1">
                  <a:txBody>
                    <a:bodyPr/>
                    <a:lstStyle/>
                    <a:p>
                      <a:endParaRPr lang="fr-FR" dirty="0"/>
                    </a:p>
                  </a:txBody>
                  <a:tcPr marL="68580" marR="68580" marT="0" marB="0"/>
                </a:tc>
                <a:tc hMerge="1">
                  <a:txBody>
                    <a:bodyPr/>
                    <a:lstStyle/>
                    <a:p>
                      <a:endParaRPr lang="fr-FR"/>
                    </a:p>
                  </a:txBody>
                  <a:tcPr/>
                </a:tc>
                <a:extLst>
                  <a:ext uri="{0D108BD9-81ED-4DB2-BD59-A6C34878D82A}">
                    <a16:rowId xmlns:a16="http://schemas.microsoft.com/office/drawing/2014/main" val="10000"/>
                  </a:ext>
                </a:extLst>
              </a:tr>
              <a:tr h="315084">
                <a:tc vMerge="1">
                  <a:txBody>
                    <a:bodyPr/>
                    <a:lstStyle/>
                    <a:p>
                      <a:endParaRPr lang="fr-FR"/>
                    </a:p>
                  </a:txBody>
                  <a:tcPr/>
                </a:tc>
                <a:tc gridSpan="6">
                  <a:txBody>
                    <a:bodyPr/>
                    <a:lstStyle/>
                    <a:p>
                      <a:pPr algn="ctr"/>
                      <a:r>
                        <a:rPr lang="fr-FR" sz="1600" dirty="0"/>
                        <a:t>Allemand</a:t>
                      </a:r>
                      <a:r>
                        <a:rPr lang="fr-FR" sz="1600" baseline="0" dirty="0"/>
                        <a:t> // Français </a:t>
                      </a:r>
                      <a:endParaRPr lang="fr-FR" sz="1600" dirty="0"/>
                    </a:p>
                  </a:txBody>
                  <a:tcPr/>
                </a:tc>
                <a:tc hMerge="1">
                  <a:txBody>
                    <a:bodyPr/>
                    <a:lstStyle/>
                    <a:p>
                      <a:pPr algn="ctr"/>
                      <a:endParaRPr lang="fr-FR" sz="1600" dirty="0"/>
                    </a:p>
                  </a:txBody>
                  <a:tcPr/>
                </a:tc>
                <a:tc hMerge="1">
                  <a:txBody>
                    <a:bodyPr/>
                    <a:lstStyle/>
                    <a:p>
                      <a:pPr algn="ctr"/>
                      <a:endParaRPr lang="fr-FR" sz="1600" dirty="0"/>
                    </a:p>
                  </a:txBody>
                  <a:tcPr/>
                </a:tc>
                <a:tc hMerge="1">
                  <a:txBody>
                    <a:bodyPr/>
                    <a:lstStyle/>
                    <a:p>
                      <a:pPr algn="ctr"/>
                      <a:endParaRPr lang="fr-FR" sz="1600" dirty="0"/>
                    </a:p>
                  </a:txBody>
                  <a:tcPr/>
                </a:tc>
                <a:tc hMerge="1">
                  <a:txBody>
                    <a:bodyPr/>
                    <a:lstStyle/>
                    <a:p>
                      <a:pPr algn="ctr"/>
                      <a:endParaRPr lang="fr-FR" sz="1600" dirty="0"/>
                    </a:p>
                  </a:txBody>
                  <a:tcPr/>
                </a:tc>
                <a:tc hMerge="1">
                  <a:txBody>
                    <a:bodyPr/>
                    <a:lstStyle/>
                    <a:p>
                      <a:pPr algn="ctr"/>
                      <a:endParaRPr lang="fr-FR" sz="1600" dirty="0"/>
                    </a:p>
                  </a:txBody>
                  <a:tcPr/>
                </a:tc>
                <a:extLst>
                  <a:ext uri="{0D108BD9-81ED-4DB2-BD59-A6C34878D82A}">
                    <a16:rowId xmlns:a16="http://schemas.microsoft.com/office/drawing/2014/main" val="10001"/>
                  </a:ext>
                </a:extLst>
              </a:tr>
              <a:tr h="315084">
                <a:tc vMerge="1">
                  <a:txBody>
                    <a:bodyPr/>
                    <a:lstStyle/>
                    <a:p>
                      <a:endParaRPr lang="fr-FR"/>
                    </a:p>
                  </a:txBody>
                  <a:tcPr/>
                </a:tc>
                <a:tc>
                  <a:txBody>
                    <a:bodyPr/>
                    <a:lstStyle/>
                    <a:p>
                      <a:pPr algn="ctr"/>
                      <a:r>
                        <a:rPr lang="fr-FR" sz="1600" dirty="0" err="1"/>
                        <a:t>Text</a:t>
                      </a:r>
                      <a:r>
                        <a:rPr lang="fr-FR" sz="1600" baseline="0" dirty="0"/>
                        <a:t> </a:t>
                      </a:r>
                      <a:endParaRPr lang="fr-FR" sz="1600" dirty="0"/>
                    </a:p>
                  </a:txBody>
                  <a:tcPr/>
                </a:tc>
                <a:tc>
                  <a:txBody>
                    <a:bodyPr/>
                    <a:lstStyle/>
                    <a:p>
                      <a:pPr algn="ctr"/>
                      <a:r>
                        <a:rPr lang="fr-FR" sz="1600" dirty="0"/>
                        <a:t>Texte </a:t>
                      </a:r>
                    </a:p>
                  </a:txBody>
                  <a:tcPr/>
                </a:tc>
                <a:tc>
                  <a:txBody>
                    <a:bodyPr/>
                    <a:lstStyle/>
                    <a:p>
                      <a:pPr algn="ctr"/>
                      <a:r>
                        <a:rPr lang="fr-FR" sz="1600" dirty="0" err="1"/>
                        <a:t>Kontext</a:t>
                      </a:r>
                      <a:endParaRPr lang="fr-FR" sz="1600" dirty="0"/>
                    </a:p>
                  </a:txBody>
                  <a:tcPr/>
                </a:tc>
                <a:tc>
                  <a:txBody>
                    <a:bodyPr/>
                    <a:lstStyle/>
                    <a:p>
                      <a:pPr algn="ctr"/>
                      <a:r>
                        <a:rPr lang="fr-FR" sz="1600" dirty="0"/>
                        <a:t>Contexte </a:t>
                      </a:r>
                    </a:p>
                  </a:txBody>
                  <a:tcPr/>
                </a:tc>
                <a:tc>
                  <a:txBody>
                    <a:bodyPr/>
                    <a:lstStyle/>
                    <a:p>
                      <a:pPr algn="ctr"/>
                      <a:r>
                        <a:rPr lang="fr-FR" sz="1600" dirty="0" err="1"/>
                        <a:t>Diskurs</a:t>
                      </a:r>
                      <a:r>
                        <a:rPr lang="fr-FR" sz="1600" dirty="0"/>
                        <a:t> </a:t>
                      </a:r>
                    </a:p>
                  </a:txBody>
                  <a:tcPr/>
                </a:tc>
                <a:tc>
                  <a:txBody>
                    <a:bodyPr/>
                    <a:lstStyle/>
                    <a:p>
                      <a:pPr algn="ctr"/>
                      <a:r>
                        <a:rPr lang="fr-FR" sz="1600" dirty="0"/>
                        <a:t>Discours </a:t>
                      </a:r>
                    </a:p>
                  </a:txBody>
                  <a:tcPr/>
                </a:tc>
                <a:extLst>
                  <a:ext uri="{0D108BD9-81ED-4DB2-BD59-A6C34878D82A}">
                    <a16:rowId xmlns:a16="http://schemas.microsoft.com/office/drawing/2014/main" val="10002"/>
                  </a:ext>
                </a:extLst>
              </a:tr>
              <a:tr h="1251059">
                <a:tc>
                  <a:txBody>
                    <a:bodyPr/>
                    <a:lstStyle/>
                    <a:p>
                      <a:pPr algn="l">
                        <a:spcAft>
                          <a:spcPts val="0"/>
                        </a:spcAft>
                      </a:pPr>
                      <a:r>
                        <a:rPr lang="fr-FR" sz="1400" b="1" dirty="0">
                          <a:effectLst/>
                          <a:latin typeface="Times New Roman"/>
                          <a:ea typeface="ＭＳ 明朝"/>
                        </a:rPr>
                        <a:t>Chercheur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 </a:t>
                      </a:r>
                    </a:p>
                    <a:p>
                      <a:pPr algn="l">
                        <a:spcAft>
                          <a:spcPts val="0"/>
                        </a:spcAft>
                      </a:pPr>
                      <a:r>
                        <a:rPr lang="fr-FR" sz="1400" dirty="0">
                          <a:effectLst/>
                          <a:latin typeface="Times New Roman"/>
                          <a:ea typeface="ＭＳ 明朝"/>
                        </a:rPr>
                        <a:t>Pronom de la 1</a:t>
                      </a:r>
                      <a:r>
                        <a:rPr lang="fr-FR" sz="1400" baseline="30000" dirty="0">
                          <a:effectLst/>
                          <a:latin typeface="Times New Roman"/>
                          <a:ea typeface="ＭＳ 明朝"/>
                        </a:rPr>
                        <a:t>er</a:t>
                      </a:r>
                      <a:r>
                        <a:rPr lang="fr-FR" sz="1400" dirty="0">
                          <a:effectLst/>
                          <a:latin typeface="Times New Roman"/>
                          <a:ea typeface="ＭＳ 明朝"/>
                        </a:rPr>
                        <a:t> personne ou « on » + « verbes de recherche »</a:t>
                      </a:r>
                    </a:p>
                  </a:txBody>
                  <a:tcPr marL="68580" marR="68580" marT="0" marB="0"/>
                </a:tc>
                <a:tc>
                  <a:txBody>
                    <a:bodyPr/>
                    <a:lstStyle/>
                    <a:p>
                      <a:pPr algn="ctr">
                        <a:spcAft>
                          <a:spcPts val="0"/>
                        </a:spcAft>
                      </a:pPr>
                      <a:r>
                        <a:rPr lang="fr-FR" sz="1400" b="0" dirty="0">
                          <a:effectLst/>
                          <a:latin typeface="Times New Roman"/>
                          <a:ea typeface="ＭＳ 明朝"/>
                        </a:rPr>
                        <a:t> </a:t>
                      </a:r>
                    </a:p>
                    <a:p>
                      <a:pPr algn="ctr">
                        <a:spcAft>
                          <a:spcPts val="0"/>
                        </a:spcAft>
                      </a:pPr>
                      <a:r>
                        <a:rPr lang="fr-FR" sz="1400" b="0" dirty="0">
                          <a:effectLst/>
                          <a:latin typeface="Times New Roman"/>
                          <a:ea typeface="ＭＳ 明朝"/>
                        </a:rPr>
                        <a:t> </a:t>
                      </a:r>
                    </a:p>
                    <a:p>
                      <a:pPr algn="ctr">
                        <a:spcAft>
                          <a:spcPts val="0"/>
                        </a:spcAft>
                      </a:pPr>
                      <a:r>
                        <a:rPr lang="fr-FR" sz="1400" b="0" dirty="0">
                          <a:effectLst/>
                          <a:latin typeface="Times New Roman"/>
                          <a:ea typeface="ＭＳ 明朝"/>
                        </a:rPr>
                        <a:t>X</a:t>
                      </a:r>
                    </a:p>
                    <a:p>
                      <a:pPr algn="ctr">
                        <a:spcAft>
                          <a:spcPts val="0"/>
                        </a:spcAft>
                      </a:pPr>
                      <a:r>
                        <a:rPr lang="fr-FR" sz="1400" b="0" dirty="0">
                          <a:effectLst/>
                          <a:latin typeface="Times New Roman"/>
                          <a:ea typeface="ＭＳ 明朝"/>
                        </a:rPr>
                        <a:t> </a:t>
                      </a:r>
                    </a:p>
                    <a:p>
                      <a:pPr algn="ctr">
                        <a:spcAft>
                          <a:spcPts val="0"/>
                        </a:spcAft>
                      </a:pPr>
                      <a:r>
                        <a:rPr lang="fr-FR" sz="1400" b="0" dirty="0">
                          <a:effectLst/>
                          <a:latin typeface="Times New Roman"/>
                          <a:ea typeface="ＭＳ 明朝"/>
                        </a:rPr>
                        <a:t> </a:t>
                      </a:r>
                    </a:p>
                    <a:p>
                      <a:pPr algn="ctr">
                        <a:spcAft>
                          <a:spcPts val="0"/>
                        </a:spcAft>
                      </a:pPr>
                      <a:endParaRPr lang="fr-FR" sz="1400" b="0" dirty="0">
                        <a:effectLst/>
                        <a:latin typeface="Times New Roman"/>
                        <a:ea typeface="ＭＳ 明朝"/>
                      </a:endParaRPr>
                    </a:p>
                  </a:txBody>
                  <a:tcPr marL="68580" marR="68580" marT="0" marB="0"/>
                </a:tc>
                <a:tc>
                  <a:txBody>
                    <a:bodyPr/>
                    <a:lstStyle/>
                    <a:p>
                      <a:pPr algn="ctr">
                        <a:spcAft>
                          <a:spcPts val="0"/>
                        </a:spcAft>
                      </a:pPr>
                      <a:r>
                        <a:rPr lang="fr-FR" sz="1400" b="0" dirty="0">
                          <a:effectLst/>
                          <a:latin typeface="Times New Roman"/>
                          <a:ea typeface="ＭＳ 明朝"/>
                        </a:rPr>
                        <a:t> </a:t>
                      </a:r>
                    </a:p>
                  </a:txBody>
                  <a:tcPr marL="68580" marR="68580" marT="0" marB="0"/>
                </a:tc>
                <a:tc>
                  <a:txBody>
                    <a:bodyPr/>
                    <a:lstStyle/>
                    <a:p>
                      <a:pPr algn="ctr">
                        <a:spcAft>
                          <a:spcPts val="0"/>
                        </a:spcAft>
                      </a:pPr>
                      <a:r>
                        <a:rPr lang="fr-FR" sz="1400" b="0" dirty="0">
                          <a:effectLst/>
                          <a:latin typeface="Times New Roman"/>
                          <a:ea typeface="ＭＳ 明朝"/>
                        </a:rPr>
                        <a:t> </a:t>
                      </a:r>
                    </a:p>
                  </a:txBody>
                  <a:tcPr marL="68580" marR="68580" marT="0" marB="0">
                    <a:lnR w="12700" cap="flat" cmpd="sng" algn="ctr">
                      <a:solidFill>
                        <a:srgbClr val="A9A57C">
                          <a:lumMod val="60000"/>
                          <a:lumOff val="40000"/>
                        </a:srgbClr>
                      </a:solidFill>
                      <a:prstDash val="solid"/>
                      <a:round/>
                      <a:headEnd type="none" w="med" len="med"/>
                      <a:tailEnd type="none" w="med" len="med"/>
                    </a:lnR>
                  </a:tcPr>
                </a:tc>
                <a:tc>
                  <a:txBody>
                    <a:bodyPr/>
                    <a:lstStyle/>
                    <a:p>
                      <a:pPr algn="ctr">
                        <a:spcAft>
                          <a:spcPts val="0"/>
                        </a:spcAft>
                      </a:pPr>
                      <a:r>
                        <a:rPr lang="fr-FR" sz="1400" b="0" dirty="0">
                          <a:effectLst/>
                          <a:latin typeface="Times New Roman"/>
                          <a:ea typeface="ＭＳ 明朝"/>
                        </a:rPr>
                        <a:t> </a:t>
                      </a:r>
                    </a:p>
                  </a:txBody>
                  <a:tcPr marL="68580" marR="68580" marT="0" marB="0">
                    <a:lnL w="12700" cap="flat" cmpd="sng" algn="ctr">
                      <a:solidFill>
                        <a:srgbClr val="A9A57C">
                          <a:lumMod val="60000"/>
                          <a:lumOff val="40000"/>
                        </a:srgbClr>
                      </a:solidFill>
                      <a:prstDash val="solid"/>
                      <a:round/>
                      <a:headEnd type="none" w="med" len="med"/>
                      <a:tailEnd type="none" w="med" len="med"/>
                    </a:lnL>
                  </a:tcPr>
                </a:tc>
                <a:tc>
                  <a:txBody>
                    <a:bodyPr/>
                    <a:lstStyle/>
                    <a:p>
                      <a:pPr algn="ctr">
                        <a:spcAft>
                          <a:spcPts val="0"/>
                        </a:spcAft>
                      </a:pPr>
                      <a:r>
                        <a:rPr lang="fr-FR" sz="1400" b="0" dirty="0">
                          <a:effectLst/>
                          <a:latin typeface="Times New Roman"/>
                          <a:ea typeface="ＭＳ 明朝"/>
                        </a:rPr>
                        <a:t> </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0" dirty="0">
                          <a:effectLst/>
                          <a:latin typeface="Times New Roman"/>
                          <a:ea typeface="ＭＳ 明朝"/>
                        </a:rPr>
                        <a:t> </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0" dirty="0">
                        <a:effectLst/>
                        <a:latin typeface="Times New Roman"/>
                        <a:ea typeface="ＭＳ 明朝"/>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0" dirty="0"/>
                        <a:t>X</a:t>
                      </a:r>
                    </a:p>
                  </a:txBody>
                  <a:tcPr marL="68580" marR="68580" marT="0" marB="0"/>
                </a:tc>
                <a:extLst>
                  <a:ext uri="{0D108BD9-81ED-4DB2-BD59-A6C34878D82A}">
                    <a16:rowId xmlns:a16="http://schemas.microsoft.com/office/drawing/2014/main" val="10003"/>
                  </a:ext>
                </a:extLst>
              </a:tr>
              <a:tr h="632919">
                <a:tc>
                  <a:txBody>
                    <a:bodyPr/>
                    <a:lstStyle/>
                    <a:p>
                      <a:pPr algn="l">
                        <a:spcAft>
                          <a:spcPts val="0"/>
                        </a:spcAft>
                      </a:pPr>
                      <a:r>
                        <a:rPr lang="fr-FR" sz="1400" b="1" dirty="0">
                          <a:effectLst/>
                          <a:latin typeface="Times New Roman"/>
                          <a:ea typeface="ＭＳ 明朝"/>
                        </a:rPr>
                        <a:t>Référenciation</a:t>
                      </a:r>
                    </a:p>
                    <a:p>
                      <a:pPr algn="l">
                        <a:spcAft>
                          <a:spcPts val="0"/>
                        </a:spcAft>
                      </a:pPr>
                      <a:r>
                        <a:rPr lang="fr-FR" sz="1400" dirty="0">
                          <a:effectLst/>
                          <a:latin typeface="Times New Roman"/>
                          <a:ea typeface="ＭＳ 明朝"/>
                        </a:rPr>
                        <a:t>(intertextualité)</a:t>
                      </a:r>
                    </a:p>
                    <a:p>
                      <a:pPr algn="l">
                        <a:spcAft>
                          <a:spcPts val="0"/>
                        </a:spcAft>
                      </a:pPr>
                      <a:endParaRPr lang="fr-FR" sz="1400" dirty="0">
                        <a:effectLst/>
                        <a:latin typeface="Times New Roman"/>
                        <a:ea typeface="ＭＳ 明朝"/>
                      </a:endParaRPr>
                    </a:p>
                  </a:txBody>
                  <a:tcPr marL="68580" marR="68580" marT="0" marB="0"/>
                </a:tc>
                <a:tc>
                  <a:txBody>
                    <a:bodyPr/>
                    <a:lstStyle/>
                    <a:p>
                      <a:pPr algn="ctr">
                        <a:spcAft>
                          <a:spcPts val="0"/>
                        </a:spcAft>
                      </a:pPr>
                      <a:r>
                        <a:rPr lang="fr-FR" sz="1400" b="0" dirty="0">
                          <a:effectLst/>
                          <a:latin typeface="Times New Roman"/>
                          <a:ea typeface="ＭＳ 明朝"/>
                        </a:rPr>
                        <a:t>X</a:t>
                      </a:r>
                    </a:p>
                  </a:txBody>
                  <a:tcPr marL="68580" marR="68580" marT="0" marB="0"/>
                </a:tc>
                <a:tc>
                  <a:txBody>
                    <a:bodyPr/>
                    <a:lstStyle/>
                    <a:p>
                      <a:pPr algn="ctr"/>
                      <a:r>
                        <a:rPr lang="fr-FR" sz="1400" b="0" dirty="0"/>
                        <a:t>X</a:t>
                      </a:r>
                    </a:p>
                  </a:txBody>
                  <a:tcPr marL="68580" marR="68580" marT="0" marB="0"/>
                </a:tc>
                <a:tc>
                  <a:txBody>
                    <a:bodyPr/>
                    <a:lstStyle/>
                    <a:p>
                      <a:pPr algn="ctr"/>
                      <a:r>
                        <a:rPr lang="fr-FR" sz="1400" b="0" dirty="0"/>
                        <a:t>X+</a:t>
                      </a:r>
                    </a:p>
                  </a:txBody>
                  <a:tcPr marL="68580" marR="68580" marT="0" marB="0">
                    <a:lnR w="12700" cap="flat" cmpd="sng" algn="ctr">
                      <a:solidFill>
                        <a:srgbClr val="A9A57C">
                          <a:lumMod val="60000"/>
                          <a:lumOff val="40000"/>
                        </a:srgbClr>
                      </a:solidFill>
                      <a:prstDash val="solid"/>
                      <a:round/>
                      <a:headEnd type="none" w="med" len="med"/>
                      <a:tailEnd type="none" w="med" len="med"/>
                    </a:lnR>
                  </a:tcPr>
                </a:tc>
                <a:tc>
                  <a:txBody>
                    <a:bodyPr/>
                    <a:lstStyle/>
                    <a:p>
                      <a:pPr algn="ctr">
                        <a:spcAft>
                          <a:spcPts val="0"/>
                        </a:spcAft>
                      </a:pPr>
                      <a:r>
                        <a:rPr lang="fr-FR" sz="1400" b="0" dirty="0">
                          <a:effectLst/>
                          <a:latin typeface="Times New Roman"/>
                          <a:ea typeface="ＭＳ 明朝"/>
                        </a:rPr>
                        <a:t>X</a:t>
                      </a:r>
                    </a:p>
                  </a:txBody>
                  <a:tcPr marL="68580" marR="68580" marT="0" marB="0">
                    <a:lnL w="12700" cap="flat" cmpd="sng" algn="ctr">
                      <a:solidFill>
                        <a:srgbClr val="A9A57C">
                          <a:lumMod val="60000"/>
                          <a:lumOff val="40000"/>
                        </a:srgbClr>
                      </a:solidFill>
                      <a:prstDash val="solid"/>
                      <a:round/>
                      <a:headEnd type="none" w="med" len="med"/>
                      <a:tailEnd type="none" w="med" len="med"/>
                    </a:lnL>
                  </a:tcPr>
                </a:tc>
                <a:tc>
                  <a:txBody>
                    <a:bodyPr/>
                    <a:lstStyle/>
                    <a:p>
                      <a:pPr algn="ctr"/>
                      <a:r>
                        <a:rPr lang="fr-FR" sz="1400" b="0" dirty="0"/>
                        <a:t>X+</a:t>
                      </a:r>
                    </a:p>
                  </a:txBody>
                  <a:tcPr marL="68580" marR="68580" marT="0" marB="0"/>
                </a:tc>
                <a:tc>
                  <a:txBody>
                    <a:bodyPr/>
                    <a:lstStyle/>
                    <a:p>
                      <a:pPr algn="ctr"/>
                      <a:endParaRPr lang="fr-FR" sz="1400" b="0" dirty="0"/>
                    </a:p>
                  </a:txBody>
                  <a:tcPr marL="68580" marR="68580" marT="0" marB="0"/>
                </a:tc>
                <a:extLst>
                  <a:ext uri="{0D108BD9-81ED-4DB2-BD59-A6C34878D82A}">
                    <a16:rowId xmlns:a16="http://schemas.microsoft.com/office/drawing/2014/main" val="10004"/>
                  </a:ext>
                </a:extLst>
              </a:tr>
              <a:tr h="1002538">
                <a:tc>
                  <a:txBody>
                    <a:bodyPr/>
                    <a:lstStyle/>
                    <a:p>
                      <a:pPr algn="l">
                        <a:spcAft>
                          <a:spcPts val="0"/>
                        </a:spcAft>
                      </a:pPr>
                      <a:r>
                        <a:rPr lang="fr-FR" sz="1400" b="1" dirty="0">
                          <a:effectLst/>
                          <a:latin typeface="Times New Roman"/>
                          <a:ea typeface="ＭＳ 明朝"/>
                        </a:rPr>
                        <a:t>Argumentateur </a:t>
                      </a:r>
                    </a:p>
                    <a:p>
                      <a:pPr algn="l">
                        <a:spcAft>
                          <a:spcPts val="0"/>
                        </a:spcAft>
                      </a:pPr>
                      <a:r>
                        <a:rPr lang="fr-FR" sz="1400" dirty="0">
                          <a:effectLst/>
                          <a:latin typeface="Times New Roman"/>
                          <a:ea typeface="ＭＳ 明朝"/>
                        </a:rPr>
                        <a:t>Pronom + </a:t>
                      </a:r>
                      <a:r>
                        <a:rPr lang="fr-FR" sz="1400" dirty="0" err="1">
                          <a:effectLst/>
                          <a:latin typeface="Times New Roman"/>
                          <a:ea typeface="ＭＳ 明朝"/>
                        </a:rPr>
                        <a:t>vb</a:t>
                      </a:r>
                      <a:r>
                        <a:rPr lang="fr-FR" sz="1400" dirty="0">
                          <a:effectLst/>
                          <a:latin typeface="Times New Roman"/>
                          <a:ea typeface="ＭＳ 明朝"/>
                        </a:rPr>
                        <a:t> de prise de position</a:t>
                      </a:r>
                    </a:p>
                    <a:p>
                      <a:pPr algn="l">
                        <a:spcAft>
                          <a:spcPts val="0"/>
                        </a:spcAft>
                      </a:pPr>
                      <a:r>
                        <a:rPr lang="fr-FR" sz="1400" dirty="0">
                          <a:effectLst/>
                          <a:latin typeface="Times New Roman"/>
                          <a:ea typeface="ＭＳ 明朝"/>
                        </a:rPr>
                        <a:t>ou modalisation</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 </a:t>
                      </a:r>
                    </a:p>
                  </a:txBody>
                  <a:tcPr marL="68580" marR="68580" marT="0" marB="0"/>
                </a:tc>
                <a:tc>
                  <a:txBody>
                    <a:bodyPr/>
                    <a:lstStyle/>
                    <a:p>
                      <a:pPr algn="ctr">
                        <a:spcAft>
                          <a:spcPts val="0"/>
                        </a:spcAft>
                      </a:pPr>
                      <a:r>
                        <a:rPr lang="fr-FR" sz="1400" b="0" dirty="0">
                          <a:effectLst/>
                          <a:latin typeface="Times New Roman"/>
                          <a:ea typeface="ＭＳ 明朝"/>
                        </a:rPr>
                        <a:t> </a:t>
                      </a:r>
                    </a:p>
                  </a:txBody>
                  <a:tcPr marL="68580" marR="68580" marT="0" marB="0"/>
                </a:tc>
                <a:tc>
                  <a:txBody>
                    <a:bodyPr/>
                    <a:lstStyle/>
                    <a:p>
                      <a:pPr algn="ctr">
                        <a:spcAft>
                          <a:spcPts val="0"/>
                        </a:spcAft>
                      </a:pPr>
                      <a:r>
                        <a:rPr lang="fr-FR" sz="1400" b="0" dirty="0">
                          <a:effectLst/>
                          <a:latin typeface="Times New Roman"/>
                          <a:ea typeface="ＭＳ 明朝"/>
                        </a:rPr>
                        <a:t> </a:t>
                      </a:r>
                    </a:p>
                  </a:txBody>
                  <a:tcPr marL="68580" marR="68580" marT="0" marB="0"/>
                </a:tc>
                <a:tc>
                  <a:txBody>
                    <a:bodyPr/>
                    <a:lstStyle/>
                    <a:p>
                      <a:pPr algn="ctr">
                        <a:spcAft>
                          <a:spcPts val="0"/>
                        </a:spcAft>
                      </a:pPr>
                      <a:r>
                        <a:rPr lang="fr-FR" sz="1400" b="0" dirty="0">
                          <a:effectLst/>
                          <a:latin typeface="Times New Roman"/>
                          <a:ea typeface="ＭＳ 明朝"/>
                        </a:rPr>
                        <a:t> X+</a:t>
                      </a:r>
                    </a:p>
                  </a:txBody>
                  <a:tcPr marL="68580" marR="68580" marT="0" marB="0">
                    <a:lnR w="12700" cap="flat" cmpd="sng" algn="ctr">
                      <a:solidFill>
                        <a:srgbClr val="A9A57C">
                          <a:lumMod val="60000"/>
                          <a:lumOff val="40000"/>
                        </a:srgbClr>
                      </a:solidFill>
                      <a:prstDash val="solid"/>
                      <a:round/>
                      <a:headEnd type="none" w="med" len="med"/>
                      <a:tailEnd type="none" w="med" len="med"/>
                    </a:lnR>
                  </a:tcPr>
                </a:tc>
                <a:tc>
                  <a:txBody>
                    <a:bodyPr/>
                    <a:lstStyle/>
                    <a:p>
                      <a:pPr algn="ctr">
                        <a:spcAft>
                          <a:spcPts val="0"/>
                        </a:spcAft>
                      </a:pPr>
                      <a:r>
                        <a:rPr lang="fr-FR" sz="1400" b="0" dirty="0">
                          <a:effectLst/>
                          <a:latin typeface="Times New Roman"/>
                          <a:ea typeface="ＭＳ 明朝"/>
                        </a:rPr>
                        <a:t> X+</a:t>
                      </a:r>
                    </a:p>
                  </a:txBody>
                  <a:tcPr marL="68580" marR="68580" marT="0" marB="0">
                    <a:lnL w="12700" cap="flat" cmpd="sng" algn="ctr">
                      <a:solidFill>
                        <a:srgbClr val="A9A57C">
                          <a:lumMod val="60000"/>
                          <a:lumOff val="40000"/>
                        </a:srgbClr>
                      </a:solidFill>
                      <a:prstDash val="solid"/>
                      <a:round/>
                      <a:headEnd type="none" w="med" len="med"/>
                      <a:tailEnd type="none" w="med" len="med"/>
                    </a:lnL>
                  </a:tcPr>
                </a:tc>
                <a:tc>
                  <a:txBody>
                    <a:bodyPr/>
                    <a:lstStyle/>
                    <a:p>
                      <a:pPr algn="ctr"/>
                      <a:endParaRPr lang="fr-FR" dirty="0"/>
                    </a:p>
                  </a:txBody>
                  <a:tcPr marL="68580" marR="68580" marT="0" marB="0"/>
                </a:tc>
                <a:tc>
                  <a:txBody>
                    <a:bodyPr/>
                    <a:lstStyle/>
                    <a:p>
                      <a:pPr algn="ctr">
                        <a:spcAft>
                          <a:spcPts val="0"/>
                        </a:spcAft>
                      </a:pPr>
                      <a:r>
                        <a:rPr lang="fr-FR" sz="1400" b="0" dirty="0">
                          <a:effectLst/>
                          <a:latin typeface="Times New Roman"/>
                          <a:ea typeface="ＭＳ 明朝"/>
                        </a:rPr>
                        <a:t> X</a:t>
                      </a:r>
                    </a:p>
                  </a:txBody>
                  <a:tcPr marL="68580" marR="68580" marT="0" marB="0"/>
                </a:tc>
                <a:extLst>
                  <a:ext uri="{0D108BD9-81ED-4DB2-BD59-A6C34878D82A}">
                    <a16:rowId xmlns:a16="http://schemas.microsoft.com/office/drawing/2014/main" val="10005"/>
                  </a:ext>
                </a:extLst>
              </a:tr>
              <a:tr h="1203046">
                <a:tc>
                  <a:txBody>
                    <a:bodyPr/>
                    <a:lstStyle/>
                    <a:p>
                      <a:pPr algn="l">
                        <a:spcAft>
                          <a:spcPts val="0"/>
                        </a:spcAft>
                      </a:pPr>
                      <a:r>
                        <a:rPr lang="fr-FR" sz="1400" b="1" dirty="0">
                          <a:effectLst/>
                          <a:latin typeface="Times New Roman"/>
                          <a:ea typeface="ＭＳ 明朝"/>
                        </a:rPr>
                        <a:t>Scripteur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a:t>
                      </a:r>
                    </a:p>
                    <a:p>
                      <a:pPr algn="l">
                        <a:spcAft>
                          <a:spcPts val="0"/>
                        </a:spcAft>
                      </a:pPr>
                      <a:r>
                        <a:rPr lang="fr-FR" sz="1400" dirty="0">
                          <a:effectLst/>
                          <a:latin typeface="Times New Roman"/>
                          <a:ea typeface="ＭＳ 明朝"/>
                        </a:rPr>
                        <a:t>Représentation</a:t>
                      </a:r>
                    </a:p>
                    <a:p>
                      <a:pPr algn="l">
                        <a:spcAft>
                          <a:spcPts val="0"/>
                        </a:spcAft>
                      </a:pPr>
                      <a:r>
                        <a:rPr lang="fr-FR" sz="1400" dirty="0">
                          <a:effectLst/>
                          <a:latin typeface="Times New Roman"/>
                          <a:ea typeface="ＭＳ 明朝"/>
                        </a:rPr>
                        <a:t>verbale ou</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graphique (décrire, illustrer ou verbes renvoyant aux procès ) </a:t>
                      </a:r>
                    </a:p>
                  </a:txBody>
                  <a:tcPr marL="68580" marR="68580" marT="0" marB="0"/>
                </a:tc>
                <a:tc>
                  <a:txBody>
                    <a:bodyPr/>
                    <a:lstStyle/>
                    <a:p>
                      <a:pPr algn="ctr">
                        <a:spcAft>
                          <a:spcPts val="0"/>
                        </a:spcAft>
                      </a:pPr>
                      <a:r>
                        <a:rPr lang="fr-FR" sz="1400" b="0" dirty="0">
                          <a:effectLst/>
                          <a:latin typeface="Times New Roman"/>
                          <a:ea typeface="ＭＳ 明朝"/>
                        </a:rPr>
                        <a:t>X</a:t>
                      </a:r>
                    </a:p>
                    <a:p>
                      <a:pPr algn="ctr">
                        <a:spcAft>
                          <a:spcPts val="0"/>
                        </a:spcAft>
                      </a:pPr>
                      <a:r>
                        <a:rPr lang="fr-FR" sz="1400" b="0" dirty="0">
                          <a:effectLst/>
                          <a:latin typeface="Times New Roman"/>
                          <a:ea typeface="ＭＳ 明朝"/>
                        </a:rPr>
                        <a:t> </a:t>
                      </a:r>
                    </a:p>
                    <a:p>
                      <a:pPr algn="ctr">
                        <a:spcAft>
                          <a:spcPts val="0"/>
                        </a:spcAft>
                      </a:pPr>
                      <a:r>
                        <a:rPr lang="fr-FR" sz="1400" b="0" dirty="0">
                          <a:effectLst/>
                          <a:latin typeface="Times New Roman"/>
                          <a:ea typeface="ＭＳ 明朝"/>
                        </a:rPr>
                        <a:t> </a:t>
                      </a:r>
                    </a:p>
                    <a:p>
                      <a:pPr algn="ctr">
                        <a:spcAft>
                          <a:spcPts val="0"/>
                        </a:spcAft>
                      </a:pPr>
                      <a:r>
                        <a:rPr lang="fr-FR" sz="1400" b="0" dirty="0">
                          <a:effectLst/>
                          <a:latin typeface="Times New Roman"/>
                          <a:ea typeface="ＭＳ 明朝"/>
                        </a:rPr>
                        <a:t> </a:t>
                      </a:r>
                    </a:p>
                    <a:p>
                      <a:pPr algn="ctr">
                        <a:spcAft>
                          <a:spcPts val="0"/>
                        </a:spcAft>
                      </a:pPr>
                      <a:r>
                        <a:rPr lang="fr-FR" sz="1400" b="0" dirty="0">
                          <a:effectLst/>
                          <a:latin typeface="Times New Roman"/>
                          <a:ea typeface="ＭＳ 明朝"/>
                        </a:rPr>
                        <a:t> </a:t>
                      </a:r>
                    </a:p>
                  </a:txBody>
                  <a:tcPr marL="68580" marR="68580" marT="0" marB="0"/>
                </a:tc>
                <a:tc>
                  <a:txBody>
                    <a:bodyPr/>
                    <a:lstStyle/>
                    <a:p>
                      <a:pPr algn="ctr">
                        <a:spcAft>
                          <a:spcPts val="0"/>
                        </a:spcAft>
                      </a:pPr>
                      <a:r>
                        <a:rPr lang="fr-FR" sz="1400" b="0" dirty="0">
                          <a:effectLst/>
                          <a:latin typeface="Times New Roman"/>
                          <a:ea typeface="ＭＳ 明朝"/>
                        </a:rPr>
                        <a:t> X</a:t>
                      </a:r>
                    </a:p>
                  </a:txBody>
                  <a:tcPr marL="68580" marR="68580" marT="0" marB="0"/>
                </a:tc>
                <a:tc>
                  <a:txBody>
                    <a:bodyPr/>
                    <a:lstStyle/>
                    <a:p>
                      <a:pPr algn="ctr">
                        <a:spcAft>
                          <a:spcPts val="0"/>
                        </a:spcAft>
                      </a:pPr>
                      <a:r>
                        <a:rPr lang="fr-FR" sz="1400" b="0" dirty="0">
                          <a:effectLst/>
                          <a:latin typeface="Times New Roman"/>
                          <a:ea typeface="ＭＳ 明朝"/>
                        </a:rPr>
                        <a:t> X</a:t>
                      </a:r>
                    </a:p>
                  </a:txBody>
                  <a:tcPr marL="68580" marR="68580" marT="0" marB="0">
                    <a:lnR w="12700" cap="flat" cmpd="sng" algn="ctr">
                      <a:solidFill>
                        <a:srgbClr val="A9A57C">
                          <a:lumMod val="60000"/>
                          <a:lumOff val="40000"/>
                        </a:srgbClr>
                      </a:solidFill>
                      <a:prstDash val="solid"/>
                      <a:round/>
                      <a:headEnd type="none" w="med" len="med"/>
                      <a:tailEnd type="none" w="med" len="med"/>
                    </a:lnR>
                  </a:tcPr>
                </a:tc>
                <a:tc>
                  <a:txBody>
                    <a:bodyPr/>
                    <a:lstStyle/>
                    <a:p>
                      <a:pPr algn="ctr">
                        <a:spcAft>
                          <a:spcPts val="0"/>
                        </a:spcAft>
                      </a:pPr>
                      <a:r>
                        <a:rPr lang="fr-FR" sz="1400" b="0" dirty="0">
                          <a:effectLst/>
                          <a:latin typeface="Times New Roman"/>
                          <a:ea typeface="ＭＳ 明朝"/>
                        </a:rPr>
                        <a:t> X</a:t>
                      </a:r>
                    </a:p>
                  </a:txBody>
                  <a:tcPr marL="68580" marR="68580" marT="0" marB="0">
                    <a:lnL w="12700" cap="flat" cmpd="sng" algn="ctr">
                      <a:solidFill>
                        <a:srgbClr val="A9A57C">
                          <a:lumMod val="60000"/>
                          <a:lumOff val="40000"/>
                        </a:srgbClr>
                      </a:solidFill>
                      <a:prstDash val="solid"/>
                      <a:round/>
                      <a:headEnd type="none" w="med" len="med"/>
                      <a:tailEnd type="none" w="med" len="med"/>
                    </a:lnL>
                  </a:tcPr>
                </a:tc>
                <a:tc>
                  <a:txBody>
                    <a:bodyPr/>
                    <a:lstStyle/>
                    <a:p>
                      <a:pPr algn="ctr"/>
                      <a:endParaRPr lang="fr-FR" dirty="0"/>
                    </a:p>
                  </a:txBody>
                  <a:tcPr marL="68580" marR="68580" marT="0" marB="0"/>
                </a:tc>
                <a:tc>
                  <a:txBody>
                    <a:bodyPr/>
                    <a:lstStyle/>
                    <a:p>
                      <a:pPr algn="ctr">
                        <a:spcAft>
                          <a:spcPts val="0"/>
                        </a:spcAft>
                      </a:pPr>
                      <a:r>
                        <a:rPr lang="fr-FR" sz="1400" b="0" dirty="0">
                          <a:effectLst/>
                          <a:latin typeface="Times New Roman"/>
                          <a:ea typeface="ＭＳ 明朝"/>
                        </a:rPr>
                        <a:t> X+</a:t>
                      </a:r>
                    </a:p>
                  </a:txBody>
                  <a:tcPr marL="68580" marR="68580" marT="0" marB="0"/>
                </a:tc>
                <a:extLst>
                  <a:ext uri="{0D108BD9-81ED-4DB2-BD59-A6C34878D82A}">
                    <a16:rowId xmlns:a16="http://schemas.microsoft.com/office/drawing/2014/main" val="10006"/>
                  </a:ext>
                </a:extLst>
              </a:tr>
              <a:tr h="12030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400" dirty="0">
                        <a:effectLst/>
                        <a:latin typeface="Times New Roman"/>
                        <a:ea typeface="ＭＳ 明朝"/>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algn="l">
                        <a:spcAft>
                          <a:spcPts val="0"/>
                        </a:spcAft>
                      </a:pPr>
                      <a:endParaRPr lang="fr-FR" sz="1400" dirty="0">
                        <a:effectLst/>
                        <a:latin typeface="Times New Roman"/>
                        <a:ea typeface="ＭＳ 明朝"/>
                      </a:endParaRPr>
                    </a:p>
                    <a:p>
                      <a:pPr algn="l"/>
                      <a:endParaRPr lang="fr-FR" sz="1400" dirty="0"/>
                    </a:p>
                  </a:txBody>
                  <a:tcPr marL="68580" marR="68580" marT="0" marB="0"/>
                </a:tc>
                <a:tc>
                  <a:txBody>
                    <a:bodyPr/>
                    <a:lstStyle/>
                    <a:p>
                      <a:pPr algn="ctr"/>
                      <a:r>
                        <a:rPr lang="fr-FR" sz="1400" b="0" dirty="0"/>
                        <a:t>X</a:t>
                      </a:r>
                    </a:p>
                  </a:txBody>
                  <a:tcPr marL="68580" marR="68580" marT="0" marB="0"/>
                </a:tc>
                <a:tc>
                  <a:txBody>
                    <a:bodyPr/>
                    <a:lstStyle/>
                    <a:p>
                      <a:pPr algn="ctr"/>
                      <a:endParaRPr lang="fr-FR" sz="1400" b="0" dirty="0"/>
                    </a:p>
                  </a:txBody>
                  <a:tcPr marL="68580" marR="68580" marT="0" marB="0"/>
                </a:tc>
                <a:tc>
                  <a:txBody>
                    <a:bodyPr/>
                    <a:lstStyle/>
                    <a:p>
                      <a:pPr algn="ctr"/>
                      <a:endParaRPr lang="fr-FR" sz="1400" b="0" dirty="0"/>
                    </a:p>
                  </a:txBody>
                  <a:tcPr marL="68580" marR="68580" marT="0" marB="0">
                    <a:lnR w="12700" cap="flat" cmpd="sng" algn="ctr">
                      <a:solidFill>
                        <a:srgbClr val="A9A57C">
                          <a:lumMod val="60000"/>
                          <a:lumOff val="40000"/>
                        </a:srgbClr>
                      </a:solidFill>
                      <a:prstDash val="solid"/>
                      <a:round/>
                      <a:headEnd type="none" w="med" len="med"/>
                      <a:tailEnd type="none" w="med" len="med"/>
                    </a:lnR>
                  </a:tcPr>
                </a:tc>
                <a:tc>
                  <a:txBody>
                    <a:bodyPr/>
                    <a:lstStyle/>
                    <a:p>
                      <a:pPr algn="ctr"/>
                      <a:endParaRPr lang="fr-FR" sz="1400" b="0" dirty="0"/>
                    </a:p>
                  </a:txBody>
                  <a:tcPr marL="68580" marR="68580" marT="0" marB="0">
                    <a:lnL w="12700" cap="flat" cmpd="sng" algn="ctr">
                      <a:solidFill>
                        <a:srgbClr val="A9A57C">
                          <a:lumMod val="60000"/>
                          <a:lumOff val="40000"/>
                        </a:srgbClr>
                      </a:solidFill>
                      <a:prstDash val="solid"/>
                      <a:round/>
                      <a:headEnd type="none" w="med" len="med"/>
                      <a:tailEnd type="none" w="med" len="med"/>
                    </a:lnL>
                  </a:tcPr>
                </a:tc>
                <a:tc>
                  <a:txBody>
                    <a:bodyPr/>
                    <a:lstStyle/>
                    <a:p>
                      <a:pPr algn="ctr"/>
                      <a:endParaRPr lang="fr-FR" dirty="0"/>
                    </a:p>
                  </a:txBody>
                  <a:tcPr marL="68580" marR="68580" marT="0" marB="0"/>
                </a:tc>
                <a:tc>
                  <a:txBody>
                    <a:bodyPr/>
                    <a:lstStyle/>
                    <a:p>
                      <a:pPr algn="ctr"/>
                      <a:r>
                        <a:rPr lang="fr-FR" sz="1400" b="0" dirty="0"/>
                        <a:t>X+</a:t>
                      </a: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899782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620000" cy="1164248"/>
          </a:xfrm>
        </p:spPr>
        <p:txBody>
          <a:bodyPr/>
          <a:lstStyle/>
          <a:p>
            <a:pPr algn="ctr">
              <a:lnSpc>
                <a:spcPct val="50000"/>
              </a:lnSpc>
            </a:pPr>
            <a:r>
              <a:rPr lang="fr-FR" sz="2000" b="1" dirty="0"/>
              <a:t>Résultats</a:t>
            </a:r>
            <a:br>
              <a:rPr lang="fr-FR" sz="2000" b="1" dirty="0"/>
            </a:br>
            <a:br>
              <a:rPr lang="fr-FR" sz="2000" b="1" dirty="0"/>
            </a:br>
            <a:r>
              <a:rPr lang="fr-FR" sz="2000" b="1" dirty="0"/>
              <a:t>(synthèse)</a:t>
            </a:r>
          </a:p>
        </p:txBody>
      </p:sp>
      <p:graphicFrame>
        <p:nvGraphicFramePr>
          <p:cNvPr id="4" name="Tableau 3"/>
          <p:cNvGraphicFramePr>
            <a:graphicFrameLocks noGrp="1"/>
          </p:cNvGraphicFramePr>
          <p:nvPr>
            <p:extLst>
              <p:ext uri="{D42A27DB-BD31-4B8C-83A1-F6EECF244321}">
                <p14:modId xmlns:p14="http://schemas.microsoft.com/office/powerpoint/2010/main" val="462333621"/>
              </p:ext>
            </p:extLst>
          </p:nvPr>
        </p:nvGraphicFramePr>
        <p:xfrm>
          <a:off x="211673" y="1164248"/>
          <a:ext cx="8149380" cy="5561637"/>
        </p:xfrm>
        <a:graphic>
          <a:graphicData uri="http://schemas.openxmlformats.org/drawingml/2006/table">
            <a:tbl>
              <a:tblPr firstRow="1" bandRow="1">
                <a:tableStyleId>{5C22544A-7EE6-4342-B048-85BDC9FD1C3A}</a:tableStyleId>
              </a:tblPr>
              <a:tblGrid>
                <a:gridCol w="2377321">
                  <a:extLst>
                    <a:ext uri="{9D8B030D-6E8A-4147-A177-3AD203B41FA5}">
                      <a16:colId xmlns:a16="http://schemas.microsoft.com/office/drawing/2014/main" val="20000"/>
                    </a:ext>
                  </a:extLst>
                </a:gridCol>
                <a:gridCol w="1077853">
                  <a:extLst>
                    <a:ext uri="{9D8B030D-6E8A-4147-A177-3AD203B41FA5}">
                      <a16:colId xmlns:a16="http://schemas.microsoft.com/office/drawing/2014/main" val="20001"/>
                    </a:ext>
                  </a:extLst>
                </a:gridCol>
                <a:gridCol w="938315">
                  <a:extLst>
                    <a:ext uri="{9D8B030D-6E8A-4147-A177-3AD203B41FA5}">
                      <a16:colId xmlns:a16="http://schemas.microsoft.com/office/drawing/2014/main" val="20002"/>
                    </a:ext>
                  </a:extLst>
                </a:gridCol>
                <a:gridCol w="926519">
                  <a:extLst>
                    <a:ext uri="{9D8B030D-6E8A-4147-A177-3AD203B41FA5}">
                      <a16:colId xmlns:a16="http://schemas.microsoft.com/office/drawing/2014/main" val="20003"/>
                    </a:ext>
                  </a:extLst>
                </a:gridCol>
                <a:gridCol w="926519">
                  <a:extLst>
                    <a:ext uri="{9D8B030D-6E8A-4147-A177-3AD203B41FA5}">
                      <a16:colId xmlns:a16="http://schemas.microsoft.com/office/drawing/2014/main" val="20004"/>
                    </a:ext>
                  </a:extLst>
                </a:gridCol>
                <a:gridCol w="945914">
                  <a:extLst>
                    <a:ext uri="{9D8B030D-6E8A-4147-A177-3AD203B41FA5}">
                      <a16:colId xmlns:a16="http://schemas.microsoft.com/office/drawing/2014/main" val="20005"/>
                    </a:ext>
                  </a:extLst>
                </a:gridCol>
                <a:gridCol w="956939">
                  <a:extLst>
                    <a:ext uri="{9D8B030D-6E8A-4147-A177-3AD203B41FA5}">
                      <a16:colId xmlns:a16="http://schemas.microsoft.com/office/drawing/2014/main" val="20006"/>
                    </a:ext>
                  </a:extLst>
                </a:gridCol>
              </a:tblGrid>
              <a:tr h="610823">
                <a:tc rowSpan="2">
                  <a:txBody>
                    <a:bodyPr/>
                    <a:lstStyle/>
                    <a:p>
                      <a:r>
                        <a:rPr lang="fr-FR" dirty="0"/>
                        <a:t>                         </a:t>
                      </a:r>
                      <a:r>
                        <a:rPr lang="fr-FR" sz="1600" dirty="0"/>
                        <a:t>  Items</a:t>
                      </a:r>
                    </a:p>
                    <a:p>
                      <a:endParaRPr lang="fr-FR" sz="1600" dirty="0"/>
                    </a:p>
                    <a:p>
                      <a:r>
                        <a:rPr lang="fr-FR" sz="1600" dirty="0"/>
                        <a:t>Modalités</a:t>
                      </a:r>
                    </a:p>
                  </a:txBody>
                  <a:tcPr>
                    <a:lnTlToBr w="12700" cap="flat" cmpd="sng" algn="ctr">
                      <a:solidFill>
                        <a:scrgbClr r="0" g="0" b="0"/>
                      </a:solidFill>
                      <a:prstDash val="solid"/>
                      <a:round/>
                      <a:headEnd type="none" w="med" len="med"/>
                      <a:tailEnd type="none" w="med" len="med"/>
                    </a:lnTlToBr>
                  </a:tcPr>
                </a:tc>
                <a:tc gridSpan="2">
                  <a:txBody>
                    <a:bodyPr/>
                    <a:lstStyle/>
                    <a:p>
                      <a:pPr algn="ctr"/>
                      <a:r>
                        <a:rPr lang="fr-FR" sz="1600" dirty="0">
                          <a:solidFill>
                            <a:srgbClr val="2F2B20"/>
                          </a:solidFill>
                        </a:rPr>
                        <a:t>Dictionnaires</a:t>
                      </a:r>
                    </a:p>
                  </a:txBody>
                  <a:tcPr/>
                </a:tc>
                <a:tc hMerge="1">
                  <a:txBody>
                    <a:bodyPr/>
                    <a:lstStyle/>
                    <a:p>
                      <a:endParaRPr lang="fr-FR"/>
                    </a:p>
                  </a:txBody>
                  <a:tcPr/>
                </a:tc>
                <a:tc gridSpan="2">
                  <a:txBody>
                    <a:bodyPr/>
                    <a:lstStyle/>
                    <a:p>
                      <a:pPr algn="ctr"/>
                      <a:r>
                        <a:rPr lang="fr-FR" sz="1600" dirty="0">
                          <a:solidFill>
                            <a:schemeClr val="tx1"/>
                          </a:solidFill>
                        </a:rPr>
                        <a:t>Manuels</a:t>
                      </a:r>
                    </a:p>
                  </a:txBody>
                  <a:tcPr/>
                </a:tc>
                <a:tc hMerge="1">
                  <a:txBody>
                    <a:bodyPr/>
                    <a:lstStyle/>
                    <a:p>
                      <a:endParaRPr lang="fr-FR"/>
                    </a:p>
                  </a:txBody>
                  <a:tcPr/>
                </a:tc>
                <a:tc gridSpan="2">
                  <a:txBody>
                    <a:bodyPr/>
                    <a:lstStyle/>
                    <a:p>
                      <a:pPr algn="ctr"/>
                      <a:r>
                        <a:rPr lang="fr-FR" sz="1600" dirty="0">
                          <a:solidFill>
                            <a:schemeClr val="tx1"/>
                          </a:solidFill>
                        </a:rPr>
                        <a:t>Articles</a:t>
                      </a:r>
                    </a:p>
                    <a:p>
                      <a:pPr algn="ctr"/>
                      <a:r>
                        <a:rPr lang="fr-FR" sz="1600" dirty="0">
                          <a:solidFill>
                            <a:schemeClr val="tx1"/>
                          </a:solidFill>
                        </a:rPr>
                        <a:t>(à venir)</a:t>
                      </a:r>
                    </a:p>
                  </a:txBody>
                  <a:tcPr/>
                </a:tc>
                <a:tc hMerge="1">
                  <a:txBody>
                    <a:bodyPr/>
                    <a:lstStyle/>
                    <a:p>
                      <a:endParaRPr lang="fr-FR"/>
                    </a:p>
                  </a:txBody>
                  <a:tcPr/>
                </a:tc>
                <a:extLst>
                  <a:ext uri="{0D108BD9-81ED-4DB2-BD59-A6C34878D82A}">
                    <a16:rowId xmlns:a16="http://schemas.microsoft.com/office/drawing/2014/main" val="10000"/>
                  </a:ext>
                </a:extLst>
              </a:tr>
              <a:tr h="369275">
                <a:tc vMerge="1">
                  <a:txBody>
                    <a:bodyPr/>
                    <a:lstStyle/>
                    <a:p>
                      <a:endParaRPr lang="fr-FR" dirty="0"/>
                    </a:p>
                  </a:txBody>
                  <a:tcPr/>
                </a:tc>
                <a:tc>
                  <a:txBody>
                    <a:bodyPr/>
                    <a:lstStyle/>
                    <a:p>
                      <a:pPr algn="ctr"/>
                      <a:r>
                        <a:rPr lang="fr-FR" sz="1200" dirty="0">
                          <a:solidFill>
                            <a:srgbClr val="2F2B20"/>
                          </a:solidFill>
                        </a:rPr>
                        <a:t>A</a:t>
                      </a:r>
                    </a:p>
                  </a:txBody>
                  <a:tcPr/>
                </a:tc>
                <a:tc>
                  <a:txBody>
                    <a:bodyPr/>
                    <a:lstStyle/>
                    <a:p>
                      <a:pPr algn="ctr"/>
                      <a:r>
                        <a:rPr lang="fr-FR" sz="1200" dirty="0">
                          <a:solidFill>
                            <a:srgbClr val="2F2B20"/>
                          </a:solidFill>
                        </a:rPr>
                        <a:t>F</a:t>
                      </a:r>
                    </a:p>
                  </a:txBody>
                  <a:tcPr/>
                </a:tc>
                <a:tc>
                  <a:txBody>
                    <a:bodyPr/>
                    <a:lstStyle/>
                    <a:p>
                      <a:pPr algn="ctr"/>
                      <a:r>
                        <a:rPr lang="fr-FR" sz="1200" dirty="0">
                          <a:solidFill>
                            <a:schemeClr val="tx1"/>
                          </a:solidFill>
                        </a:rPr>
                        <a:t>A</a:t>
                      </a:r>
                    </a:p>
                  </a:txBody>
                  <a:tcPr/>
                </a:tc>
                <a:tc>
                  <a:txBody>
                    <a:bodyPr/>
                    <a:lstStyle/>
                    <a:p>
                      <a:pPr algn="ctr"/>
                      <a:r>
                        <a:rPr lang="fr-FR" sz="1200" dirty="0">
                          <a:solidFill>
                            <a:schemeClr val="tx1"/>
                          </a:solidFill>
                        </a:rPr>
                        <a:t>F</a:t>
                      </a:r>
                    </a:p>
                  </a:txBody>
                  <a:tcPr/>
                </a:tc>
                <a:tc>
                  <a:txBody>
                    <a:bodyPr/>
                    <a:lstStyle/>
                    <a:p>
                      <a:pPr algn="ctr"/>
                      <a:r>
                        <a:rPr lang="fr-FR" sz="1200" dirty="0">
                          <a:solidFill>
                            <a:schemeClr val="tx1"/>
                          </a:solidFill>
                        </a:rPr>
                        <a:t>A</a:t>
                      </a:r>
                    </a:p>
                  </a:txBody>
                  <a:tcPr/>
                </a:tc>
                <a:tc>
                  <a:txBody>
                    <a:bodyPr/>
                    <a:lstStyle/>
                    <a:p>
                      <a:pPr algn="ctr"/>
                      <a:r>
                        <a:rPr lang="fr-FR" sz="1200" dirty="0">
                          <a:solidFill>
                            <a:schemeClr val="tx1"/>
                          </a:solidFill>
                        </a:rPr>
                        <a:t>F</a:t>
                      </a:r>
                    </a:p>
                  </a:txBody>
                  <a:tcPr/>
                </a:tc>
                <a:extLst>
                  <a:ext uri="{0D108BD9-81ED-4DB2-BD59-A6C34878D82A}">
                    <a16:rowId xmlns:a16="http://schemas.microsoft.com/office/drawing/2014/main" val="10001"/>
                  </a:ext>
                </a:extLst>
              </a:tr>
              <a:tr h="771566">
                <a:tc>
                  <a:txBody>
                    <a:bodyPr/>
                    <a:lstStyle/>
                    <a:p>
                      <a:pPr algn="l">
                        <a:spcAft>
                          <a:spcPts val="0"/>
                        </a:spcAft>
                      </a:pPr>
                      <a:r>
                        <a:rPr lang="fr-FR" sz="1200" b="1" dirty="0">
                          <a:effectLst/>
                          <a:latin typeface="Times New Roman"/>
                          <a:ea typeface="ＭＳ 明朝"/>
                        </a:rPr>
                        <a:t>Chercheur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effectLst/>
                          <a:latin typeface="Times New Roman"/>
                          <a:ea typeface="ＭＳ 明朝"/>
                        </a:rPr>
                        <a:t> </a:t>
                      </a:r>
                      <a:r>
                        <a:rPr lang="fr-FR" sz="1200" dirty="0">
                          <a:effectLst/>
                          <a:latin typeface="Times New Roman"/>
                          <a:ea typeface="ＭＳ 明朝"/>
                        </a:rPr>
                        <a:t>Pronom de la 1</a:t>
                      </a:r>
                      <a:r>
                        <a:rPr lang="fr-FR" sz="1200" baseline="30000" dirty="0">
                          <a:effectLst/>
                          <a:latin typeface="Times New Roman"/>
                          <a:ea typeface="ＭＳ 明朝"/>
                        </a:rPr>
                        <a:t>er</a:t>
                      </a:r>
                      <a:r>
                        <a:rPr lang="fr-FR" sz="1200" dirty="0">
                          <a:effectLst/>
                          <a:latin typeface="Times New Roman"/>
                          <a:ea typeface="ＭＳ 明朝"/>
                        </a:rPr>
                        <a:t> personne ou « on » + « verbes de recherche »</a:t>
                      </a:r>
                      <a:endParaRPr lang="fr-FR" sz="1200" b="1" dirty="0">
                        <a:effectLst/>
                        <a:latin typeface="Times New Roman"/>
                        <a:ea typeface="ＭＳ 明朝"/>
                      </a:endParaRPr>
                    </a:p>
                    <a:p>
                      <a:pPr algn="l">
                        <a:spcAft>
                          <a:spcPts val="0"/>
                        </a:spcAft>
                      </a:pPr>
                      <a:r>
                        <a:rPr lang="fr-FR" sz="1200" b="1" dirty="0">
                          <a:effectLst/>
                          <a:latin typeface="Times New Roman"/>
                          <a:ea typeface="ＭＳ 明朝"/>
                        </a:rPr>
                        <a:t> </a:t>
                      </a:r>
                    </a:p>
                  </a:txBody>
                  <a:tcPr marL="68580" marR="68580" marT="0" marB="0"/>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2"/>
                  </a:ext>
                </a:extLst>
              </a:tr>
              <a:tr h="498670">
                <a:tc>
                  <a:txBody>
                    <a:bodyPr/>
                    <a:lstStyle/>
                    <a:p>
                      <a:pPr algn="l">
                        <a:spcAft>
                          <a:spcPts val="0"/>
                        </a:spcAft>
                      </a:pPr>
                      <a:r>
                        <a:rPr lang="fr-FR" sz="1200" b="1" dirty="0">
                          <a:effectLst/>
                          <a:latin typeface="Times New Roman"/>
                          <a:ea typeface="ＭＳ 明朝"/>
                        </a:rPr>
                        <a:t>Esotérique</a:t>
                      </a:r>
                    </a:p>
                    <a:p>
                      <a:pPr algn="l">
                        <a:spcAft>
                          <a:spcPts val="0"/>
                        </a:spcAft>
                      </a:pPr>
                      <a:r>
                        <a:rPr lang="fr-FR" sz="1200" b="1" dirty="0" err="1">
                          <a:effectLst/>
                          <a:latin typeface="Times New Roman"/>
                          <a:ea typeface="ＭＳ 明朝"/>
                        </a:rPr>
                        <a:t>Référenciation</a:t>
                      </a:r>
                      <a:endParaRPr lang="fr-FR" sz="1200" b="1" dirty="0">
                        <a:effectLst/>
                        <a:latin typeface="Times New Roman"/>
                        <a:ea typeface="ＭＳ 明朝"/>
                      </a:endParaRPr>
                    </a:p>
                  </a:txBody>
                  <a:tcPr marL="68580" marR="68580" marT="0" marB="0"/>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3"/>
                  </a:ext>
                </a:extLst>
              </a:tr>
              <a:tr h="771566">
                <a:tc>
                  <a:txBody>
                    <a:bodyPr/>
                    <a:lstStyle/>
                    <a:p>
                      <a:pPr algn="l">
                        <a:spcAft>
                          <a:spcPts val="0"/>
                        </a:spcAft>
                      </a:pPr>
                      <a:r>
                        <a:rPr lang="fr-FR" sz="1200" b="1" dirty="0">
                          <a:effectLst/>
                          <a:latin typeface="Times New Roman"/>
                          <a:ea typeface="ＭＳ 明朝"/>
                        </a:rPr>
                        <a:t>Argumentateur </a:t>
                      </a:r>
                    </a:p>
                    <a:p>
                      <a:pPr algn="l">
                        <a:spcAft>
                          <a:spcPts val="0"/>
                        </a:spcAft>
                      </a:pPr>
                      <a:r>
                        <a:rPr lang="fr-FR" sz="1200" dirty="0">
                          <a:effectLst/>
                          <a:latin typeface="Times New Roman"/>
                          <a:ea typeface="ＭＳ 明朝"/>
                        </a:rPr>
                        <a:t>Pronom + </a:t>
                      </a:r>
                      <a:r>
                        <a:rPr lang="fr-FR" sz="1200" dirty="0" err="1">
                          <a:effectLst/>
                          <a:latin typeface="Times New Roman"/>
                          <a:ea typeface="ＭＳ 明朝"/>
                        </a:rPr>
                        <a:t>vb</a:t>
                      </a:r>
                      <a:r>
                        <a:rPr lang="fr-FR" sz="1200" dirty="0">
                          <a:effectLst/>
                          <a:latin typeface="Times New Roman"/>
                          <a:ea typeface="ＭＳ 明朝"/>
                        </a:rPr>
                        <a:t> de prise de position</a:t>
                      </a:r>
                    </a:p>
                    <a:p>
                      <a:pPr algn="l">
                        <a:spcAft>
                          <a:spcPts val="0"/>
                        </a:spcAft>
                      </a:pPr>
                      <a:r>
                        <a:rPr lang="fr-FR" sz="1200" dirty="0">
                          <a:effectLst/>
                          <a:latin typeface="Times New Roman"/>
                          <a:ea typeface="ＭＳ 明朝"/>
                        </a:rPr>
                        <a:t>ou modalisation</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1" dirty="0">
                        <a:effectLst/>
                        <a:latin typeface="Times New Roman"/>
                        <a:ea typeface="ＭＳ 明朝"/>
                      </a:endParaRPr>
                    </a:p>
                  </a:txBody>
                  <a:tcPr marL="68580" marR="68580" marT="0" marB="0"/>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pPr algn="ctr"/>
                      <a:r>
                        <a:rPr lang="fr-FR" dirty="0"/>
                        <a:t>X +/-</a:t>
                      </a: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4"/>
                  </a:ext>
                </a:extLst>
              </a:tr>
              <a:tr h="1350240">
                <a:tc>
                  <a:txBody>
                    <a:bodyPr/>
                    <a:lstStyle/>
                    <a:p>
                      <a:pPr algn="l">
                        <a:spcAft>
                          <a:spcPts val="0"/>
                        </a:spcAft>
                      </a:pPr>
                      <a:r>
                        <a:rPr lang="fr-FR" sz="1200" b="1" dirty="0">
                          <a:effectLst/>
                          <a:latin typeface="Times New Roman"/>
                          <a:ea typeface="ＭＳ 明朝"/>
                        </a:rPr>
                        <a:t>Scripteur </a:t>
                      </a:r>
                    </a:p>
                    <a:p>
                      <a:pPr algn="l">
                        <a:spcAft>
                          <a:spcPts val="0"/>
                        </a:spcAft>
                      </a:pPr>
                      <a:r>
                        <a:rPr lang="fr-FR" sz="1200" dirty="0">
                          <a:effectLst/>
                          <a:latin typeface="Times New Roman"/>
                          <a:ea typeface="ＭＳ 明朝"/>
                        </a:rPr>
                        <a:t>Pronom +</a:t>
                      </a:r>
                    </a:p>
                    <a:p>
                      <a:pPr algn="l">
                        <a:spcAft>
                          <a:spcPts val="0"/>
                        </a:spcAft>
                      </a:pPr>
                      <a:r>
                        <a:rPr lang="fr-FR" sz="1200" dirty="0">
                          <a:effectLst/>
                          <a:latin typeface="Times New Roman"/>
                          <a:ea typeface="ＭＳ 明朝"/>
                        </a:rPr>
                        <a:t>Représentation</a:t>
                      </a:r>
                    </a:p>
                    <a:p>
                      <a:pPr algn="l">
                        <a:spcAft>
                          <a:spcPts val="0"/>
                        </a:spcAft>
                      </a:pPr>
                      <a:r>
                        <a:rPr lang="fr-FR" sz="1200" dirty="0">
                          <a:effectLst/>
                          <a:latin typeface="Times New Roman"/>
                          <a:ea typeface="ＭＳ 明朝"/>
                        </a:rPr>
                        <a:t>verbale ou</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effectLst/>
                          <a:latin typeface="Times New Roman"/>
                          <a:ea typeface="ＭＳ 明朝"/>
                        </a:rPr>
                        <a:t>graphique (décrire, illustrer ou verbes renvoyant aux procès ) </a:t>
                      </a:r>
                    </a:p>
                    <a:p>
                      <a:pPr algn="l">
                        <a:spcAft>
                          <a:spcPts val="0"/>
                        </a:spcAft>
                      </a:pPr>
                      <a:endParaRPr lang="fr-FR" sz="1200" b="1" dirty="0">
                        <a:effectLst/>
                        <a:latin typeface="Times New Roman"/>
                        <a:ea typeface="ＭＳ 明朝"/>
                      </a:endParaRPr>
                    </a:p>
                  </a:txBody>
                  <a:tcPr marL="68580" marR="68580" marT="0" marB="0"/>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pPr algn="ctr"/>
                      <a:r>
                        <a:rPr lang="fr-FR" dirty="0"/>
                        <a:t>X</a:t>
                      </a: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5"/>
                  </a:ext>
                </a:extLst>
              </a:tr>
              <a:tr h="11894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800" b="1" dirty="0">
                        <a:effectLst/>
                        <a:latin typeface="Times New Roman"/>
                        <a:ea typeface="ＭＳ 明朝"/>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400" b="1" dirty="0">
                        <a:effectLst/>
                        <a:latin typeface="Times New Roman"/>
                        <a:ea typeface="ＭＳ 明朝"/>
                      </a:endParaRPr>
                    </a:p>
                  </a:txBody>
                  <a:tcPr marL="68580" marR="68580" marT="0" marB="0"/>
                </a:tc>
                <a:tc>
                  <a:txBody>
                    <a:bodyPr/>
                    <a:lstStyle/>
                    <a:p>
                      <a:pPr algn="ctr"/>
                      <a:endParaRPr lang="fr-FR" dirty="0"/>
                    </a:p>
                    <a:p>
                      <a:pPr algn="ctr"/>
                      <a:r>
                        <a:rPr lang="fr-FR" dirty="0"/>
                        <a:t>X-</a:t>
                      </a:r>
                    </a:p>
                  </a:txBody>
                  <a:tcPr/>
                </a:tc>
                <a:tc>
                  <a:txBody>
                    <a:bodyPr/>
                    <a:lstStyle/>
                    <a:p>
                      <a:pPr algn="ctr"/>
                      <a:endParaRPr lang="fr-FR" dirty="0"/>
                    </a:p>
                    <a:p>
                      <a:pPr algn="ctr"/>
                      <a:r>
                        <a:rPr lang="fr-FR" dirty="0"/>
                        <a:t>X+</a:t>
                      </a:r>
                    </a:p>
                  </a:txBody>
                  <a:tcPr/>
                </a:tc>
                <a:tc>
                  <a:txBody>
                    <a:bodyPr/>
                    <a:lstStyle/>
                    <a:p>
                      <a:pPr algn="ctr"/>
                      <a:endParaRPr lang="fr-FR" dirty="0"/>
                    </a:p>
                    <a:p>
                      <a:pPr algn="ctr"/>
                      <a:r>
                        <a:rPr lang="fr-FR" dirty="0"/>
                        <a:t>X</a:t>
                      </a:r>
                    </a:p>
                  </a:txBody>
                  <a:tcPr/>
                </a:tc>
                <a:tc>
                  <a:txBody>
                    <a:bodyPr/>
                    <a:lstStyle/>
                    <a:p>
                      <a:pPr algn="ctr"/>
                      <a:endParaRPr lang="fr-FR" dirty="0"/>
                    </a:p>
                    <a:p>
                      <a:pPr algn="ctr"/>
                      <a:r>
                        <a:rPr lang="fr-FR" dirty="0"/>
                        <a:t>X+</a:t>
                      </a: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539451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217372669"/>
              </p:ext>
            </p:extLst>
          </p:nvPr>
        </p:nvGraphicFramePr>
        <p:xfrm>
          <a:off x="115458" y="163572"/>
          <a:ext cx="8197487" cy="6628315"/>
        </p:xfrm>
        <a:graphic>
          <a:graphicData uri="http://schemas.openxmlformats.org/drawingml/2006/table">
            <a:tbl>
              <a:tblPr firstRow="1" bandRow="1">
                <a:tableStyleId>{5C22544A-7EE6-4342-B048-85BDC9FD1C3A}</a:tableStyleId>
              </a:tblPr>
              <a:tblGrid>
                <a:gridCol w="3088766">
                  <a:extLst>
                    <a:ext uri="{9D8B030D-6E8A-4147-A177-3AD203B41FA5}">
                      <a16:colId xmlns:a16="http://schemas.microsoft.com/office/drawing/2014/main" val="20000"/>
                    </a:ext>
                  </a:extLst>
                </a:gridCol>
                <a:gridCol w="1529675">
                  <a:extLst>
                    <a:ext uri="{9D8B030D-6E8A-4147-A177-3AD203B41FA5}">
                      <a16:colId xmlns:a16="http://schemas.microsoft.com/office/drawing/2014/main" val="20001"/>
                    </a:ext>
                  </a:extLst>
                </a:gridCol>
                <a:gridCol w="1294096">
                  <a:extLst>
                    <a:ext uri="{9D8B030D-6E8A-4147-A177-3AD203B41FA5}">
                      <a16:colId xmlns:a16="http://schemas.microsoft.com/office/drawing/2014/main" val="20002"/>
                    </a:ext>
                  </a:extLst>
                </a:gridCol>
                <a:gridCol w="1142476">
                  <a:extLst>
                    <a:ext uri="{9D8B030D-6E8A-4147-A177-3AD203B41FA5}">
                      <a16:colId xmlns:a16="http://schemas.microsoft.com/office/drawing/2014/main" val="20003"/>
                    </a:ext>
                  </a:extLst>
                </a:gridCol>
                <a:gridCol w="1142474">
                  <a:extLst>
                    <a:ext uri="{9D8B030D-6E8A-4147-A177-3AD203B41FA5}">
                      <a16:colId xmlns:a16="http://schemas.microsoft.com/office/drawing/2014/main" val="20004"/>
                    </a:ext>
                  </a:extLst>
                </a:gridCol>
              </a:tblGrid>
              <a:tr h="433841">
                <a:tc rowSpan="3">
                  <a:txBody>
                    <a:bodyPr/>
                    <a:lstStyle/>
                    <a:p>
                      <a:pPr marL="269875" indent="-269875" algn="r">
                        <a:spcAft>
                          <a:spcPts val="0"/>
                        </a:spcAft>
                      </a:pPr>
                      <a:r>
                        <a:rPr lang="fr-FR" sz="1400" b="1" dirty="0">
                          <a:effectLst/>
                          <a:latin typeface="Times New Roman"/>
                          <a:ea typeface="ＭＳ 明朝"/>
                        </a:rPr>
                        <a:t> Items  </a:t>
                      </a:r>
                      <a:endParaRPr lang="fr-FR" sz="1200" b="1" dirty="0">
                        <a:effectLst/>
                        <a:latin typeface="Times New Roman"/>
                        <a:ea typeface="ＭＳ 明朝"/>
                      </a:endParaRPr>
                    </a:p>
                    <a:p>
                      <a:pPr marL="269875" indent="-269875" algn="l">
                        <a:spcAft>
                          <a:spcPts val="0"/>
                        </a:spcAft>
                      </a:pPr>
                      <a:endParaRPr lang="fr-FR" sz="1200" b="1" dirty="0">
                        <a:effectLst/>
                        <a:latin typeface="Times New Roman"/>
                        <a:ea typeface="ＭＳ 明朝"/>
                      </a:endParaRPr>
                    </a:p>
                    <a:p>
                      <a:pPr marL="269875" indent="-269875" algn="l">
                        <a:spcAft>
                          <a:spcPts val="0"/>
                        </a:spcAft>
                      </a:pPr>
                      <a:r>
                        <a:rPr lang="fr-FR" sz="1200" b="1" dirty="0">
                          <a:effectLst/>
                          <a:latin typeface="Times New Roman"/>
                          <a:ea typeface="ＭＳ 明朝"/>
                        </a:rPr>
                        <a:t>Modalités </a:t>
                      </a:r>
                      <a:endParaRPr lang="fr-FR" sz="1200" dirty="0">
                        <a:effectLst/>
                        <a:latin typeface="Times New Roman"/>
                        <a:ea typeface="ＭＳ 明朝"/>
                      </a:endParaRPr>
                    </a:p>
                  </a:txBody>
                  <a:tcPr marL="68580" marR="68580" marT="0" marB="0">
                    <a:lnTlToBr w="12700" cap="flat" cmpd="sng" algn="ctr">
                      <a:solidFill>
                        <a:scrgbClr r="0" g="0" b="0"/>
                      </a:solidFill>
                      <a:prstDash val="solid"/>
                      <a:round/>
                      <a:headEnd type="none" w="med" len="med"/>
                      <a:tailEnd type="none" w="med" len="med"/>
                    </a:lnTlToBr>
                  </a:tcPr>
                </a:tc>
                <a:tc gridSpan="4">
                  <a:txBody>
                    <a:bodyPr/>
                    <a:lstStyle/>
                    <a:p>
                      <a:pPr marL="269875" indent="-269875" algn="ctr">
                        <a:spcAft>
                          <a:spcPts val="0"/>
                        </a:spcAft>
                      </a:pPr>
                      <a:r>
                        <a:rPr lang="fr-FR" sz="1400" b="1" dirty="0">
                          <a:effectLst/>
                          <a:latin typeface="Times New Roman"/>
                          <a:ea typeface="ＭＳ 明朝"/>
                        </a:rPr>
                        <a:t>Manuels</a:t>
                      </a:r>
                      <a:endParaRPr lang="fr-FR" sz="1200" dirty="0">
                        <a:effectLst/>
                        <a:latin typeface="Times New Roman"/>
                        <a:ea typeface="ＭＳ 明朝"/>
                      </a:endParaRPr>
                    </a:p>
                    <a:p>
                      <a:pPr marL="269875" indent="-269875" algn="ctr">
                        <a:spcAft>
                          <a:spcPts val="0"/>
                        </a:spcAft>
                      </a:pPr>
                      <a:r>
                        <a:rPr lang="fr-FR" sz="1200" dirty="0">
                          <a:effectLst/>
                          <a:latin typeface="Times New Roman"/>
                          <a:ea typeface="ＭＳ 明朝"/>
                        </a:rPr>
                        <a:t> </a:t>
                      </a: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200234">
                <a:tc vMerge="1">
                  <a:txBody>
                    <a:bodyPr/>
                    <a:lstStyle/>
                    <a:p>
                      <a:endParaRPr lang="fr-FR"/>
                    </a:p>
                  </a:txBody>
                  <a:tcPr/>
                </a:tc>
                <a:tc gridSpan="2">
                  <a:txBody>
                    <a:bodyPr/>
                    <a:lstStyle/>
                    <a:p>
                      <a:pPr algn="ctr">
                        <a:spcAft>
                          <a:spcPts val="0"/>
                        </a:spcAft>
                      </a:pPr>
                      <a:r>
                        <a:rPr lang="fr-FR" sz="1200" dirty="0" err="1">
                          <a:effectLst/>
                          <a:latin typeface="Times New Roman"/>
                          <a:ea typeface="ＭＳ 明朝"/>
                        </a:rPr>
                        <a:t>Alld</a:t>
                      </a:r>
                      <a:r>
                        <a:rPr lang="fr-FR" sz="1200" dirty="0">
                          <a:effectLst/>
                          <a:latin typeface="Times New Roman"/>
                          <a:ea typeface="ＭＳ 明朝"/>
                        </a:rPr>
                        <a:t> </a:t>
                      </a:r>
                    </a:p>
                  </a:txBody>
                  <a:tcPr marL="68580" marR="68580" marT="0" marB="0"/>
                </a:tc>
                <a:tc hMerge="1">
                  <a:txBody>
                    <a:bodyPr/>
                    <a:lstStyle/>
                    <a:p>
                      <a:endParaRPr lang="fr-FR"/>
                    </a:p>
                  </a:txBody>
                  <a:tcPr/>
                </a:tc>
                <a:tc gridSpan="2">
                  <a:txBody>
                    <a:bodyPr/>
                    <a:lstStyle/>
                    <a:p>
                      <a:pPr algn="ctr">
                        <a:spcAft>
                          <a:spcPts val="0"/>
                        </a:spcAft>
                      </a:pPr>
                      <a:r>
                        <a:rPr lang="fr-FR" sz="1200" dirty="0">
                          <a:effectLst/>
                          <a:latin typeface="Times New Roman"/>
                          <a:ea typeface="ＭＳ 明朝"/>
                        </a:rPr>
                        <a:t>Fr </a:t>
                      </a:r>
                    </a:p>
                  </a:txBody>
                  <a:tcPr marL="68580" marR="68580" marT="0" marB="0"/>
                </a:tc>
                <a:tc hMerge="1">
                  <a:txBody>
                    <a:bodyPr/>
                    <a:lstStyle/>
                    <a:p>
                      <a:endParaRPr lang="fr-FR"/>
                    </a:p>
                  </a:txBody>
                  <a:tcPr/>
                </a:tc>
                <a:extLst>
                  <a:ext uri="{0D108BD9-81ED-4DB2-BD59-A6C34878D82A}">
                    <a16:rowId xmlns:a16="http://schemas.microsoft.com/office/drawing/2014/main" val="10001"/>
                  </a:ext>
                </a:extLst>
              </a:tr>
              <a:tr h="200234">
                <a:tc vMerge="1">
                  <a:txBody>
                    <a:bodyPr/>
                    <a:lstStyle/>
                    <a:p>
                      <a:endParaRPr lang="fr-FR"/>
                    </a:p>
                  </a:txBody>
                  <a:tcPr/>
                </a:tc>
                <a:tc>
                  <a:txBody>
                    <a:bodyPr/>
                    <a:lstStyle/>
                    <a:p>
                      <a:pPr algn="ctr">
                        <a:spcAft>
                          <a:spcPts val="0"/>
                        </a:spcAft>
                      </a:pPr>
                      <a:r>
                        <a:rPr lang="fr-FR" sz="1200" dirty="0">
                          <a:effectLst/>
                          <a:latin typeface="Times New Roman"/>
                          <a:ea typeface="ＭＳ 明朝"/>
                        </a:rPr>
                        <a:t>T1</a:t>
                      </a:r>
                    </a:p>
                  </a:txBody>
                  <a:tcPr marL="68580" marR="68580" marT="0" marB="0"/>
                </a:tc>
                <a:tc>
                  <a:txBody>
                    <a:bodyPr/>
                    <a:lstStyle/>
                    <a:p>
                      <a:pPr algn="ctr">
                        <a:spcAft>
                          <a:spcPts val="0"/>
                        </a:spcAft>
                      </a:pPr>
                      <a:r>
                        <a:rPr lang="fr-FR" sz="1200" dirty="0">
                          <a:effectLst/>
                          <a:latin typeface="Times New Roman"/>
                          <a:ea typeface="ＭＳ 明朝"/>
                        </a:rPr>
                        <a:t>T2</a:t>
                      </a:r>
                    </a:p>
                  </a:txBody>
                  <a:tcPr marL="68580" marR="68580" marT="0" marB="0"/>
                </a:tc>
                <a:tc>
                  <a:txBody>
                    <a:bodyPr/>
                    <a:lstStyle/>
                    <a:p>
                      <a:pPr algn="ctr">
                        <a:spcAft>
                          <a:spcPts val="0"/>
                        </a:spcAft>
                      </a:pPr>
                      <a:r>
                        <a:rPr lang="fr-FR" sz="1200" dirty="0">
                          <a:effectLst/>
                          <a:latin typeface="Times New Roman"/>
                          <a:ea typeface="ＭＳ 明朝"/>
                        </a:rPr>
                        <a:t>T1</a:t>
                      </a:r>
                    </a:p>
                  </a:txBody>
                  <a:tcPr marL="68580" marR="68580" marT="0" marB="0"/>
                </a:tc>
                <a:tc>
                  <a:txBody>
                    <a:bodyPr/>
                    <a:lstStyle/>
                    <a:p>
                      <a:pPr algn="ctr">
                        <a:spcAft>
                          <a:spcPts val="0"/>
                        </a:spcAft>
                      </a:pPr>
                      <a:r>
                        <a:rPr lang="fr-FR" sz="1200" dirty="0">
                          <a:effectLst/>
                          <a:latin typeface="Times New Roman"/>
                          <a:ea typeface="ＭＳ 明朝"/>
                        </a:rPr>
                        <a:t>T2</a:t>
                      </a:r>
                    </a:p>
                  </a:txBody>
                  <a:tcPr marL="68580" marR="68580" marT="0" marB="0"/>
                </a:tc>
                <a:extLst>
                  <a:ext uri="{0D108BD9-81ED-4DB2-BD59-A6C34878D82A}">
                    <a16:rowId xmlns:a16="http://schemas.microsoft.com/office/drawing/2014/main" val="10002"/>
                  </a:ext>
                </a:extLst>
              </a:tr>
              <a:tr h="353442">
                <a:tc>
                  <a:txBody>
                    <a:bodyPr/>
                    <a:lstStyle/>
                    <a:p>
                      <a:pPr algn="l">
                        <a:spcAft>
                          <a:spcPts val="0"/>
                        </a:spcAft>
                      </a:pPr>
                      <a:r>
                        <a:rPr lang="fr-FR" sz="1400" b="1" dirty="0">
                          <a:effectLst/>
                          <a:latin typeface="Times New Roman"/>
                          <a:ea typeface="ＭＳ 明朝"/>
                        </a:rPr>
                        <a:t>Chercheur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 </a:t>
                      </a:r>
                    </a:p>
                    <a:p>
                      <a:pPr algn="l">
                        <a:spcAft>
                          <a:spcPts val="0"/>
                        </a:spcAft>
                      </a:pPr>
                      <a:r>
                        <a:rPr lang="fr-FR" sz="1400" dirty="0">
                          <a:effectLst/>
                          <a:latin typeface="Times New Roman"/>
                          <a:ea typeface="ＭＳ 明朝"/>
                        </a:rPr>
                        <a:t>Pronom de la 1</a:t>
                      </a:r>
                      <a:r>
                        <a:rPr lang="fr-FR" sz="1400" baseline="30000" dirty="0">
                          <a:effectLst/>
                          <a:latin typeface="Times New Roman"/>
                          <a:ea typeface="ＭＳ 明朝"/>
                        </a:rPr>
                        <a:t>er</a:t>
                      </a:r>
                      <a:r>
                        <a:rPr lang="fr-FR" sz="1400" dirty="0">
                          <a:effectLst/>
                          <a:latin typeface="Times New Roman"/>
                          <a:ea typeface="ＭＳ 明朝"/>
                        </a:rPr>
                        <a:t> personne ou « on » + « verbes de recherche »</a:t>
                      </a:r>
                    </a:p>
                    <a:p>
                      <a:pPr algn="l">
                        <a:spcAft>
                          <a:spcPts val="0"/>
                        </a:spcAft>
                      </a:pPr>
                      <a:r>
                        <a:rPr lang="fr-FR" sz="1400" dirty="0">
                          <a:effectLst/>
                          <a:latin typeface="Times New Roman"/>
                          <a:ea typeface="ＭＳ 明朝"/>
                        </a:rPr>
                        <a:t> </a:t>
                      </a:r>
                    </a:p>
                    <a:p>
                      <a:pPr algn="l">
                        <a:spcAft>
                          <a:spcPts val="0"/>
                        </a:spcAft>
                      </a:pPr>
                      <a:endParaRPr lang="fr-FR" sz="1400" dirty="0">
                        <a:effectLst/>
                        <a:latin typeface="Times New Roman"/>
                        <a:ea typeface="ＭＳ 明朝"/>
                      </a:endParaRP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extLst>
                  <a:ext uri="{0D108BD9-81ED-4DB2-BD59-A6C34878D82A}">
                    <a16:rowId xmlns:a16="http://schemas.microsoft.com/office/drawing/2014/main" val="10003"/>
                  </a:ext>
                </a:extLst>
              </a:tr>
              <a:tr h="656699">
                <a:tc>
                  <a:txBody>
                    <a:bodyPr/>
                    <a:lstStyle/>
                    <a:p>
                      <a:pPr algn="l">
                        <a:spcAft>
                          <a:spcPts val="0"/>
                        </a:spcAft>
                      </a:pPr>
                      <a:r>
                        <a:rPr lang="fr-FR" sz="1400" b="1" dirty="0">
                          <a:effectLst/>
                          <a:latin typeface="Times New Roman"/>
                          <a:ea typeface="ＭＳ 明朝"/>
                        </a:rPr>
                        <a:t>Référenciation</a:t>
                      </a:r>
                    </a:p>
                    <a:p>
                      <a:pPr algn="l">
                        <a:spcAft>
                          <a:spcPts val="0"/>
                        </a:spcAft>
                      </a:pPr>
                      <a:r>
                        <a:rPr lang="fr-FR" sz="1400" dirty="0">
                          <a:effectLst/>
                          <a:latin typeface="Times New Roman"/>
                          <a:ea typeface="ＭＳ 明朝"/>
                        </a:rPr>
                        <a:t>(intertextualité)</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extLst>
                  <a:ext uri="{0D108BD9-81ED-4DB2-BD59-A6C34878D82A}">
                    <a16:rowId xmlns:a16="http://schemas.microsoft.com/office/drawing/2014/main" val="10004"/>
                  </a:ext>
                </a:extLst>
              </a:tr>
              <a:tr h="1087273">
                <a:tc>
                  <a:txBody>
                    <a:bodyPr/>
                    <a:lstStyle/>
                    <a:p>
                      <a:pPr algn="l">
                        <a:spcAft>
                          <a:spcPts val="0"/>
                        </a:spcAft>
                      </a:pPr>
                      <a:r>
                        <a:rPr lang="fr-FR" sz="1400" b="1" dirty="0">
                          <a:effectLst/>
                          <a:latin typeface="Times New Roman"/>
                          <a:ea typeface="ＭＳ 明朝"/>
                        </a:rPr>
                        <a:t>Argumentateur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 </a:t>
                      </a:r>
                      <a:r>
                        <a:rPr lang="fr-FR" sz="1400" dirty="0" err="1">
                          <a:effectLst/>
                          <a:latin typeface="Times New Roman"/>
                          <a:ea typeface="ＭＳ 明朝"/>
                        </a:rPr>
                        <a:t>vb</a:t>
                      </a:r>
                      <a:r>
                        <a:rPr lang="fr-FR" sz="1400" dirty="0">
                          <a:effectLst/>
                          <a:latin typeface="Times New Roman"/>
                          <a:ea typeface="ＭＳ 明朝"/>
                        </a:rPr>
                        <a:t> de prise de position</a:t>
                      </a:r>
                    </a:p>
                    <a:p>
                      <a:pPr algn="l">
                        <a:spcAft>
                          <a:spcPts val="0"/>
                        </a:spcAft>
                      </a:pPr>
                      <a:r>
                        <a:rPr lang="fr-FR" sz="1400" dirty="0">
                          <a:effectLst/>
                          <a:latin typeface="Times New Roman"/>
                          <a:ea typeface="ＭＳ 明朝"/>
                        </a:rPr>
                        <a:t>ou modalisation</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 </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endParaRPr lang="fr-FR" sz="1400" dirty="0">
                        <a:effectLst/>
                        <a:latin typeface="Times New Roman"/>
                        <a:ea typeface="ＭＳ 明朝"/>
                      </a:endParaRPr>
                    </a:p>
                  </a:txBody>
                  <a:tcPr marL="68580" marR="68580" marT="0" marB="0"/>
                </a:tc>
                <a:extLst>
                  <a:ext uri="{0D108BD9-81ED-4DB2-BD59-A6C34878D82A}">
                    <a16:rowId xmlns:a16="http://schemas.microsoft.com/office/drawing/2014/main" val="10005"/>
                  </a:ext>
                </a:extLst>
              </a:tr>
              <a:tr h="1703074">
                <a:tc>
                  <a:txBody>
                    <a:bodyPr/>
                    <a:lstStyle/>
                    <a:p>
                      <a:pPr algn="l">
                        <a:spcAft>
                          <a:spcPts val="0"/>
                        </a:spcAft>
                      </a:pPr>
                      <a:r>
                        <a:rPr lang="fr-FR" sz="1400" b="1" dirty="0">
                          <a:effectLst/>
                          <a:latin typeface="Times New Roman"/>
                          <a:ea typeface="ＭＳ 明朝"/>
                        </a:rPr>
                        <a:t>Scripteur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a:t>
                      </a:r>
                    </a:p>
                    <a:p>
                      <a:pPr algn="l">
                        <a:spcAft>
                          <a:spcPts val="0"/>
                        </a:spcAft>
                      </a:pPr>
                      <a:r>
                        <a:rPr lang="fr-FR" sz="1400" dirty="0">
                          <a:effectLst/>
                          <a:latin typeface="Times New Roman"/>
                          <a:ea typeface="ＭＳ 明朝"/>
                        </a:rPr>
                        <a:t>Représentation</a:t>
                      </a:r>
                    </a:p>
                    <a:p>
                      <a:pPr algn="l">
                        <a:spcAft>
                          <a:spcPts val="0"/>
                        </a:spcAft>
                      </a:pPr>
                      <a:r>
                        <a:rPr lang="fr-FR" sz="1400" dirty="0">
                          <a:effectLst/>
                          <a:latin typeface="Times New Roman"/>
                          <a:ea typeface="ＭＳ 明朝"/>
                        </a:rPr>
                        <a:t>verbale ou</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graphique (décrire, illustrer ou verbes renvoyant aux procès ) </a:t>
                      </a:r>
                    </a:p>
                  </a:txBody>
                  <a:tcPr marL="68580" marR="68580" marT="0" marB="0"/>
                </a:tc>
                <a:tc>
                  <a:txBody>
                    <a:bodyPr/>
                    <a:lstStyle/>
                    <a:p>
                      <a:pPr algn="ctr">
                        <a:spcAft>
                          <a:spcPts val="0"/>
                        </a:spcAft>
                      </a:pPr>
                      <a:r>
                        <a:rPr lang="fr-FR" sz="1400" dirty="0">
                          <a:effectLst/>
                          <a:latin typeface="Times New Roman"/>
                          <a:ea typeface="ＭＳ 明朝"/>
                        </a:rPr>
                        <a:t> 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 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extLst>
                  <a:ext uri="{0D108BD9-81ED-4DB2-BD59-A6C34878D82A}">
                    <a16:rowId xmlns:a16="http://schemas.microsoft.com/office/drawing/2014/main" val="10006"/>
                  </a:ext>
                </a:extLst>
              </a:tr>
              <a:tr h="10379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400" dirty="0">
                        <a:effectLst/>
                        <a:latin typeface="Times New Roman"/>
                        <a:ea typeface="ＭＳ 明朝"/>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algn="l">
                        <a:spcAft>
                          <a:spcPts val="0"/>
                        </a:spcAft>
                      </a:pPr>
                      <a:endParaRPr lang="fr-FR" sz="1400" dirty="0">
                        <a:effectLst/>
                        <a:latin typeface="Times New Roman"/>
                        <a:ea typeface="ＭＳ 明朝"/>
                      </a:endParaRPr>
                    </a:p>
                  </a:txBody>
                  <a:tcPr marL="68580" marR="68580" marT="0" marB="0"/>
                </a:tc>
                <a:tc>
                  <a:txBody>
                    <a:bodyPr/>
                    <a:lstStyle/>
                    <a:p>
                      <a:pPr algn="ctr">
                        <a:spcAft>
                          <a:spcPts val="0"/>
                        </a:spcAft>
                      </a:pPr>
                      <a:r>
                        <a:rPr lang="fr-FR" sz="1400" dirty="0">
                          <a:effectLst/>
                          <a:latin typeface="Times New Roman"/>
                          <a:ea typeface="ＭＳ 明朝"/>
                        </a:rPr>
                        <a:t> 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tc>
                  <a:txBody>
                    <a:bodyPr/>
                    <a:lstStyle/>
                    <a:p>
                      <a:pPr algn="ctr">
                        <a:spcAft>
                          <a:spcPts val="0"/>
                        </a:spcAft>
                      </a:pPr>
                      <a:r>
                        <a:rPr lang="fr-FR" sz="1400" dirty="0">
                          <a:effectLst/>
                          <a:latin typeface="Times New Roman"/>
                          <a:ea typeface="ＭＳ 明朝"/>
                        </a:rPr>
                        <a:t> X</a:t>
                      </a:r>
                    </a:p>
                  </a:txBody>
                  <a:tcPr marL="68580" marR="68580" marT="0" marB="0"/>
                </a:tc>
                <a:tc>
                  <a:txBody>
                    <a:bodyPr/>
                    <a:lstStyle/>
                    <a:p>
                      <a:pPr algn="ctr">
                        <a:spcAft>
                          <a:spcPts val="0"/>
                        </a:spcAft>
                      </a:pPr>
                      <a:r>
                        <a:rPr lang="fr-FR" sz="1400" dirty="0">
                          <a:effectLst/>
                          <a:latin typeface="Times New Roman"/>
                          <a:ea typeface="ＭＳ 明朝"/>
                        </a:rPr>
                        <a:t>X</a:t>
                      </a: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674959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468201620"/>
              </p:ext>
            </p:extLst>
          </p:nvPr>
        </p:nvGraphicFramePr>
        <p:xfrm>
          <a:off x="115457" y="144328"/>
          <a:ext cx="8284081" cy="6713672"/>
        </p:xfrm>
        <a:graphic>
          <a:graphicData uri="http://schemas.openxmlformats.org/drawingml/2006/table">
            <a:tbl>
              <a:tblPr firstRow="1" bandRow="1">
                <a:tableStyleId>{5C22544A-7EE6-4342-B048-85BDC9FD1C3A}</a:tableStyleId>
              </a:tblPr>
              <a:tblGrid>
                <a:gridCol w="2345848">
                  <a:extLst>
                    <a:ext uri="{9D8B030D-6E8A-4147-A177-3AD203B41FA5}">
                      <a16:colId xmlns:a16="http://schemas.microsoft.com/office/drawing/2014/main" val="20000"/>
                    </a:ext>
                  </a:extLst>
                </a:gridCol>
                <a:gridCol w="5938233">
                  <a:extLst>
                    <a:ext uri="{9D8B030D-6E8A-4147-A177-3AD203B41FA5}">
                      <a16:colId xmlns:a16="http://schemas.microsoft.com/office/drawing/2014/main" val="20001"/>
                    </a:ext>
                  </a:extLst>
                </a:gridCol>
              </a:tblGrid>
              <a:tr h="422101">
                <a:tc rowSpan="3">
                  <a:txBody>
                    <a:bodyPr/>
                    <a:lstStyle/>
                    <a:p>
                      <a:pPr marL="269875" indent="-269875" algn="r">
                        <a:spcAft>
                          <a:spcPts val="0"/>
                        </a:spcAft>
                      </a:pPr>
                      <a:r>
                        <a:rPr lang="fr-FR" sz="1400" b="1" dirty="0">
                          <a:effectLst/>
                          <a:latin typeface="Times New Roman"/>
                          <a:ea typeface="ＭＳ 明朝"/>
                        </a:rPr>
                        <a:t> Items  </a:t>
                      </a:r>
                      <a:endParaRPr lang="fr-FR" sz="1200" b="1" dirty="0">
                        <a:effectLst/>
                        <a:latin typeface="Times New Roman"/>
                        <a:ea typeface="ＭＳ 明朝"/>
                      </a:endParaRPr>
                    </a:p>
                    <a:p>
                      <a:pPr marL="269875" indent="-269875" algn="l">
                        <a:spcAft>
                          <a:spcPts val="0"/>
                        </a:spcAft>
                      </a:pPr>
                      <a:endParaRPr lang="fr-FR" sz="1200" b="1" dirty="0">
                        <a:effectLst/>
                        <a:latin typeface="Times New Roman"/>
                        <a:ea typeface="ＭＳ 明朝"/>
                      </a:endParaRPr>
                    </a:p>
                    <a:p>
                      <a:pPr marL="269875" indent="-269875" algn="l">
                        <a:spcAft>
                          <a:spcPts val="0"/>
                        </a:spcAft>
                      </a:pPr>
                      <a:r>
                        <a:rPr lang="fr-FR" sz="1200" b="1" dirty="0">
                          <a:effectLst/>
                          <a:latin typeface="Times New Roman"/>
                          <a:ea typeface="ＭＳ 明朝"/>
                        </a:rPr>
                        <a:t>Modalités </a:t>
                      </a:r>
                      <a:endParaRPr lang="fr-FR" sz="1200" dirty="0">
                        <a:effectLst/>
                        <a:latin typeface="Times New Roman"/>
                        <a:ea typeface="ＭＳ 明朝"/>
                      </a:endParaRPr>
                    </a:p>
                  </a:txBody>
                  <a:tcPr marL="68580" marR="68580" marT="0" marB="0">
                    <a:lnTlToBr w="12700" cap="flat" cmpd="sng" algn="ctr">
                      <a:solidFill>
                        <a:scrgbClr r="0" g="0" b="0"/>
                      </a:solidFill>
                      <a:prstDash val="solid"/>
                      <a:round/>
                      <a:headEnd type="none" w="med" len="med"/>
                      <a:tailEnd type="none" w="med" len="med"/>
                    </a:lnTlToBr>
                  </a:tcPr>
                </a:tc>
                <a:tc>
                  <a:txBody>
                    <a:bodyPr/>
                    <a:lstStyle/>
                    <a:p>
                      <a:pPr marL="269875" indent="-269875" algn="ctr">
                        <a:spcAft>
                          <a:spcPts val="0"/>
                        </a:spcAft>
                      </a:pPr>
                      <a:r>
                        <a:rPr lang="fr-FR" sz="1400" b="1" dirty="0">
                          <a:effectLst/>
                          <a:latin typeface="Times New Roman"/>
                          <a:ea typeface="ＭＳ 明朝"/>
                        </a:rPr>
                        <a:t>Manuels</a:t>
                      </a:r>
                      <a:endParaRPr lang="fr-FR" sz="1200" dirty="0">
                        <a:effectLst/>
                        <a:latin typeface="Times New Roman"/>
                        <a:ea typeface="ＭＳ 明朝"/>
                      </a:endParaRPr>
                    </a:p>
                    <a:p>
                      <a:pPr marL="269875" indent="-269875" algn="ctr">
                        <a:spcAft>
                          <a:spcPts val="0"/>
                        </a:spcAft>
                      </a:pPr>
                      <a:r>
                        <a:rPr lang="fr-FR" sz="1200" dirty="0">
                          <a:effectLst/>
                          <a:latin typeface="Times New Roman"/>
                          <a:ea typeface="ＭＳ 明朝"/>
                        </a:rPr>
                        <a:t> </a:t>
                      </a:r>
                    </a:p>
                  </a:txBody>
                  <a:tcPr marL="68580" marR="68580" marT="0" marB="0"/>
                </a:tc>
                <a:extLst>
                  <a:ext uri="{0D108BD9-81ED-4DB2-BD59-A6C34878D82A}">
                    <a16:rowId xmlns:a16="http://schemas.microsoft.com/office/drawing/2014/main" val="10000"/>
                  </a:ext>
                </a:extLst>
              </a:tr>
              <a:tr h="194816">
                <a:tc vMerge="1">
                  <a:txBody>
                    <a:bodyPr/>
                    <a:lstStyle/>
                    <a:p>
                      <a:endParaRPr lang="fr-FR"/>
                    </a:p>
                  </a:txBody>
                  <a:tcPr/>
                </a:tc>
                <a:tc>
                  <a:txBody>
                    <a:bodyPr/>
                    <a:lstStyle/>
                    <a:p>
                      <a:pPr algn="ctr">
                        <a:spcAft>
                          <a:spcPts val="0"/>
                        </a:spcAft>
                      </a:pPr>
                      <a:r>
                        <a:rPr lang="fr-FR" sz="1200" dirty="0" err="1">
                          <a:effectLst/>
                          <a:latin typeface="Times New Roman"/>
                          <a:ea typeface="ＭＳ 明朝"/>
                        </a:rPr>
                        <a:t>Alld</a:t>
                      </a:r>
                      <a:r>
                        <a:rPr lang="fr-FR" sz="1200" dirty="0">
                          <a:effectLst/>
                          <a:latin typeface="Times New Roman"/>
                          <a:ea typeface="ＭＳ 明朝"/>
                        </a:rPr>
                        <a:t> </a:t>
                      </a:r>
                    </a:p>
                  </a:txBody>
                  <a:tcPr marL="68580" marR="68580" marT="0" marB="0"/>
                </a:tc>
                <a:extLst>
                  <a:ext uri="{0D108BD9-81ED-4DB2-BD59-A6C34878D82A}">
                    <a16:rowId xmlns:a16="http://schemas.microsoft.com/office/drawing/2014/main" val="10001"/>
                  </a:ext>
                </a:extLst>
              </a:tr>
              <a:tr h="194816">
                <a:tc vMerge="1">
                  <a:txBody>
                    <a:bodyPr/>
                    <a:lstStyle/>
                    <a:p>
                      <a:endParaRPr lang="fr-F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200" b="1" dirty="0">
                          <a:effectLst/>
                          <a:latin typeface="Times New Roman"/>
                          <a:ea typeface="ＭＳ 明朝"/>
                        </a:rPr>
                        <a:t>T1</a:t>
                      </a:r>
                      <a:r>
                        <a:rPr lang="fr-FR" sz="1200" b="1" baseline="0" dirty="0">
                          <a:effectLst/>
                          <a:latin typeface="Times New Roman"/>
                          <a:ea typeface="ＭＳ 明朝"/>
                        </a:rPr>
                        <a:t> : </a:t>
                      </a:r>
                      <a:r>
                        <a:rPr lang="fr-FR" sz="1200" b="1" dirty="0">
                          <a:effectLst/>
                          <a:latin typeface="Times New Roman"/>
                          <a:ea typeface="ＭＳ 明朝"/>
                        </a:rPr>
                        <a:t>« Unterhaltungsmedien </a:t>
                      </a:r>
                      <a:r>
                        <a:rPr lang="fr-FR" sz="1200" b="1" dirty="0" err="1">
                          <a:effectLst/>
                          <a:latin typeface="Times New Roman"/>
                          <a:ea typeface="ＭＳ 明朝"/>
                        </a:rPr>
                        <a:t>und</a:t>
                      </a:r>
                      <a:r>
                        <a:rPr lang="fr-FR" sz="1200" b="1" dirty="0">
                          <a:effectLst/>
                          <a:latin typeface="Times New Roman"/>
                          <a:ea typeface="ＭＳ 明朝"/>
                        </a:rPr>
                        <a:t> die </a:t>
                      </a:r>
                      <a:r>
                        <a:rPr lang="fr-FR" sz="1200" b="1" dirty="0" err="1">
                          <a:effectLst/>
                          <a:latin typeface="Times New Roman"/>
                          <a:ea typeface="ＭＳ 明朝"/>
                        </a:rPr>
                        <a:t>Bologna-Hochschulereform</a:t>
                      </a:r>
                      <a:r>
                        <a:rPr lang="fr-FR" sz="1200" b="1" dirty="0">
                          <a:effectLst/>
                          <a:latin typeface="Times New Roman"/>
                          <a:ea typeface="ＭＳ 明朝"/>
                        </a:rPr>
                        <a:t> »</a:t>
                      </a:r>
                      <a:r>
                        <a:rPr lang="fr-FR" sz="1200" b="1" dirty="0">
                          <a:effectLst/>
                        </a:rPr>
                        <a:t> </a:t>
                      </a:r>
                      <a:endParaRPr lang="fr-FR" sz="1200" b="1" dirty="0">
                        <a:effectLst/>
                        <a:latin typeface="Times New Roman"/>
                        <a:ea typeface="ＭＳ 明朝"/>
                      </a:endParaRPr>
                    </a:p>
                  </a:txBody>
                  <a:tcPr marL="68580" marR="68580" marT="0" marB="0"/>
                </a:tc>
                <a:extLst>
                  <a:ext uri="{0D108BD9-81ED-4DB2-BD59-A6C34878D82A}">
                    <a16:rowId xmlns:a16="http://schemas.microsoft.com/office/drawing/2014/main" val="10002"/>
                  </a:ext>
                </a:extLst>
              </a:tr>
              <a:tr h="909142">
                <a:tc>
                  <a:txBody>
                    <a:bodyPr/>
                    <a:lstStyle/>
                    <a:p>
                      <a:pPr algn="just">
                        <a:spcAft>
                          <a:spcPts val="0"/>
                        </a:spcAft>
                      </a:pPr>
                      <a:r>
                        <a:rPr lang="fr-FR" sz="1400" b="1" dirty="0">
                          <a:effectLst/>
                          <a:latin typeface="Times New Roman"/>
                          <a:ea typeface="ＭＳ 明朝"/>
                        </a:rPr>
                        <a:t>Chercheur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de la 1</a:t>
                      </a:r>
                      <a:r>
                        <a:rPr lang="fr-FR" sz="1400" baseline="30000" dirty="0">
                          <a:effectLst/>
                          <a:latin typeface="Times New Roman"/>
                          <a:ea typeface="ＭＳ 明朝"/>
                        </a:rPr>
                        <a:t>er</a:t>
                      </a:r>
                      <a:r>
                        <a:rPr lang="fr-FR" sz="1400" dirty="0">
                          <a:effectLst/>
                          <a:latin typeface="Times New Roman"/>
                          <a:ea typeface="ＭＳ 明朝"/>
                        </a:rPr>
                        <a:t> personne ou « on » + « verbes de recherche »</a:t>
                      </a:r>
                    </a:p>
                  </a:txBody>
                  <a:tcPr marL="68580" marR="68580" marT="0" marB="0"/>
                </a:tc>
                <a:tc>
                  <a:txBody>
                    <a:bodyPr/>
                    <a:lstStyle/>
                    <a:p>
                      <a:r>
                        <a:rPr lang="fr-FR" sz="1400" i="1" dirty="0" err="1"/>
                        <a:t>Wir</a:t>
                      </a:r>
                      <a:r>
                        <a:rPr lang="fr-FR" sz="1400" i="1" dirty="0"/>
                        <a:t> </a:t>
                      </a:r>
                      <a:r>
                        <a:rPr lang="fr-FR" sz="1400" i="1" dirty="0" err="1"/>
                        <a:t>vermuten</a:t>
                      </a:r>
                      <a:r>
                        <a:rPr lang="fr-FR" sz="1400" i="1" dirty="0"/>
                        <a:t>,</a:t>
                      </a:r>
                    </a:p>
                    <a:p>
                      <a:r>
                        <a:rPr lang="fr-FR" sz="1400" i="1" dirty="0" err="1"/>
                        <a:t>Wir</a:t>
                      </a:r>
                      <a:r>
                        <a:rPr lang="fr-FR" sz="1400" i="1" dirty="0"/>
                        <a:t> </a:t>
                      </a:r>
                      <a:r>
                        <a:rPr lang="fr-FR" sz="1400" i="1" dirty="0" err="1"/>
                        <a:t>suchen</a:t>
                      </a:r>
                      <a:r>
                        <a:rPr lang="fr-FR" sz="1400" i="1" dirty="0"/>
                        <a:t> </a:t>
                      </a:r>
                      <a:r>
                        <a:rPr lang="fr-FR" sz="1400" i="1" dirty="0" err="1"/>
                        <a:t>daher</a:t>
                      </a:r>
                      <a:r>
                        <a:rPr lang="fr-FR" sz="1400" i="1" dirty="0"/>
                        <a:t> </a:t>
                      </a:r>
                      <a:r>
                        <a:rPr lang="fr-FR" sz="1400" i="1" dirty="0" err="1"/>
                        <a:t>nach</a:t>
                      </a:r>
                      <a:r>
                        <a:rPr lang="fr-FR" sz="1400" i="1"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i="1" dirty="0" err="1"/>
                        <a:t>Schon</a:t>
                      </a:r>
                      <a:r>
                        <a:rPr lang="fr-FR" sz="1400" i="1" dirty="0"/>
                        <a:t> </a:t>
                      </a:r>
                      <a:r>
                        <a:rPr lang="fr-FR" sz="1400" i="1" dirty="0" err="1"/>
                        <a:t>bei</a:t>
                      </a:r>
                      <a:r>
                        <a:rPr lang="fr-FR" sz="1400" i="1" dirty="0"/>
                        <a:t> </a:t>
                      </a:r>
                      <a:r>
                        <a:rPr lang="fr-FR" sz="1400" i="1" dirty="0" err="1"/>
                        <a:t>dieser</a:t>
                      </a:r>
                      <a:r>
                        <a:rPr lang="fr-FR" sz="1400" i="1" dirty="0"/>
                        <a:t> </a:t>
                      </a:r>
                      <a:r>
                        <a:rPr lang="fr-FR" sz="1400" i="1" dirty="0" err="1"/>
                        <a:t>Lektüre</a:t>
                      </a:r>
                      <a:r>
                        <a:rPr lang="fr-FR" sz="1400" i="1" dirty="0"/>
                        <a:t> </a:t>
                      </a:r>
                      <a:r>
                        <a:rPr lang="fr-FR" sz="1400" i="1" dirty="0" err="1"/>
                        <a:t>ist</a:t>
                      </a:r>
                      <a:r>
                        <a:rPr lang="fr-FR" sz="1400" i="1" dirty="0"/>
                        <a:t> uns ….</a:t>
                      </a:r>
                      <a:r>
                        <a:rPr lang="fr-FR" sz="1400" i="1" dirty="0" err="1"/>
                        <a:t>aufgefallen</a:t>
                      </a:r>
                      <a:endParaRPr lang="fr-FR" sz="1400" i="1" dirty="0"/>
                    </a:p>
                    <a:p>
                      <a:pPr marL="0" marR="0" indent="0" algn="l" defTabSz="914400" rtl="0" eaLnBrk="1" fontAlgn="auto" latinLnBrk="0" hangingPunct="1">
                        <a:lnSpc>
                          <a:spcPct val="100000"/>
                        </a:lnSpc>
                        <a:spcBef>
                          <a:spcPts val="0"/>
                        </a:spcBef>
                        <a:spcAft>
                          <a:spcPts val="0"/>
                        </a:spcAft>
                        <a:buClrTx/>
                        <a:buSzTx/>
                        <a:buFontTx/>
                        <a:buNone/>
                        <a:tabLst/>
                        <a:defRPr/>
                      </a:pPr>
                      <a:r>
                        <a:rPr lang="fr-FR" sz="1400" i="1" baseline="0" dirty="0"/>
                        <a:t>Den </a:t>
                      </a:r>
                      <a:r>
                        <a:rPr lang="fr-FR" sz="1400" i="1" baseline="0" dirty="0" err="1"/>
                        <a:t>Begriff</a:t>
                      </a:r>
                      <a:r>
                        <a:rPr lang="fr-FR" sz="1400" i="1" baseline="0" dirty="0"/>
                        <a:t> der Episode </a:t>
                      </a:r>
                      <a:r>
                        <a:rPr lang="fr-FR" sz="1400" i="1" baseline="0" dirty="0" err="1"/>
                        <a:t>beziehen</a:t>
                      </a:r>
                      <a:r>
                        <a:rPr lang="fr-FR" sz="1400" i="1" baseline="0" dirty="0"/>
                        <a:t> </a:t>
                      </a:r>
                      <a:r>
                        <a:rPr lang="fr-FR" sz="1400" i="1" baseline="0" dirty="0" err="1"/>
                        <a:t>wir</a:t>
                      </a:r>
                      <a:r>
                        <a:rPr lang="fr-FR" sz="1400" i="1" baseline="0" dirty="0"/>
                        <a:t> </a:t>
                      </a:r>
                      <a:r>
                        <a:rPr lang="fr-FR" sz="1400" i="1" baseline="0" dirty="0" err="1"/>
                        <a:t>nicht</a:t>
                      </a:r>
                      <a:r>
                        <a:rPr lang="fr-FR" sz="1400" i="1" baseline="0" dirty="0"/>
                        <a:t> </a:t>
                      </a:r>
                      <a:r>
                        <a:rPr lang="fr-FR" sz="1400" i="1" baseline="0" dirty="0" err="1"/>
                        <a:t>nur</a:t>
                      </a:r>
                      <a:r>
                        <a:rPr lang="fr-FR" sz="1400" i="1" baseline="0" dirty="0"/>
                        <a:t> </a:t>
                      </a:r>
                      <a:r>
                        <a:rPr lang="fr-FR" sz="1400" i="1" baseline="0" dirty="0" err="1"/>
                        <a:t>auf</a:t>
                      </a:r>
                      <a:r>
                        <a:rPr lang="fr-FR" sz="1400" i="1" baseline="0" dirty="0"/>
                        <a:t>… </a:t>
                      </a:r>
                      <a:r>
                        <a:rPr lang="fr-FR" sz="1400" i="1" baseline="0" dirty="0" err="1"/>
                        <a:t>sondern</a:t>
                      </a:r>
                      <a:r>
                        <a:rPr lang="fr-FR" sz="1400" i="1" baseline="0" dirty="0"/>
                        <a:t> </a:t>
                      </a:r>
                      <a:r>
                        <a:rPr lang="fr-FR" sz="1400" i="1" baseline="0" dirty="0" err="1"/>
                        <a:t>auf</a:t>
                      </a:r>
                      <a:r>
                        <a:rPr lang="fr-FR" sz="1400" i="1" baseline="0" dirty="0"/>
                        <a:t>…</a:t>
                      </a:r>
                      <a:endParaRPr lang="fr-FR" sz="1400" i="1" dirty="0"/>
                    </a:p>
                  </a:txBody>
                  <a:tcPr marL="68580" marR="68580" marT="0" marB="0"/>
                </a:tc>
                <a:extLst>
                  <a:ext uri="{0D108BD9-81ED-4DB2-BD59-A6C34878D82A}">
                    <a16:rowId xmlns:a16="http://schemas.microsoft.com/office/drawing/2014/main" val="10003"/>
                  </a:ext>
                </a:extLst>
              </a:tr>
              <a:tr h="597279">
                <a:tc>
                  <a:txBody>
                    <a:bodyPr/>
                    <a:lstStyle/>
                    <a:p>
                      <a:pPr algn="l">
                        <a:spcAft>
                          <a:spcPts val="0"/>
                        </a:spcAft>
                      </a:pPr>
                      <a:r>
                        <a:rPr lang="fr-FR" sz="1400" b="1" dirty="0">
                          <a:effectLst/>
                          <a:latin typeface="Times New Roman"/>
                          <a:ea typeface="ＭＳ 明朝"/>
                        </a:rPr>
                        <a:t>Référenciation</a:t>
                      </a:r>
                      <a:r>
                        <a:rPr lang="fr-FR" sz="1400" dirty="0">
                          <a:effectLst/>
                          <a:latin typeface="Times New Roman"/>
                          <a:ea typeface="ＭＳ 明朝"/>
                        </a:rPr>
                        <a:t> </a:t>
                      </a:r>
                      <a:r>
                        <a:rPr lang="fr-FR" sz="1400" baseline="0" dirty="0">
                          <a:effectLst/>
                          <a:latin typeface="Times New Roman"/>
                          <a:ea typeface="ＭＳ 明朝"/>
                        </a:rPr>
                        <a:t> +</a:t>
                      </a:r>
                      <a:r>
                        <a:rPr lang="fr-FR" sz="1400" dirty="0">
                          <a:effectLst/>
                          <a:latin typeface="Times New Roman"/>
                          <a:ea typeface="ＭＳ 明朝"/>
                        </a:rPr>
                        <a:t>(intertextualité)</a:t>
                      </a:r>
                    </a:p>
                  </a:txBody>
                  <a:tcPr marL="68580" marR="68580" marT="0" marB="0"/>
                </a:tc>
                <a:tc>
                  <a:txBody>
                    <a:bodyPr/>
                    <a:lstStyle/>
                    <a:p>
                      <a:r>
                        <a:rPr lang="fr-FR" sz="1400" i="1" dirty="0"/>
                        <a:t>Um ….</a:t>
                      </a:r>
                      <a:r>
                        <a:rPr lang="fr-FR" sz="1400" i="1" dirty="0" err="1"/>
                        <a:t>beschreiben</a:t>
                      </a:r>
                      <a:r>
                        <a:rPr lang="fr-FR" sz="1400" i="1" baseline="0" dirty="0"/>
                        <a:t> zu </a:t>
                      </a:r>
                      <a:r>
                        <a:rPr lang="fr-FR" sz="1400" i="1" baseline="0" dirty="0" err="1"/>
                        <a:t>können</a:t>
                      </a:r>
                      <a:r>
                        <a:rPr lang="fr-FR" sz="1400" i="1" baseline="0" dirty="0"/>
                        <a:t> , </a:t>
                      </a:r>
                      <a:r>
                        <a:rPr lang="fr-FR" sz="1400" i="1" baseline="0" dirty="0" err="1"/>
                        <a:t>stützen</a:t>
                      </a:r>
                      <a:r>
                        <a:rPr lang="fr-FR" sz="1400" i="1" baseline="0" dirty="0"/>
                        <a:t> </a:t>
                      </a:r>
                      <a:r>
                        <a:rPr lang="fr-FR" sz="1400" i="1" baseline="0" dirty="0" err="1"/>
                        <a:t>wir</a:t>
                      </a:r>
                      <a:r>
                        <a:rPr lang="fr-FR" sz="1400" i="1" baseline="0" dirty="0"/>
                        <a:t> uns </a:t>
                      </a:r>
                      <a:r>
                        <a:rPr lang="fr-FR" sz="1400" i="1" baseline="0" dirty="0" err="1"/>
                        <a:t>auf</a:t>
                      </a:r>
                      <a:r>
                        <a:rPr lang="fr-FR" sz="1400" i="1" baseline="0" dirty="0"/>
                        <a:t> Greimas</a:t>
                      </a:r>
                    </a:p>
                    <a:p>
                      <a:r>
                        <a:rPr lang="fr-FR" sz="1400" i="1" baseline="0" dirty="0" err="1"/>
                        <a:t>wie</a:t>
                      </a:r>
                      <a:r>
                        <a:rPr lang="fr-FR" sz="1400" i="1" baseline="0" dirty="0"/>
                        <a:t> es </a:t>
                      </a:r>
                      <a:r>
                        <a:rPr lang="fr-FR" sz="1400" i="1" baseline="0" dirty="0" err="1"/>
                        <a:t>Hickethier</a:t>
                      </a:r>
                      <a:r>
                        <a:rPr lang="fr-FR" sz="1400" i="1" baseline="0" dirty="0"/>
                        <a:t> </a:t>
                      </a:r>
                      <a:r>
                        <a:rPr lang="fr-FR" sz="1400" i="1" baseline="0" dirty="0" err="1"/>
                        <a:t>täte</a:t>
                      </a:r>
                      <a:r>
                        <a:rPr lang="fr-FR" sz="1400" i="1" baseline="0" dirty="0"/>
                        <a:t>, </a:t>
                      </a:r>
                    </a:p>
                  </a:txBody>
                  <a:tcPr marL="68580" marR="68580" marT="0" marB="0"/>
                </a:tc>
                <a:extLst>
                  <a:ext uri="{0D108BD9-81ED-4DB2-BD59-A6C34878D82A}">
                    <a16:rowId xmlns:a16="http://schemas.microsoft.com/office/drawing/2014/main" val="10004"/>
                  </a:ext>
                </a:extLst>
              </a:tr>
              <a:tr h="1883222">
                <a:tc>
                  <a:txBody>
                    <a:bodyPr/>
                    <a:lstStyle/>
                    <a:p>
                      <a:pPr algn="just">
                        <a:spcAft>
                          <a:spcPts val="0"/>
                        </a:spcAft>
                      </a:pPr>
                      <a:r>
                        <a:rPr lang="fr-FR" sz="1400" b="1" dirty="0">
                          <a:effectLst/>
                          <a:latin typeface="Times New Roman"/>
                          <a:ea typeface="ＭＳ 明朝"/>
                        </a:rPr>
                        <a:t>Argumentateur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 </a:t>
                      </a:r>
                      <a:r>
                        <a:rPr lang="fr-FR" sz="1400" dirty="0" err="1">
                          <a:effectLst/>
                          <a:latin typeface="Times New Roman"/>
                          <a:ea typeface="ＭＳ 明朝"/>
                        </a:rPr>
                        <a:t>vb</a:t>
                      </a:r>
                      <a:r>
                        <a:rPr lang="fr-FR" sz="1400" dirty="0">
                          <a:effectLst/>
                          <a:latin typeface="Times New Roman"/>
                          <a:ea typeface="ＭＳ 明朝"/>
                        </a:rPr>
                        <a:t> de prise de position</a:t>
                      </a:r>
                      <a:r>
                        <a:rPr lang="fr-FR" sz="1400" baseline="0" dirty="0">
                          <a:effectLst/>
                          <a:latin typeface="Times New Roman"/>
                          <a:ea typeface="ＭＳ 明朝"/>
                        </a:rPr>
                        <a:t> </a:t>
                      </a:r>
                      <a:r>
                        <a:rPr lang="fr-FR" sz="1400" dirty="0">
                          <a:effectLst/>
                          <a:latin typeface="Times New Roman"/>
                          <a:ea typeface="ＭＳ 明朝"/>
                        </a:rPr>
                        <a:t>ou modalisation</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 </a:t>
                      </a:r>
                    </a:p>
                  </a:txBody>
                  <a:tcPr marL="68580" marR="68580" marT="0" marB="0"/>
                </a:tc>
                <a:tc>
                  <a:txBody>
                    <a:bodyPr/>
                    <a:lstStyle/>
                    <a:p>
                      <a:r>
                        <a:rPr lang="fr-FR" sz="1400" i="1" dirty="0" err="1"/>
                        <a:t>Wir</a:t>
                      </a:r>
                      <a:r>
                        <a:rPr lang="fr-FR" sz="1400" i="1" dirty="0"/>
                        <a:t> </a:t>
                      </a:r>
                      <a:r>
                        <a:rPr lang="fr-FR" sz="1400" i="1" dirty="0" err="1"/>
                        <a:t>schlagen</a:t>
                      </a:r>
                      <a:r>
                        <a:rPr lang="fr-FR" sz="1400" i="1" dirty="0"/>
                        <a:t> </a:t>
                      </a:r>
                      <a:r>
                        <a:rPr lang="fr-FR" sz="1400" i="1" dirty="0" err="1"/>
                        <a:t>nun</a:t>
                      </a:r>
                      <a:r>
                        <a:rPr lang="fr-FR" sz="1400" i="1" dirty="0"/>
                        <a:t> vor … mit den </a:t>
                      </a:r>
                      <a:r>
                        <a:rPr lang="fr-FR" sz="1400" i="1" dirty="0" err="1"/>
                        <a:t>gleichen</a:t>
                      </a:r>
                      <a:r>
                        <a:rPr lang="fr-FR" sz="1400" i="1" baseline="0" dirty="0"/>
                        <a:t> Codes zu </a:t>
                      </a:r>
                      <a:r>
                        <a:rPr lang="fr-FR" sz="1400" i="1" baseline="0" dirty="0" err="1"/>
                        <a:t>versehen</a:t>
                      </a:r>
                      <a:r>
                        <a:rPr lang="fr-FR" sz="1400" i="1" baseline="0" dirty="0"/>
                        <a:t> </a:t>
                      </a:r>
                      <a:r>
                        <a:rPr lang="fr-FR" sz="1400" i="1" baseline="0" dirty="0" err="1"/>
                        <a:t>wie</a:t>
                      </a:r>
                      <a:r>
                        <a:rPr lang="fr-FR" sz="1400" i="1" baseline="0" dirty="0"/>
                        <a:t> </a:t>
                      </a:r>
                      <a:r>
                        <a:rPr lang="fr-FR" sz="1400" i="1" baseline="0" dirty="0" err="1"/>
                        <a:t>oben</a:t>
                      </a:r>
                      <a:r>
                        <a:rPr lang="fr-FR" sz="1400" i="1" baseline="0" dirty="0"/>
                        <a:t> </a:t>
                      </a:r>
                      <a:r>
                        <a:rPr lang="fr-FR" sz="1400" i="1" baseline="0" dirty="0" err="1"/>
                        <a:t>schon</a:t>
                      </a:r>
                      <a:r>
                        <a:rPr lang="fr-FR" sz="1400" i="1" baseline="0" dirty="0"/>
                        <a:t>…</a:t>
                      </a:r>
                    </a:p>
                    <a:p>
                      <a:r>
                        <a:rPr lang="fr-FR" sz="1400" i="1" baseline="0" dirty="0" err="1"/>
                        <a:t>Solche</a:t>
                      </a:r>
                      <a:r>
                        <a:rPr lang="fr-FR" sz="1400" i="1" baseline="0" dirty="0"/>
                        <a:t> </a:t>
                      </a:r>
                      <a:r>
                        <a:rPr lang="fr-FR" sz="1400" i="1" baseline="0" dirty="0" err="1"/>
                        <a:t>neuen</a:t>
                      </a:r>
                      <a:r>
                        <a:rPr lang="fr-FR" sz="1400" i="1" baseline="0" dirty="0"/>
                        <a:t> </a:t>
                      </a:r>
                      <a:r>
                        <a:rPr lang="fr-FR" sz="1400" i="1" baseline="0" dirty="0" err="1"/>
                        <a:t>Teilweltzusammenhänge</a:t>
                      </a:r>
                      <a:r>
                        <a:rPr lang="fr-FR" sz="1400" i="1" baseline="0" dirty="0"/>
                        <a:t> </a:t>
                      </a:r>
                      <a:r>
                        <a:rPr lang="fr-FR" sz="1400" i="1" baseline="0" dirty="0" err="1"/>
                        <a:t>zeigen</a:t>
                      </a:r>
                      <a:r>
                        <a:rPr lang="fr-FR" sz="1400" i="1" baseline="0" dirty="0"/>
                        <a:t> </a:t>
                      </a:r>
                      <a:r>
                        <a:rPr lang="fr-FR" sz="1400" i="1" baseline="0" dirty="0" err="1"/>
                        <a:t>sich</a:t>
                      </a:r>
                      <a:r>
                        <a:rPr lang="fr-FR" sz="1400" i="1" baseline="0" dirty="0"/>
                        <a:t> </a:t>
                      </a:r>
                      <a:r>
                        <a:rPr lang="fr-FR" sz="1400" i="1" baseline="0" dirty="0" err="1"/>
                        <a:t>unsere</a:t>
                      </a:r>
                      <a:r>
                        <a:rPr lang="fr-FR" sz="1400" i="1" baseline="0" dirty="0"/>
                        <a:t> Meinung </a:t>
                      </a:r>
                      <a:r>
                        <a:rPr lang="fr-FR" sz="1400" i="1" baseline="0" dirty="0" err="1"/>
                        <a:t>nach</a:t>
                      </a:r>
                      <a:endParaRPr lang="fr-FR" sz="1400" i="1" dirty="0"/>
                    </a:p>
                    <a:p>
                      <a:pPr marL="0" marR="0" indent="0" algn="l" defTabSz="914400" rtl="0" eaLnBrk="1" fontAlgn="auto" latinLnBrk="0" hangingPunct="1">
                        <a:lnSpc>
                          <a:spcPct val="100000"/>
                        </a:lnSpc>
                        <a:spcBef>
                          <a:spcPts val="0"/>
                        </a:spcBef>
                        <a:spcAft>
                          <a:spcPts val="0"/>
                        </a:spcAft>
                        <a:buClrTx/>
                        <a:buSzTx/>
                        <a:buFontTx/>
                        <a:buNone/>
                        <a:tabLst/>
                        <a:defRPr/>
                      </a:pPr>
                      <a:r>
                        <a:rPr lang="fr-FR" sz="1400" i="1" dirty="0"/>
                        <a:t>Mit </a:t>
                      </a:r>
                      <a:r>
                        <a:rPr lang="fr-FR" sz="1400" i="1" dirty="0" err="1"/>
                        <a:t>Blick</a:t>
                      </a:r>
                      <a:r>
                        <a:rPr lang="fr-FR" sz="1400" i="1" dirty="0"/>
                        <a:t> </a:t>
                      </a:r>
                      <a:r>
                        <a:rPr lang="fr-FR" sz="1400" i="1" dirty="0" err="1"/>
                        <a:t>auf</a:t>
                      </a:r>
                      <a:r>
                        <a:rPr lang="fr-FR" sz="1400" i="1" dirty="0"/>
                        <a:t> </a:t>
                      </a:r>
                      <a:r>
                        <a:rPr lang="fr-FR" sz="1400" i="1" dirty="0" err="1"/>
                        <a:t>diese</a:t>
                      </a:r>
                      <a:r>
                        <a:rPr lang="fr-FR" sz="1400" i="1" dirty="0"/>
                        <a:t> </a:t>
                      </a:r>
                      <a:r>
                        <a:rPr lang="fr-FR" sz="1400" i="1" dirty="0" err="1"/>
                        <a:t>Effekte</a:t>
                      </a:r>
                      <a:r>
                        <a:rPr lang="fr-FR" sz="1400" i="1" dirty="0"/>
                        <a:t> </a:t>
                      </a:r>
                      <a:r>
                        <a:rPr lang="fr-FR" sz="1400" i="1" dirty="0" err="1"/>
                        <a:t>lautet</a:t>
                      </a:r>
                      <a:r>
                        <a:rPr lang="fr-FR" sz="1400" i="1" baseline="0" dirty="0"/>
                        <a:t> </a:t>
                      </a:r>
                      <a:r>
                        <a:rPr lang="fr-FR" sz="1400" i="1" baseline="0" dirty="0" err="1"/>
                        <a:t>unsere</a:t>
                      </a:r>
                      <a:r>
                        <a:rPr lang="fr-FR" sz="1400" i="1" baseline="0" dirty="0"/>
                        <a:t> </a:t>
                      </a:r>
                      <a:r>
                        <a:rPr lang="fr-FR" sz="1400" i="1" baseline="0" dirty="0" err="1"/>
                        <a:t>These</a:t>
                      </a:r>
                      <a:endParaRPr lang="fr-FR" sz="1400" i="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fr-FR" sz="1400" i="1" baseline="0" dirty="0"/>
                        <a:t>Dies </a:t>
                      </a:r>
                      <a:r>
                        <a:rPr lang="fr-FR" sz="1400" i="1" baseline="0" dirty="0" err="1"/>
                        <a:t>erlaubt</a:t>
                      </a:r>
                      <a:r>
                        <a:rPr lang="fr-FR" sz="1400" i="1" baseline="0" dirty="0"/>
                        <a:t> es,…</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i="1" baseline="0" dirty="0" err="1"/>
                        <a:t>Wir</a:t>
                      </a:r>
                      <a:r>
                        <a:rPr lang="fr-FR" sz="1400" i="1" baseline="0" dirty="0"/>
                        <a:t> </a:t>
                      </a:r>
                      <a:r>
                        <a:rPr lang="fr-FR" sz="1400" i="1" baseline="0" dirty="0" err="1"/>
                        <a:t>verstehen</a:t>
                      </a:r>
                      <a:r>
                        <a:rPr lang="fr-FR" sz="1400" i="1" baseline="0" dirty="0"/>
                        <a:t> die </a:t>
                      </a:r>
                      <a:r>
                        <a:rPr lang="fr-FR" sz="1400" i="1" baseline="0" dirty="0" err="1"/>
                        <a:t>verschiedene</a:t>
                      </a:r>
                      <a:r>
                        <a:rPr lang="fr-FR" sz="1400" i="1" baseline="0" dirty="0"/>
                        <a:t> Formate </a:t>
                      </a:r>
                      <a:r>
                        <a:rPr lang="fr-FR" sz="1400" i="1" baseline="0" dirty="0" err="1"/>
                        <a:t>daher</a:t>
                      </a:r>
                      <a:r>
                        <a:rPr lang="fr-FR" sz="1400" i="1" baseline="0" dirty="0"/>
                        <a:t> </a:t>
                      </a:r>
                      <a:r>
                        <a:rPr lang="fr-FR" sz="1400" i="1" baseline="0" dirty="0" err="1"/>
                        <a:t>als</a:t>
                      </a:r>
                      <a:r>
                        <a:rPr lang="fr-FR" sz="1400" i="1" baseline="0" dirty="0"/>
                        <a:t> </a:t>
                      </a:r>
                      <a:r>
                        <a:rPr lang="fr-FR" sz="1400" i="1" baseline="0" dirty="0" err="1"/>
                        <a:t>eperformative</a:t>
                      </a:r>
                      <a:r>
                        <a:rPr lang="fr-FR" sz="1400" i="1" baseline="0" dirty="0"/>
                        <a:t> </a:t>
                      </a:r>
                      <a:r>
                        <a:rPr lang="fr-FR" sz="1400" i="1" baseline="0" dirty="0" err="1"/>
                        <a:t>Dokumente</a:t>
                      </a:r>
                      <a:r>
                        <a:rPr lang="fr-FR" sz="1400" i="1" baseline="0" dirty="0"/>
                        <a:t>, die… </a:t>
                      </a:r>
                      <a:r>
                        <a:rPr lang="fr-FR" sz="1400" i="1" baseline="0" dirty="0" err="1"/>
                        <a:t>und</a:t>
                      </a:r>
                      <a:r>
                        <a:rPr lang="fr-FR" sz="1400" i="1" baseline="0" dirty="0"/>
                        <a:t> </a:t>
                      </a:r>
                      <a:r>
                        <a:rPr lang="fr-FR" sz="1400" i="1" baseline="0" dirty="0" err="1"/>
                        <a:t>obwohl</a:t>
                      </a:r>
                      <a:r>
                        <a:rPr lang="fr-FR" sz="1400" i="1" baseline="0" dirty="0"/>
                        <a:t> … </a:t>
                      </a:r>
                      <a:r>
                        <a:rPr lang="fr-FR" sz="1400" i="1" baseline="0" dirty="0" err="1"/>
                        <a:t>üblicherweise</a:t>
                      </a:r>
                      <a:r>
                        <a:rPr lang="fr-FR" sz="1400" i="1" baseline="0" dirty="0"/>
                        <a:t> </a:t>
                      </a:r>
                      <a:r>
                        <a:rPr lang="fr-FR" sz="1400" i="1" baseline="0" dirty="0" err="1"/>
                        <a:t>wenig</a:t>
                      </a:r>
                      <a:r>
                        <a:rPr lang="fr-FR" sz="1400" i="1" baseline="0" dirty="0"/>
                        <a:t> </a:t>
                      </a:r>
                      <a:r>
                        <a:rPr lang="fr-FR" sz="1400" i="1" baseline="0" dirty="0" err="1"/>
                        <a:t>sichtbar</a:t>
                      </a:r>
                      <a:r>
                        <a:rPr lang="fr-FR" sz="1400" i="1" baseline="0" dirty="0"/>
                        <a:t>, </a:t>
                      </a:r>
                      <a:r>
                        <a:rPr lang="fr-FR" sz="1400" i="1" baseline="0" dirty="0" err="1"/>
                        <a:t>dennoch</a:t>
                      </a:r>
                      <a:r>
                        <a:rPr lang="fr-FR" sz="1400" i="1" baseline="0" dirty="0"/>
                        <a:t> </a:t>
                      </a:r>
                      <a:r>
                        <a:rPr lang="fr-FR" sz="1400" i="1" baseline="0" dirty="0" err="1"/>
                        <a:t>entschieden</a:t>
                      </a:r>
                      <a:r>
                        <a:rPr lang="fr-FR" sz="1400" i="1" baseline="0" dirty="0"/>
                        <a:t> </a:t>
                      </a:r>
                      <a:r>
                        <a:rPr lang="fr-FR" sz="1400" i="1" baseline="0" dirty="0" err="1"/>
                        <a:t>Positionen</a:t>
                      </a:r>
                      <a:r>
                        <a:rPr lang="fr-FR" sz="1400" i="1" baseline="0" dirty="0"/>
                        <a:t> </a:t>
                      </a:r>
                      <a:r>
                        <a:rPr lang="fr-FR" sz="1400" i="1" baseline="0" dirty="0" err="1"/>
                        <a:t>beziehen</a:t>
                      </a:r>
                      <a:endParaRPr lang="fr-FR" sz="1400" i="1" baseline="0" dirty="0"/>
                    </a:p>
                    <a:p>
                      <a:endParaRPr lang="fr-FR" i="1" dirty="0"/>
                    </a:p>
                  </a:txBody>
                  <a:tcPr marL="68580" marR="68580" marT="0" marB="0"/>
                </a:tc>
                <a:extLst>
                  <a:ext uri="{0D108BD9-81ED-4DB2-BD59-A6C34878D82A}">
                    <a16:rowId xmlns:a16="http://schemas.microsoft.com/office/drawing/2014/main" val="10005"/>
                  </a:ext>
                </a:extLst>
              </a:tr>
              <a:tr h="1266832">
                <a:tc>
                  <a:txBody>
                    <a:bodyPr/>
                    <a:lstStyle/>
                    <a:p>
                      <a:pPr algn="just">
                        <a:spcAft>
                          <a:spcPts val="0"/>
                        </a:spcAft>
                      </a:pPr>
                      <a:r>
                        <a:rPr lang="fr-FR" sz="1400" b="1" dirty="0">
                          <a:effectLst/>
                          <a:latin typeface="Times New Roman"/>
                          <a:ea typeface="ＭＳ 明朝"/>
                        </a:rPr>
                        <a:t>Scripteur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a:t>
                      </a:r>
                      <a:r>
                        <a:rPr lang="fr-FR" sz="1400" baseline="0" dirty="0">
                          <a:effectLst/>
                          <a:latin typeface="Times New Roman"/>
                          <a:ea typeface="ＭＳ 明朝"/>
                        </a:rPr>
                        <a:t> </a:t>
                      </a:r>
                      <a:r>
                        <a:rPr lang="fr-FR" sz="1400" dirty="0">
                          <a:effectLst/>
                          <a:latin typeface="Times New Roman"/>
                          <a:ea typeface="ＭＳ 明朝"/>
                        </a:rPr>
                        <a:t>Représentation</a:t>
                      </a:r>
                    </a:p>
                    <a:p>
                      <a:pPr algn="l">
                        <a:spcAft>
                          <a:spcPts val="0"/>
                        </a:spcAft>
                      </a:pPr>
                      <a:r>
                        <a:rPr lang="fr-FR" sz="1400" dirty="0">
                          <a:effectLst/>
                          <a:latin typeface="Times New Roman"/>
                          <a:ea typeface="ＭＳ 明朝"/>
                        </a:rPr>
                        <a:t>(décrire, illustrer ou verbes renvoyant aux procès ) </a:t>
                      </a:r>
                    </a:p>
                  </a:txBody>
                  <a:tcPr marL="68580" marR="68580" marT="0" marB="0"/>
                </a:tc>
                <a:tc>
                  <a:txBody>
                    <a:bodyPr/>
                    <a:lstStyle/>
                    <a:p>
                      <a:r>
                        <a:rPr lang="fr-FR" sz="1400" i="1" dirty="0"/>
                        <a:t>Zur </a:t>
                      </a:r>
                      <a:r>
                        <a:rPr lang="fr-FR" sz="1400" i="1" dirty="0" err="1"/>
                        <a:t>Einführung</a:t>
                      </a:r>
                      <a:r>
                        <a:rPr lang="fr-FR" sz="1400" i="1" baseline="0" dirty="0"/>
                        <a:t> in </a:t>
                      </a:r>
                      <a:r>
                        <a:rPr lang="fr-FR" sz="1400" i="1" baseline="0" dirty="0" err="1"/>
                        <a:t>unser</a:t>
                      </a:r>
                      <a:r>
                        <a:rPr lang="fr-FR" sz="1400" i="1" baseline="0" dirty="0"/>
                        <a:t> </a:t>
                      </a:r>
                      <a:r>
                        <a:rPr lang="fr-FR" sz="1400" i="1" baseline="0" dirty="0" err="1"/>
                        <a:t>Methode</a:t>
                      </a:r>
                      <a:r>
                        <a:rPr lang="fr-FR" sz="1400" i="1" baseline="0" dirty="0"/>
                        <a:t> </a:t>
                      </a:r>
                      <a:r>
                        <a:rPr lang="fr-FR" sz="1400" i="1" baseline="0" dirty="0" err="1"/>
                        <a:t>reicht</a:t>
                      </a:r>
                      <a:r>
                        <a:rPr lang="fr-FR" sz="1400" i="1" baseline="0" dirty="0"/>
                        <a:t> es </a:t>
                      </a:r>
                      <a:r>
                        <a:rPr lang="fr-FR" sz="1400" i="1" baseline="0" dirty="0" err="1"/>
                        <a:t>vorlaüfig</a:t>
                      </a:r>
                      <a:r>
                        <a:rPr lang="fr-FR" sz="1400" i="1" baseline="0" dirty="0"/>
                        <a:t> </a:t>
                      </a:r>
                      <a:r>
                        <a:rPr lang="fr-FR" sz="1400" i="1" baseline="0" dirty="0" err="1"/>
                        <a:t>darauf</a:t>
                      </a:r>
                      <a:r>
                        <a:rPr lang="fr-FR" sz="1400" i="1" baseline="0" dirty="0"/>
                        <a:t> </a:t>
                      </a:r>
                      <a:r>
                        <a:rPr lang="fr-FR" sz="1400" i="1" baseline="0" dirty="0" err="1"/>
                        <a:t>hinzuweisen</a:t>
                      </a:r>
                      <a:r>
                        <a:rPr lang="fr-FR" sz="1400" i="1" baseline="0" dirty="0"/>
                        <a:t>, </a:t>
                      </a:r>
                      <a:r>
                        <a:rPr lang="fr-FR" sz="1400" i="1" baseline="0" dirty="0" err="1"/>
                        <a:t>dass</a:t>
                      </a:r>
                      <a:endParaRPr lang="fr-FR" sz="1400" i="1" baseline="0" dirty="0"/>
                    </a:p>
                    <a:p>
                      <a:r>
                        <a:rPr lang="fr-FR" sz="1400" i="1" dirty="0" err="1"/>
                        <a:t>Nun</a:t>
                      </a:r>
                      <a:r>
                        <a:rPr lang="fr-FR" sz="1400" i="1" dirty="0"/>
                        <a:t> </a:t>
                      </a:r>
                      <a:r>
                        <a:rPr lang="fr-FR" sz="1400" i="1" dirty="0" err="1"/>
                        <a:t>soll</a:t>
                      </a:r>
                      <a:r>
                        <a:rPr lang="fr-FR" sz="1400" i="1" dirty="0"/>
                        <a:t> </a:t>
                      </a:r>
                      <a:r>
                        <a:rPr lang="fr-FR" sz="1400" i="1" dirty="0" err="1"/>
                        <a:t>auf</a:t>
                      </a:r>
                      <a:r>
                        <a:rPr lang="fr-FR" sz="1400" i="1" dirty="0"/>
                        <a:t> </a:t>
                      </a:r>
                      <a:r>
                        <a:rPr lang="fr-FR" sz="1400" i="1" baseline="0" dirty="0"/>
                        <a:t>… </a:t>
                      </a:r>
                      <a:r>
                        <a:rPr lang="fr-FR" sz="1400" i="1" baseline="0" dirty="0" err="1"/>
                        <a:t>hingewiesen</a:t>
                      </a:r>
                      <a:r>
                        <a:rPr lang="fr-FR" sz="1400" i="1" baseline="0" dirty="0"/>
                        <a:t> </a:t>
                      </a:r>
                      <a:r>
                        <a:rPr lang="fr-FR" sz="1400" i="1" baseline="0" dirty="0" err="1"/>
                        <a:t>werden</a:t>
                      </a:r>
                      <a:endParaRPr lang="fr-FR" sz="1400" i="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fr-FR" sz="1400" i="1" baseline="0" dirty="0"/>
                        <a:t>Um zu </a:t>
                      </a:r>
                      <a:r>
                        <a:rPr lang="fr-FR" sz="1400" i="1" baseline="0" dirty="0" err="1"/>
                        <a:t>verstehen</a:t>
                      </a:r>
                      <a:r>
                        <a:rPr lang="fr-FR" sz="1400" i="1" baseline="0" dirty="0"/>
                        <a:t> </a:t>
                      </a:r>
                      <a:r>
                        <a:rPr lang="fr-FR" sz="1400" i="1" baseline="0" dirty="0" err="1"/>
                        <a:t>suchen</a:t>
                      </a:r>
                      <a:r>
                        <a:rPr lang="fr-FR" sz="1400" i="1" baseline="0" dirty="0"/>
                        <a:t> </a:t>
                      </a:r>
                      <a:r>
                        <a:rPr lang="fr-FR" sz="1400" i="1" baseline="0" dirty="0" err="1"/>
                        <a:t>wir</a:t>
                      </a:r>
                      <a:r>
                        <a:rPr lang="fr-FR" sz="1400" i="1" baseline="0" dirty="0"/>
                        <a:t> </a:t>
                      </a:r>
                      <a:r>
                        <a:rPr lang="fr-FR" sz="1400" i="1" baseline="0" dirty="0" err="1"/>
                        <a:t>zunächst</a:t>
                      </a:r>
                      <a:r>
                        <a:rPr lang="fr-FR" sz="1400" i="1" baseline="0" dirty="0"/>
                        <a:t> …</a:t>
                      </a:r>
                      <a:r>
                        <a:rPr lang="fr-FR" sz="1400" i="1" baseline="0" dirty="0" err="1"/>
                        <a:t>nach</a:t>
                      </a:r>
                      <a:r>
                        <a:rPr lang="fr-FR" sz="1400" i="1" baseline="0" dirty="0"/>
                        <a:t>…</a:t>
                      </a:r>
                      <a:endParaRPr lang="fr-FR" sz="1400" i="1" dirty="0"/>
                    </a:p>
                    <a:p>
                      <a:r>
                        <a:rPr lang="fr-FR" sz="1400" i="1" dirty="0"/>
                        <a:t>Um die </a:t>
                      </a:r>
                      <a:r>
                        <a:rPr lang="fr-FR" sz="1400" i="1" dirty="0" err="1"/>
                        <a:t>Gefühle</a:t>
                      </a:r>
                      <a:r>
                        <a:rPr lang="fr-FR" sz="1400" i="1" dirty="0"/>
                        <a:t> </a:t>
                      </a:r>
                      <a:r>
                        <a:rPr lang="fr-FR" sz="1400" i="1" dirty="0" err="1"/>
                        <a:t>und</a:t>
                      </a:r>
                      <a:r>
                        <a:rPr lang="fr-FR" sz="1400" i="1" dirty="0"/>
                        <a:t> </a:t>
                      </a:r>
                      <a:r>
                        <a:rPr lang="fr-FR" sz="1400" i="1" dirty="0" err="1"/>
                        <a:t>Gedanken</a:t>
                      </a:r>
                      <a:r>
                        <a:rPr lang="fr-FR" sz="1400" i="1" dirty="0"/>
                        <a:t> des </a:t>
                      </a:r>
                      <a:r>
                        <a:rPr lang="fr-FR" sz="1400" i="1" dirty="0" err="1"/>
                        <a:t>Helden</a:t>
                      </a:r>
                      <a:r>
                        <a:rPr lang="fr-FR" sz="1400" i="1" dirty="0"/>
                        <a:t> zu </a:t>
                      </a:r>
                      <a:r>
                        <a:rPr lang="fr-FR" sz="1400" i="1" dirty="0" err="1"/>
                        <a:t>exemplifizieren</a:t>
                      </a:r>
                      <a:r>
                        <a:rPr lang="fr-FR" sz="1400" i="1" dirty="0"/>
                        <a:t>, </a:t>
                      </a:r>
                      <a:r>
                        <a:rPr lang="fr-FR" sz="1400" i="1" dirty="0" err="1"/>
                        <a:t>beschreiben</a:t>
                      </a:r>
                      <a:r>
                        <a:rPr lang="fr-FR" sz="1400" i="1" dirty="0"/>
                        <a:t> </a:t>
                      </a:r>
                      <a:r>
                        <a:rPr lang="fr-FR" sz="1400" i="1" dirty="0" err="1"/>
                        <a:t>wir</a:t>
                      </a:r>
                      <a:r>
                        <a:rPr lang="fr-FR" sz="1400" i="1" dirty="0"/>
                        <a:t> </a:t>
                      </a:r>
                      <a:r>
                        <a:rPr lang="fr-FR" sz="1400" i="1" dirty="0" err="1"/>
                        <a:t>eine</a:t>
                      </a:r>
                      <a:r>
                        <a:rPr lang="fr-FR" sz="1400" i="1" dirty="0"/>
                        <a:t> </a:t>
                      </a:r>
                      <a:r>
                        <a:rPr lang="fr-FR" sz="1400" i="1" dirty="0" err="1"/>
                        <a:t>Szene</a:t>
                      </a:r>
                      <a:r>
                        <a:rPr lang="fr-FR" sz="1400" i="1" baseline="0" dirty="0"/>
                        <a:t>, die </a:t>
                      </a:r>
                      <a:r>
                        <a:rPr lang="fr-FR" sz="1400" i="1" baseline="0" dirty="0" err="1"/>
                        <a:t>unseres</a:t>
                      </a:r>
                      <a:r>
                        <a:rPr lang="fr-FR" sz="1400" i="1" baseline="0" dirty="0"/>
                        <a:t> </a:t>
                      </a:r>
                      <a:r>
                        <a:rPr lang="fr-FR" sz="1400" i="1" baseline="0" dirty="0" err="1"/>
                        <a:t>Erachtens</a:t>
                      </a:r>
                      <a:r>
                        <a:rPr lang="fr-FR" sz="1400" i="1" baseline="0" dirty="0"/>
                        <a:t> </a:t>
                      </a:r>
                      <a:r>
                        <a:rPr lang="fr-FR" sz="1400" i="1" baseline="0" dirty="0" err="1"/>
                        <a:t>nach</a:t>
                      </a:r>
                      <a:r>
                        <a:rPr lang="fr-FR" sz="1400" i="1" baseline="0" dirty="0"/>
                        <a:t> zu.. </a:t>
                      </a:r>
                      <a:r>
                        <a:rPr lang="fr-FR" sz="1400" i="1" baseline="0" dirty="0" err="1"/>
                        <a:t>führt</a:t>
                      </a:r>
                      <a:endParaRPr lang="fr-FR" sz="1400" i="1" baseline="0" dirty="0"/>
                    </a:p>
                  </a:txBody>
                  <a:tcPr marL="68580" marR="68580" marT="0" marB="0"/>
                </a:tc>
                <a:extLst>
                  <a:ext uri="{0D108BD9-81ED-4DB2-BD59-A6C34878D82A}">
                    <a16:rowId xmlns:a16="http://schemas.microsoft.com/office/drawing/2014/main" val="10006"/>
                  </a:ext>
                </a:extLst>
              </a:tr>
              <a:tr h="124546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sz="1400" dirty="0">
                        <a:effectLst/>
                        <a:latin typeface="Times New Roman"/>
                        <a:ea typeface="ＭＳ 明朝"/>
                      </a:endParaRP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algn="just">
                        <a:spcAft>
                          <a:spcPts val="0"/>
                        </a:spcAft>
                      </a:pPr>
                      <a:endParaRPr lang="fr-FR" sz="1400" dirty="0">
                        <a:effectLst/>
                        <a:latin typeface="Times New Roman"/>
                        <a:ea typeface="ＭＳ 明朝"/>
                      </a:endParaRPr>
                    </a:p>
                  </a:txBody>
                  <a:tcPr marL="68580" marR="68580" marT="0" marB="0"/>
                </a:tc>
                <a:tc>
                  <a:txBody>
                    <a:bodyPr/>
                    <a:lstStyle/>
                    <a:p>
                      <a:r>
                        <a:rPr lang="fr-FR" sz="1400" i="1" dirty="0"/>
                        <a:t>Um die </a:t>
                      </a:r>
                      <a:r>
                        <a:rPr lang="fr-FR" sz="1400" i="1" dirty="0" err="1"/>
                        <a:t>eigene</a:t>
                      </a:r>
                      <a:r>
                        <a:rPr lang="fr-FR" sz="1400" i="1" dirty="0"/>
                        <a:t>, </a:t>
                      </a:r>
                      <a:r>
                        <a:rPr lang="fr-FR" sz="1400" i="1" dirty="0" err="1"/>
                        <a:t>ästhetisch</a:t>
                      </a:r>
                      <a:r>
                        <a:rPr lang="fr-FR" sz="1400" i="1" baseline="0" dirty="0"/>
                        <a:t> </a:t>
                      </a:r>
                      <a:r>
                        <a:rPr lang="fr-FR" sz="1400" i="1" baseline="0" dirty="0" err="1"/>
                        <a:t>gestalte</a:t>
                      </a:r>
                      <a:r>
                        <a:rPr lang="fr-FR" sz="1400" i="1" baseline="0" dirty="0"/>
                        <a:t> </a:t>
                      </a:r>
                      <a:r>
                        <a:rPr lang="fr-FR" sz="1400" i="1" baseline="0" dirty="0" err="1"/>
                        <a:t>Welt</a:t>
                      </a:r>
                      <a:r>
                        <a:rPr lang="fr-FR" sz="1400" i="1" baseline="0" dirty="0"/>
                        <a:t> </a:t>
                      </a:r>
                      <a:r>
                        <a:rPr lang="fr-FR" sz="1400" i="1" baseline="0" dirty="0" err="1"/>
                        <a:t>im</a:t>
                      </a:r>
                      <a:r>
                        <a:rPr lang="fr-FR" sz="1400" i="1" baseline="0" dirty="0"/>
                        <a:t> Film…zu </a:t>
                      </a:r>
                      <a:r>
                        <a:rPr lang="fr-FR" sz="1400" i="1" baseline="0" dirty="0" err="1"/>
                        <a:t>verstehen</a:t>
                      </a:r>
                      <a:r>
                        <a:rPr lang="fr-FR" sz="1400" i="1" baseline="0" dirty="0"/>
                        <a:t>, </a:t>
                      </a:r>
                      <a:r>
                        <a:rPr lang="fr-FR" sz="1400" i="1" baseline="0" dirty="0" err="1"/>
                        <a:t>ist</a:t>
                      </a:r>
                      <a:r>
                        <a:rPr lang="fr-FR" sz="1400" i="1" baseline="0" dirty="0"/>
                        <a:t> es … </a:t>
                      </a:r>
                      <a:r>
                        <a:rPr lang="fr-FR" sz="1400" i="1" baseline="0" dirty="0" err="1"/>
                        <a:t>notwendig</a:t>
                      </a:r>
                      <a:r>
                        <a:rPr lang="fr-FR" sz="1400" i="1" baseline="0" dirty="0"/>
                        <a:t>, </a:t>
                      </a:r>
                      <a:r>
                        <a:rPr lang="fr-FR" sz="1400" i="1" baseline="0" dirty="0" err="1"/>
                        <a:t>auf</a:t>
                      </a:r>
                      <a:r>
                        <a:rPr lang="fr-FR" sz="1400" i="1" baseline="0" dirty="0"/>
                        <a:t> </a:t>
                      </a:r>
                      <a:r>
                        <a:rPr lang="fr-FR" sz="1400" i="1" baseline="0" dirty="0" err="1"/>
                        <a:t>zweierlei</a:t>
                      </a:r>
                      <a:r>
                        <a:rPr lang="fr-FR" sz="1400" i="1" baseline="0" dirty="0"/>
                        <a:t> zu </a:t>
                      </a:r>
                      <a:r>
                        <a:rPr lang="fr-FR" sz="1400" i="1" baseline="0" dirty="0" err="1"/>
                        <a:t>achten</a:t>
                      </a:r>
                      <a:r>
                        <a:rPr lang="fr-FR" sz="1400" i="1" baseline="0" dirty="0"/>
                        <a:t>.</a:t>
                      </a: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976542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995582839"/>
              </p:ext>
            </p:extLst>
          </p:nvPr>
        </p:nvGraphicFramePr>
        <p:xfrm>
          <a:off x="115458" y="105841"/>
          <a:ext cx="8226352" cy="6698929"/>
        </p:xfrm>
        <a:graphic>
          <a:graphicData uri="http://schemas.openxmlformats.org/drawingml/2006/table">
            <a:tbl>
              <a:tblPr firstRow="1" bandRow="1">
                <a:tableStyleId>{5C22544A-7EE6-4342-B048-85BDC9FD1C3A}</a:tableStyleId>
              </a:tblPr>
              <a:tblGrid>
                <a:gridCol w="2329501">
                  <a:extLst>
                    <a:ext uri="{9D8B030D-6E8A-4147-A177-3AD203B41FA5}">
                      <a16:colId xmlns:a16="http://schemas.microsoft.com/office/drawing/2014/main" val="20000"/>
                    </a:ext>
                  </a:extLst>
                </a:gridCol>
                <a:gridCol w="5896851">
                  <a:extLst>
                    <a:ext uri="{9D8B030D-6E8A-4147-A177-3AD203B41FA5}">
                      <a16:colId xmlns:a16="http://schemas.microsoft.com/office/drawing/2014/main" val="20001"/>
                    </a:ext>
                  </a:extLst>
                </a:gridCol>
              </a:tblGrid>
              <a:tr h="423141">
                <a:tc rowSpan="3">
                  <a:txBody>
                    <a:bodyPr/>
                    <a:lstStyle/>
                    <a:p>
                      <a:pPr marL="269875" indent="-269875" algn="r">
                        <a:spcAft>
                          <a:spcPts val="0"/>
                        </a:spcAft>
                      </a:pPr>
                      <a:r>
                        <a:rPr lang="fr-FR" sz="1400" b="1" dirty="0">
                          <a:effectLst/>
                          <a:latin typeface="Times New Roman"/>
                          <a:ea typeface="ＭＳ 明朝"/>
                        </a:rPr>
                        <a:t> Items  </a:t>
                      </a:r>
                      <a:endParaRPr lang="fr-FR" sz="1200" b="1" dirty="0">
                        <a:effectLst/>
                        <a:latin typeface="Times New Roman"/>
                        <a:ea typeface="ＭＳ 明朝"/>
                      </a:endParaRPr>
                    </a:p>
                    <a:p>
                      <a:pPr marL="269875" indent="-269875" algn="l">
                        <a:spcAft>
                          <a:spcPts val="0"/>
                        </a:spcAft>
                      </a:pPr>
                      <a:endParaRPr lang="fr-FR" sz="1200" b="1" dirty="0">
                        <a:effectLst/>
                        <a:latin typeface="Times New Roman"/>
                        <a:ea typeface="ＭＳ 明朝"/>
                      </a:endParaRPr>
                    </a:p>
                    <a:p>
                      <a:pPr marL="269875" indent="-269875" algn="l">
                        <a:spcAft>
                          <a:spcPts val="0"/>
                        </a:spcAft>
                      </a:pPr>
                      <a:r>
                        <a:rPr lang="fr-FR" sz="1200" b="1" dirty="0">
                          <a:effectLst/>
                          <a:latin typeface="Times New Roman"/>
                          <a:ea typeface="ＭＳ 明朝"/>
                        </a:rPr>
                        <a:t>Modalités </a:t>
                      </a:r>
                      <a:endParaRPr lang="fr-FR" sz="1200" dirty="0">
                        <a:effectLst/>
                        <a:latin typeface="Times New Roman"/>
                        <a:ea typeface="ＭＳ 明朝"/>
                      </a:endParaRPr>
                    </a:p>
                  </a:txBody>
                  <a:tcPr marL="68580" marR="68580" marT="0" marB="0">
                    <a:lnTlToBr w="12700" cap="flat" cmpd="sng" algn="ctr">
                      <a:solidFill>
                        <a:scrgbClr r="0" g="0" b="0"/>
                      </a:solidFill>
                      <a:prstDash val="solid"/>
                      <a:round/>
                      <a:headEnd type="none" w="med" len="med"/>
                      <a:tailEnd type="none" w="med" len="med"/>
                    </a:lnTlToBr>
                  </a:tcPr>
                </a:tc>
                <a:tc>
                  <a:txBody>
                    <a:bodyPr/>
                    <a:lstStyle/>
                    <a:p>
                      <a:pPr marL="269875" indent="-269875" algn="ctr">
                        <a:spcAft>
                          <a:spcPts val="0"/>
                        </a:spcAft>
                      </a:pPr>
                      <a:r>
                        <a:rPr lang="fr-FR" sz="1400" b="1" dirty="0">
                          <a:effectLst/>
                          <a:latin typeface="Times New Roman"/>
                          <a:ea typeface="ＭＳ 明朝"/>
                        </a:rPr>
                        <a:t>Manuels</a:t>
                      </a:r>
                      <a:endParaRPr lang="fr-FR" sz="1200" dirty="0">
                        <a:effectLst/>
                        <a:latin typeface="Times New Roman"/>
                        <a:ea typeface="ＭＳ 明朝"/>
                      </a:endParaRPr>
                    </a:p>
                    <a:p>
                      <a:pPr marL="269875" indent="-269875" algn="ctr">
                        <a:spcAft>
                          <a:spcPts val="0"/>
                        </a:spcAft>
                      </a:pPr>
                      <a:r>
                        <a:rPr lang="fr-FR" sz="1200" dirty="0">
                          <a:effectLst/>
                          <a:latin typeface="Times New Roman"/>
                          <a:ea typeface="ＭＳ 明朝"/>
                        </a:rPr>
                        <a:t> </a:t>
                      </a:r>
                    </a:p>
                  </a:txBody>
                  <a:tcPr marL="68580" marR="68580" marT="0" marB="0"/>
                </a:tc>
                <a:extLst>
                  <a:ext uri="{0D108BD9-81ED-4DB2-BD59-A6C34878D82A}">
                    <a16:rowId xmlns:a16="http://schemas.microsoft.com/office/drawing/2014/main" val="10000"/>
                  </a:ext>
                </a:extLst>
              </a:tr>
              <a:tr h="195296">
                <a:tc vMerge="1">
                  <a:txBody>
                    <a:bodyPr/>
                    <a:lstStyle/>
                    <a:p>
                      <a:endParaRPr lang="fr-FR"/>
                    </a:p>
                  </a:txBody>
                  <a:tcPr/>
                </a:tc>
                <a:tc>
                  <a:txBody>
                    <a:bodyPr/>
                    <a:lstStyle/>
                    <a:p>
                      <a:pPr algn="ctr">
                        <a:spcAft>
                          <a:spcPts val="0"/>
                        </a:spcAft>
                      </a:pPr>
                      <a:r>
                        <a:rPr lang="fr-FR" sz="1200" dirty="0" err="1">
                          <a:effectLst/>
                          <a:latin typeface="Times New Roman"/>
                          <a:ea typeface="ＭＳ 明朝"/>
                        </a:rPr>
                        <a:t>Alld</a:t>
                      </a:r>
                      <a:r>
                        <a:rPr lang="fr-FR" sz="1200" dirty="0">
                          <a:effectLst/>
                          <a:latin typeface="Times New Roman"/>
                          <a:ea typeface="ＭＳ 明朝"/>
                        </a:rPr>
                        <a:t> </a:t>
                      </a:r>
                    </a:p>
                  </a:txBody>
                  <a:tcPr marL="68580" marR="68580" marT="0" marB="0"/>
                </a:tc>
                <a:extLst>
                  <a:ext uri="{0D108BD9-81ED-4DB2-BD59-A6C34878D82A}">
                    <a16:rowId xmlns:a16="http://schemas.microsoft.com/office/drawing/2014/main" val="10001"/>
                  </a:ext>
                </a:extLst>
              </a:tr>
              <a:tr h="195296">
                <a:tc vMerge="1">
                  <a:txBody>
                    <a:bodyPr/>
                    <a:lstStyle/>
                    <a:p>
                      <a:endParaRPr lang="fr-F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200" b="1" dirty="0">
                          <a:effectLst/>
                          <a:latin typeface="Times New Roman"/>
                          <a:ea typeface="ＭＳ 明朝"/>
                        </a:rPr>
                        <a:t>T2 : « Die </a:t>
                      </a:r>
                      <a:r>
                        <a:rPr lang="fr-FR" sz="1200" b="1" dirty="0" err="1">
                          <a:effectLst/>
                          <a:latin typeface="Times New Roman"/>
                          <a:ea typeface="ＭＳ 明朝"/>
                        </a:rPr>
                        <a:t>Bildung</a:t>
                      </a:r>
                      <a:r>
                        <a:rPr lang="fr-FR" sz="1200" b="1" dirty="0">
                          <a:effectLst/>
                          <a:latin typeface="Times New Roman"/>
                          <a:ea typeface="ＭＳ 明朝"/>
                        </a:rPr>
                        <a:t> der </a:t>
                      </a:r>
                      <a:r>
                        <a:rPr lang="fr-FR" sz="1200" b="1" dirty="0" err="1">
                          <a:effectLst/>
                          <a:latin typeface="Times New Roman"/>
                          <a:ea typeface="ＭＳ 明朝"/>
                        </a:rPr>
                        <a:t>Politik</a:t>
                      </a:r>
                      <a:r>
                        <a:rPr lang="fr-FR" sz="1200" b="1" dirty="0">
                          <a:effectLst/>
                          <a:latin typeface="+mn-lt"/>
                          <a:ea typeface="+mn-ea"/>
                        </a:rPr>
                        <a:t> »</a:t>
                      </a:r>
                      <a:endParaRPr lang="fr-FR" sz="1200" b="1" dirty="0">
                        <a:effectLst/>
                        <a:latin typeface="Times New Roman"/>
                        <a:ea typeface="ＭＳ 明朝"/>
                      </a:endParaRPr>
                    </a:p>
                  </a:txBody>
                  <a:tcPr marL="68580" marR="68580" marT="0" marB="0"/>
                </a:tc>
                <a:extLst>
                  <a:ext uri="{0D108BD9-81ED-4DB2-BD59-A6C34878D82A}">
                    <a16:rowId xmlns:a16="http://schemas.microsoft.com/office/drawing/2014/main" val="10002"/>
                  </a:ext>
                </a:extLst>
              </a:tr>
              <a:tr h="1071416">
                <a:tc>
                  <a:txBody>
                    <a:bodyPr/>
                    <a:lstStyle/>
                    <a:p>
                      <a:pPr algn="just">
                        <a:spcAft>
                          <a:spcPts val="0"/>
                        </a:spcAft>
                      </a:pPr>
                      <a:r>
                        <a:rPr lang="fr-FR" sz="1400" b="1" dirty="0">
                          <a:effectLst/>
                          <a:latin typeface="Times New Roman"/>
                          <a:ea typeface="ＭＳ 明朝"/>
                        </a:rPr>
                        <a:t>Chercheur  </a:t>
                      </a:r>
                      <a:r>
                        <a:rPr lang="fr-FR" sz="1400" b="1" dirty="0">
                          <a:solidFill>
                            <a:srgbClr val="FF0000"/>
                          </a:solidFill>
                          <a:effectLst/>
                          <a:latin typeface="Times New Roman"/>
                          <a:ea typeface="ＭＳ 明朝"/>
                        </a:rPr>
                        <a:t>-</a:t>
                      </a:r>
                      <a:endParaRPr lang="fr-FR" sz="1400" dirty="0">
                        <a:solidFill>
                          <a:srgbClr val="FF0000"/>
                        </a:solidFill>
                        <a:effectLst/>
                        <a:latin typeface="Times New Roman"/>
                        <a:ea typeface="ＭＳ 明朝"/>
                      </a:endParaRPr>
                    </a:p>
                    <a:p>
                      <a:pPr algn="l">
                        <a:spcAft>
                          <a:spcPts val="0"/>
                        </a:spcAft>
                      </a:pPr>
                      <a:r>
                        <a:rPr lang="fr-FR" sz="1400" dirty="0">
                          <a:effectLst/>
                          <a:latin typeface="Times New Roman"/>
                          <a:ea typeface="ＭＳ 明朝"/>
                        </a:rPr>
                        <a:t>Pronom de la 1</a:t>
                      </a:r>
                      <a:r>
                        <a:rPr lang="fr-FR" sz="1400" baseline="30000" dirty="0">
                          <a:effectLst/>
                          <a:latin typeface="Times New Roman"/>
                          <a:ea typeface="ＭＳ 明朝"/>
                        </a:rPr>
                        <a:t>er</a:t>
                      </a:r>
                      <a:r>
                        <a:rPr lang="fr-FR" sz="1400" dirty="0">
                          <a:effectLst/>
                          <a:latin typeface="Times New Roman"/>
                          <a:ea typeface="ＭＳ 明朝"/>
                        </a:rPr>
                        <a:t> personne ou « on » + « verbes de recherche »</a:t>
                      </a: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400" i="1"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400" i="1" kern="1200" dirty="0" err="1">
                          <a:solidFill>
                            <a:schemeClr val="dk1"/>
                          </a:solidFill>
                          <a:effectLst/>
                          <a:latin typeface="+mn-lt"/>
                          <a:ea typeface="+mn-ea"/>
                          <a:cs typeface="+mn-cs"/>
                        </a:rPr>
                        <a:t>Anschliessend</a:t>
                      </a:r>
                      <a:r>
                        <a:rPr lang="fr-FR" sz="1400" i="1" kern="1200" baseline="0" dirty="0">
                          <a:solidFill>
                            <a:schemeClr val="dk1"/>
                          </a:solidFill>
                          <a:effectLst/>
                          <a:latin typeface="+mn-lt"/>
                          <a:ea typeface="+mn-ea"/>
                          <a:cs typeface="+mn-cs"/>
                        </a:rPr>
                        <a:t> </a:t>
                      </a:r>
                      <a:r>
                        <a:rPr lang="fr-FR" sz="1400" i="1" kern="1200" baseline="0" dirty="0" err="1">
                          <a:solidFill>
                            <a:schemeClr val="dk1"/>
                          </a:solidFill>
                          <a:effectLst/>
                          <a:latin typeface="+mn-lt"/>
                          <a:ea typeface="+mn-ea"/>
                          <a:cs typeface="+mn-cs"/>
                        </a:rPr>
                        <a:t>möchte</a:t>
                      </a:r>
                      <a:r>
                        <a:rPr lang="fr-FR" sz="1400" i="1" kern="1200" baseline="0" dirty="0">
                          <a:solidFill>
                            <a:schemeClr val="dk1"/>
                          </a:solidFill>
                          <a:effectLst/>
                          <a:latin typeface="+mn-lt"/>
                          <a:ea typeface="+mn-ea"/>
                          <a:cs typeface="+mn-cs"/>
                        </a:rPr>
                        <a:t> </a:t>
                      </a:r>
                      <a:r>
                        <a:rPr lang="fr-FR" sz="1400" i="1" kern="1200" baseline="0" dirty="0" err="1">
                          <a:solidFill>
                            <a:schemeClr val="dk1"/>
                          </a:solidFill>
                          <a:effectLst/>
                          <a:latin typeface="+mn-lt"/>
                          <a:ea typeface="+mn-ea"/>
                          <a:cs typeface="+mn-cs"/>
                        </a:rPr>
                        <a:t>ich</a:t>
                      </a:r>
                      <a:r>
                        <a:rPr lang="fr-FR" sz="1400" i="1" kern="1200" baseline="0" dirty="0">
                          <a:solidFill>
                            <a:schemeClr val="dk1"/>
                          </a:solidFill>
                          <a:effectLst/>
                          <a:latin typeface="+mn-lt"/>
                          <a:ea typeface="+mn-ea"/>
                          <a:cs typeface="+mn-cs"/>
                        </a:rPr>
                        <a:t> </a:t>
                      </a:r>
                      <a:r>
                        <a:rPr lang="fr-FR" sz="1400" i="1" kern="1200" baseline="0" dirty="0" err="1">
                          <a:solidFill>
                            <a:schemeClr val="dk1"/>
                          </a:solidFill>
                          <a:effectLst/>
                          <a:latin typeface="+mn-lt"/>
                          <a:ea typeface="+mn-ea"/>
                          <a:cs typeface="+mn-cs"/>
                        </a:rPr>
                        <a:t>noch</a:t>
                      </a:r>
                      <a:r>
                        <a:rPr lang="fr-FR" sz="1400" i="1" kern="1200" baseline="0" dirty="0">
                          <a:solidFill>
                            <a:schemeClr val="dk1"/>
                          </a:solidFill>
                          <a:effectLst/>
                          <a:latin typeface="+mn-lt"/>
                          <a:ea typeface="+mn-ea"/>
                          <a:cs typeface="+mn-cs"/>
                        </a:rPr>
                        <a:t> </a:t>
                      </a:r>
                      <a:r>
                        <a:rPr lang="fr-FR" sz="1400" i="1" kern="1200" baseline="0" dirty="0" err="1">
                          <a:solidFill>
                            <a:schemeClr val="dk1"/>
                          </a:solidFill>
                          <a:effectLst/>
                          <a:latin typeface="+mn-lt"/>
                          <a:ea typeface="+mn-ea"/>
                          <a:cs typeface="+mn-cs"/>
                        </a:rPr>
                        <a:t>einige</a:t>
                      </a:r>
                      <a:r>
                        <a:rPr lang="fr-FR" sz="1400" i="1" kern="1200" baseline="0" dirty="0">
                          <a:solidFill>
                            <a:schemeClr val="dk1"/>
                          </a:solidFill>
                          <a:effectLst/>
                          <a:latin typeface="+mn-lt"/>
                          <a:ea typeface="+mn-ea"/>
                          <a:cs typeface="+mn-cs"/>
                        </a:rPr>
                        <a:t> </a:t>
                      </a:r>
                      <a:r>
                        <a:rPr lang="fr-FR" sz="1400" i="1" kern="1200" baseline="0" dirty="0" err="1">
                          <a:solidFill>
                            <a:schemeClr val="dk1"/>
                          </a:solidFill>
                          <a:effectLst/>
                          <a:latin typeface="+mn-lt"/>
                          <a:ea typeface="+mn-ea"/>
                          <a:cs typeface="+mn-cs"/>
                        </a:rPr>
                        <a:t>Überlegungen</a:t>
                      </a:r>
                      <a:r>
                        <a:rPr lang="fr-FR" sz="1400" i="1" kern="1200" baseline="0" dirty="0">
                          <a:solidFill>
                            <a:schemeClr val="dk1"/>
                          </a:solidFill>
                          <a:effectLst/>
                          <a:latin typeface="+mn-lt"/>
                          <a:ea typeface="+mn-ea"/>
                          <a:cs typeface="+mn-cs"/>
                        </a:rPr>
                        <a:t> … </a:t>
                      </a:r>
                      <a:r>
                        <a:rPr lang="fr-FR" sz="1400" i="1" kern="1200" baseline="0" dirty="0" err="1">
                          <a:solidFill>
                            <a:schemeClr val="dk1"/>
                          </a:solidFill>
                          <a:effectLst/>
                          <a:latin typeface="+mn-lt"/>
                          <a:ea typeface="+mn-ea"/>
                          <a:cs typeface="+mn-cs"/>
                        </a:rPr>
                        <a:t>vornehmen</a:t>
                      </a:r>
                      <a:endParaRPr lang="fr-FR" sz="1400" i="1" kern="1200" baseline="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400" i="1" kern="1200" dirty="0" err="1">
                          <a:solidFill>
                            <a:schemeClr val="dk1"/>
                          </a:solidFill>
                          <a:effectLst/>
                          <a:latin typeface="+mn-lt"/>
                          <a:ea typeface="+mn-ea"/>
                          <a:cs typeface="+mn-cs"/>
                        </a:rPr>
                        <a:t>Folgende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Fragen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bleiben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noch</a:t>
                      </a:r>
                      <a:r>
                        <a:rPr lang="fr-FR" sz="1400" i="1" kern="1200" dirty="0">
                          <a:solidFill>
                            <a:schemeClr val="dk1"/>
                          </a:solidFill>
                          <a:effectLst/>
                          <a:latin typeface="+mn-lt"/>
                          <a:ea typeface="+mn-ea"/>
                          <a:cs typeface="+mn-cs"/>
                        </a:rPr>
                        <a:t> hier </a:t>
                      </a:r>
                      <a:r>
                        <a:rPr lang="fr-FR" sz="1400" i="1" kern="1200" dirty="0" err="1">
                          <a:solidFill>
                            <a:schemeClr val="dk1"/>
                          </a:solidFill>
                          <a:effectLst/>
                          <a:latin typeface="+mn-lt"/>
                          <a:ea typeface="+mn-ea"/>
                          <a:cs typeface="+mn-cs"/>
                        </a:rPr>
                        <a:t>ausgehend</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unbeantwortbar</a:t>
                      </a:r>
                      <a:endParaRPr lang="fr-FR" sz="1400" i="1" kern="1200" dirty="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400" i="1" kern="1200" dirty="0" err="1">
                          <a:solidFill>
                            <a:schemeClr val="dk1"/>
                          </a:solidFill>
                          <a:effectLst/>
                          <a:latin typeface="+mn-lt"/>
                          <a:ea typeface="+mn-ea"/>
                          <a:cs typeface="+mn-cs"/>
                        </a:rPr>
                        <a:t>Wann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ist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eine</a:t>
                      </a:r>
                      <a:r>
                        <a:rPr lang="fr-FR" sz="1400" i="1" kern="1200" dirty="0">
                          <a:solidFill>
                            <a:schemeClr val="dk1"/>
                          </a:solidFill>
                          <a:effectLst/>
                          <a:latin typeface="+mn-lt"/>
                          <a:ea typeface="+mn-ea"/>
                          <a:cs typeface="+mn-cs"/>
                        </a:rPr>
                        <a:t> Analyse </a:t>
                      </a:r>
                      <a:r>
                        <a:rPr lang="fr-FR" sz="1400" i="1" kern="1200" dirty="0" err="1">
                          <a:solidFill>
                            <a:schemeClr val="dk1"/>
                          </a:solidFill>
                          <a:effectLst/>
                          <a:latin typeface="+mn-lt"/>
                          <a:ea typeface="+mn-ea"/>
                          <a:cs typeface="+mn-cs"/>
                        </a:rPr>
                        <a:t>beendet</a:t>
                      </a:r>
                      <a:r>
                        <a:rPr lang="fr-FR" sz="1400" i="1" kern="1200" dirty="0">
                          <a:solidFill>
                            <a:schemeClr val="dk1"/>
                          </a:solidFill>
                          <a:effectLst/>
                          <a:latin typeface="+mn-lt"/>
                          <a:ea typeface="+mn-ea"/>
                          <a:cs typeface="+mn-cs"/>
                        </a:rPr>
                        <a:t>?</a:t>
                      </a:r>
                      <a:r>
                        <a:rPr lang="fr-FR" sz="1400" i="1" kern="1200" baseline="0" dirty="0">
                          <a:solidFill>
                            <a:schemeClr val="dk1"/>
                          </a:solidFill>
                          <a:effectLst/>
                          <a:latin typeface="+mn-lt"/>
                          <a:ea typeface="+mn-ea"/>
                          <a:cs typeface="+mn-cs"/>
                        </a:rPr>
                        <a:t> </a:t>
                      </a:r>
                      <a:r>
                        <a:rPr lang="fr-FR" sz="1400" i="1" kern="1200" baseline="0" dirty="0" err="1">
                          <a:solidFill>
                            <a:schemeClr val="dk1"/>
                          </a:solidFill>
                          <a:effectLst/>
                          <a:latin typeface="+mn-lt"/>
                          <a:ea typeface="+mn-ea"/>
                          <a:cs typeface="+mn-cs"/>
                        </a:rPr>
                        <a:t>Können</a:t>
                      </a:r>
                      <a:r>
                        <a:rPr lang="fr-FR" sz="1400" i="1" kern="1200" baseline="0" dirty="0">
                          <a:solidFill>
                            <a:schemeClr val="dk1"/>
                          </a:solidFill>
                          <a:effectLst/>
                          <a:latin typeface="+mn-lt"/>
                          <a:ea typeface="+mn-ea"/>
                          <a:cs typeface="+mn-cs"/>
                        </a:rPr>
                        <a:t> die </a:t>
                      </a:r>
                      <a:r>
                        <a:rPr lang="fr-FR" sz="1400" i="1" kern="1200" baseline="0" dirty="0" err="1">
                          <a:solidFill>
                            <a:schemeClr val="dk1"/>
                          </a:solidFill>
                          <a:effectLst/>
                          <a:latin typeface="+mn-lt"/>
                          <a:ea typeface="+mn-ea"/>
                          <a:cs typeface="+mn-cs"/>
                        </a:rPr>
                        <a:t>Figurationen</a:t>
                      </a:r>
                      <a:r>
                        <a:rPr lang="fr-FR" sz="1400" i="1" kern="1200" baseline="0" dirty="0">
                          <a:solidFill>
                            <a:schemeClr val="dk1"/>
                          </a:solidFill>
                          <a:effectLst/>
                          <a:latin typeface="+mn-lt"/>
                          <a:ea typeface="+mn-ea"/>
                          <a:cs typeface="+mn-cs"/>
                        </a:rPr>
                        <a:t> … ? Etc…</a:t>
                      </a:r>
                      <a:endParaRPr lang="fr-FR" sz="1400" i="1" kern="1200" dirty="0">
                        <a:solidFill>
                          <a:schemeClr val="dk1"/>
                        </a:solidFill>
                        <a:effectLst/>
                        <a:latin typeface="+mn-lt"/>
                        <a:ea typeface="+mn-ea"/>
                        <a:cs typeface="+mn-cs"/>
                      </a:endParaRPr>
                    </a:p>
                    <a:p>
                      <a:pPr>
                        <a:spcAft>
                          <a:spcPts val="0"/>
                        </a:spcAft>
                      </a:pPr>
                      <a:endParaRPr lang="fr-FR" sz="1400" i="1" dirty="0">
                        <a:effectLst/>
                        <a:latin typeface="Times New Roman"/>
                        <a:ea typeface="ＭＳ 明朝"/>
                      </a:endParaRPr>
                    </a:p>
                  </a:txBody>
                  <a:tcPr marL="68580" marR="68580" marT="0" marB="0"/>
                </a:tc>
                <a:extLst>
                  <a:ext uri="{0D108BD9-81ED-4DB2-BD59-A6C34878D82A}">
                    <a16:rowId xmlns:a16="http://schemas.microsoft.com/office/drawing/2014/main" val="10003"/>
                  </a:ext>
                </a:extLst>
              </a:tr>
              <a:tr h="405380">
                <a:tc>
                  <a:txBody>
                    <a:bodyPr/>
                    <a:lstStyle/>
                    <a:p>
                      <a:pPr algn="l">
                        <a:spcAft>
                          <a:spcPts val="0"/>
                        </a:spcAft>
                      </a:pPr>
                      <a:r>
                        <a:rPr lang="fr-FR" sz="1400" b="1" dirty="0">
                          <a:effectLst/>
                          <a:latin typeface="Times New Roman"/>
                          <a:ea typeface="ＭＳ 明朝"/>
                        </a:rPr>
                        <a:t>Référenciation</a:t>
                      </a:r>
                      <a:r>
                        <a:rPr lang="fr-FR" sz="1400" baseline="0" dirty="0">
                          <a:effectLst/>
                          <a:latin typeface="Times New Roman"/>
                          <a:ea typeface="ＭＳ 明朝"/>
                        </a:rPr>
                        <a:t> </a:t>
                      </a:r>
                      <a:r>
                        <a:rPr lang="fr-FR" sz="1400" dirty="0">
                          <a:effectLst/>
                          <a:latin typeface="Times New Roman"/>
                          <a:ea typeface="ＭＳ 明朝"/>
                        </a:rPr>
                        <a:t>(intertextualité)</a:t>
                      </a:r>
                    </a:p>
                  </a:txBody>
                  <a:tcPr marL="68580" marR="68580" marT="0" marB="0"/>
                </a:tc>
                <a:tc>
                  <a:txBody>
                    <a:bodyPr/>
                    <a:lstStyle/>
                    <a:p>
                      <a:pPr>
                        <a:spcAft>
                          <a:spcPts val="0"/>
                        </a:spcAft>
                      </a:pPr>
                      <a:r>
                        <a:rPr lang="fr-FR" sz="1400" i="1" dirty="0">
                          <a:effectLst/>
                          <a:latin typeface="Times New Roman"/>
                          <a:ea typeface="ＭＳ 明朝"/>
                        </a:rPr>
                        <a:t>X</a:t>
                      </a:r>
                    </a:p>
                  </a:txBody>
                  <a:tcPr marL="68580" marR="68580" marT="0" marB="0"/>
                </a:tc>
                <a:extLst>
                  <a:ext uri="{0D108BD9-81ED-4DB2-BD59-A6C34878D82A}">
                    <a16:rowId xmlns:a16="http://schemas.microsoft.com/office/drawing/2014/main" val="10004"/>
                  </a:ext>
                </a:extLst>
              </a:tr>
              <a:tr h="1001930">
                <a:tc>
                  <a:txBody>
                    <a:bodyPr/>
                    <a:lstStyle/>
                    <a:p>
                      <a:pPr algn="just">
                        <a:spcAft>
                          <a:spcPts val="0"/>
                        </a:spcAft>
                      </a:pPr>
                      <a:r>
                        <a:rPr lang="fr-FR" sz="1400" b="1" dirty="0">
                          <a:effectLst/>
                          <a:latin typeface="Times New Roman"/>
                          <a:ea typeface="ＭＳ 明朝"/>
                        </a:rPr>
                        <a:t>Argumentateur </a:t>
                      </a:r>
                      <a:r>
                        <a:rPr lang="fr-FR" sz="1400" b="1" dirty="0">
                          <a:solidFill>
                            <a:srgbClr val="FF0000"/>
                          </a:solidFill>
                          <a:effectLst/>
                          <a:latin typeface="Times New Roman"/>
                          <a:ea typeface="ＭＳ 明朝"/>
                        </a:rPr>
                        <a:t>-</a:t>
                      </a:r>
                      <a:endParaRPr lang="fr-FR" sz="1400" dirty="0">
                        <a:solidFill>
                          <a:srgbClr val="FF0000"/>
                        </a:solidFill>
                        <a:effectLst/>
                        <a:latin typeface="Times New Roman"/>
                        <a:ea typeface="ＭＳ 明朝"/>
                      </a:endParaRPr>
                    </a:p>
                    <a:p>
                      <a:pPr algn="just">
                        <a:spcAft>
                          <a:spcPts val="0"/>
                        </a:spcAft>
                      </a:pPr>
                      <a:r>
                        <a:rPr lang="fr-FR" sz="1400" dirty="0">
                          <a:effectLst/>
                          <a:latin typeface="Times New Roman"/>
                          <a:ea typeface="ＭＳ 明朝"/>
                        </a:rPr>
                        <a:t>Pronom + </a:t>
                      </a:r>
                      <a:r>
                        <a:rPr lang="fr-FR" sz="1400" dirty="0" err="1">
                          <a:effectLst/>
                          <a:latin typeface="Times New Roman"/>
                          <a:ea typeface="ＭＳ 明朝"/>
                        </a:rPr>
                        <a:t>vb</a:t>
                      </a:r>
                      <a:r>
                        <a:rPr lang="fr-FR" sz="1400" dirty="0">
                          <a:effectLst/>
                          <a:latin typeface="Times New Roman"/>
                          <a:ea typeface="ＭＳ 明朝"/>
                        </a:rPr>
                        <a:t> de prise de position</a:t>
                      </a:r>
                      <a:r>
                        <a:rPr lang="fr-FR" sz="1400" baseline="0" dirty="0">
                          <a:effectLst/>
                          <a:latin typeface="Times New Roman"/>
                          <a:ea typeface="ＭＳ 明朝"/>
                        </a:rPr>
                        <a:t> </a:t>
                      </a:r>
                      <a:r>
                        <a:rPr lang="fr-FR" sz="1400" dirty="0">
                          <a:effectLst/>
                          <a:latin typeface="Times New Roman"/>
                          <a:ea typeface="ＭＳ 明朝"/>
                        </a:rPr>
                        <a:t>ou modalisation</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 </a:t>
                      </a: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i="1" kern="1200" dirty="0" err="1">
                          <a:solidFill>
                            <a:schemeClr val="dk1"/>
                          </a:solidFill>
                          <a:effectLst/>
                          <a:latin typeface="+mn-lt"/>
                          <a:ea typeface="+mn-ea"/>
                          <a:cs typeface="+mn-cs"/>
                        </a:rPr>
                        <a:t>Ich</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nenne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diese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Konstellation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deshalb</a:t>
                      </a:r>
                      <a:r>
                        <a:rPr lang="fr-FR" sz="1400" i="1" kern="1200" dirty="0">
                          <a:solidFill>
                            <a:schemeClr val="dk1"/>
                          </a:solidFill>
                          <a:effectLst/>
                          <a:latin typeface="+mn-lt"/>
                          <a:ea typeface="+mn-ea"/>
                          <a:cs typeface="+mn-cs"/>
                        </a:rPr>
                        <a:t> « … », </a:t>
                      </a:r>
                      <a:r>
                        <a:rPr lang="fr-FR" sz="1400" i="1" kern="1200" dirty="0" err="1">
                          <a:solidFill>
                            <a:schemeClr val="dk1"/>
                          </a:solidFill>
                          <a:effectLst/>
                          <a:latin typeface="+mn-lt"/>
                          <a:ea typeface="+mn-ea"/>
                          <a:cs typeface="+mn-cs"/>
                        </a:rPr>
                        <a:t>weil</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damit</a:t>
                      </a:r>
                      <a:r>
                        <a:rPr lang="fr-FR" sz="1400" i="1" kern="1200" dirty="0">
                          <a:solidFill>
                            <a:schemeClr val="dk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i="1" kern="1200" dirty="0">
                          <a:solidFill>
                            <a:schemeClr val="dk1"/>
                          </a:solidFill>
                          <a:effectLst/>
                          <a:latin typeface="+mn-lt"/>
                          <a:ea typeface="+mn-ea"/>
                          <a:cs typeface="+mn-cs"/>
                        </a:rPr>
                        <a:t>Die </a:t>
                      </a:r>
                      <a:r>
                        <a:rPr lang="fr-FR" sz="1400" i="1" kern="1200" dirty="0" err="1">
                          <a:solidFill>
                            <a:schemeClr val="dk1"/>
                          </a:solidFill>
                          <a:effectLst/>
                          <a:latin typeface="+mn-lt"/>
                          <a:ea typeface="+mn-ea"/>
                          <a:cs typeface="+mn-cs"/>
                        </a:rPr>
                        <a:t>Frage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wann</a:t>
                      </a:r>
                      <a:r>
                        <a:rPr lang="fr-FR" sz="1400" i="1" kern="1200" dirty="0">
                          <a:solidFill>
                            <a:schemeClr val="dk1"/>
                          </a:solidFill>
                          <a:effectLst/>
                          <a:latin typeface="+mn-lt"/>
                          <a:ea typeface="+mn-ea"/>
                          <a:cs typeface="+mn-cs"/>
                        </a:rPr>
                        <a:t> der </a:t>
                      </a:r>
                      <a:r>
                        <a:rPr lang="fr-FR" sz="1400" i="1" kern="1200" dirty="0" err="1">
                          <a:solidFill>
                            <a:schemeClr val="dk1"/>
                          </a:solidFill>
                          <a:effectLst/>
                          <a:latin typeface="+mn-lt"/>
                          <a:ea typeface="+mn-ea"/>
                          <a:cs typeface="+mn-cs"/>
                        </a:rPr>
                        <a:t>Punkt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erreicht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ist</a:t>
                      </a:r>
                      <a:r>
                        <a:rPr lang="fr-FR" sz="1400" i="1" kern="1200" dirty="0">
                          <a:solidFill>
                            <a:schemeClr val="dk1"/>
                          </a:solidFill>
                          <a:effectLst/>
                          <a:latin typeface="+mn-lt"/>
                          <a:ea typeface="+mn-ea"/>
                          <a:cs typeface="+mn-cs"/>
                        </a:rPr>
                        <a:t>… halte </a:t>
                      </a:r>
                      <a:r>
                        <a:rPr lang="fr-FR" sz="1400" b="1" i="1" kern="1200" dirty="0" err="1">
                          <a:solidFill>
                            <a:schemeClr val="dk1"/>
                          </a:solidFill>
                          <a:effectLst/>
                          <a:latin typeface="+mn-lt"/>
                          <a:ea typeface="+mn-ea"/>
                          <a:cs typeface="+mn-cs"/>
                        </a:rPr>
                        <a:t>ich</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für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offen</a:t>
                      </a:r>
                      <a:r>
                        <a:rPr lang="fr-FR" sz="1400" i="1" kern="1200" dirty="0">
                          <a:solidFill>
                            <a:schemeClr val="dk1"/>
                          </a:solidFill>
                          <a:effectLst/>
                          <a:latin typeface="+mn-lt"/>
                          <a:ea typeface="+mn-ea"/>
                          <a:cs typeface="+mn-cs"/>
                        </a:rPr>
                        <a:t> …</a:t>
                      </a:r>
                    </a:p>
                    <a:p>
                      <a:pPr>
                        <a:spcAft>
                          <a:spcPts val="0"/>
                        </a:spcAft>
                      </a:pPr>
                      <a:endParaRPr lang="fr-FR" sz="1400" i="1" dirty="0">
                        <a:effectLst/>
                        <a:latin typeface="Times New Roman"/>
                        <a:ea typeface="ＭＳ 明朝"/>
                      </a:endParaRPr>
                    </a:p>
                  </a:txBody>
                  <a:tcPr marL="68580" marR="68580" marT="0" marB="0"/>
                </a:tc>
                <a:extLst>
                  <a:ext uri="{0D108BD9-81ED-4DB2-BD59-A6C34878D82A}">
                    <a16:rowId xmlns:a16="http://schemas.microsoft.com/office/drawing/2014/main" val="10005"/>
                  </a:ext>
                </a:extLst>
              </a:tr>
              <a:tr h="1367072">
                <a:tc>
                  <a:txBody>
                    <a:bodyPr/>
                    <a:lstStyle/>
                    <a:p>
                      <a:pPr algn="just">
                        <a:spcAft>
                          <a:spcPts val="0"/>
                        </a:spcAft>
                      </a:pPr>
                      <a:r>
                        <a:rPr lang="fr-FR" sz="1400" b="1" dirty="0">
                          <a:effectLst/>
                          <a:latin typeface="Times New Roman"/>
                          <a:ea typeface="ＭＳ 明朝"/>
                        </a:rPr>
                        <a:t>Scripteur </a:t>
                      </a:r>
                      <a:r>
                        <a:rPr lang="fr-FR" sz="1400" b="1" dirty="0">
                          <a:solidFill>
                            <a:srgbClr val="FF0000"/>
                          </a:solidFill>
                          <a:effectLst/>
                          <a:latin typeface="Times New Roman"/>
                          <a:ea typeface="ＭＳ 明朝"/>
                        </a:rPr>
                        <a:t>+</a:t>
                      </a:r>
                      <a:endParaRPr lang="fr-FR" sz="1400" dirty="0">
                        <a:solidFill>
                          <a:srgbClr val="FF0000"/>
                        </a:solidFill>
                        <a:effectLst/>
                        <a:latin typeface="Times New Roman"/>
                        <a:ea typeface="ＭＳ 明朝"/>
                      </a:endParaRPr>
                    </a:p>
                    <a:p>
                      <a:pPr algn="l">
                        <a:spcAft>
                          <a:spcPts val="0"/>
                        </a:spcAft>
                      </a:pPr>
                      <a:r>
                        <a:rPr lang="fr-FR" sz="1400" dirty="0">
                          <a:effectLst/>
                          <a:latin typeface="Times New Roman"/>
                          <a:ea typeface="ＭＳ 明朝"/>
                        </a:rPr>
                        <a:t>Pronom +</a:t>
                      </a:r>
                      <a:r>
                        <a:rPr lang="fr-FR" sz="1400" baseline="0" dirty="0">
                          <a:effectLst/>
                          <a:latin typeface="Times New Roman"/>
                          <a:ea typeface="ＭＳ 明朝"/>
                        </a:rPr>
                        <a:t> </a:t>
                      </a:r>
                      <a:r>
                        <a:rPr lang="fr-FR" sz="1400" dirty="0">
                          <a:effectLst/>
                          <a:latin typeface="Times New Roman"/>
                          <a:ea typeface="ＭＳ 明朝"/>
                        </a:rPr>
                        <a:t>Représentation</a:t>
                      </a:r>
                    </a:p>
                    <a:p>
                      <a:pPr algn="l">
                        <a:spcAft>
                          <a:spcPts val="0"/>
                        </a:spcAft>
                      </a:pPr>
                      <a:r>
                        <a:rPr lang="fr-FR" sz="1400" dirty="0">
                          <a:effectLst/>
                          <a:latin typeface="Times New Roman"/>
                          <a:ea typeface="ＭＳ 明朝"/>
                        </a:rPr>
                        <a:t>(décrire, illustrer ou verbes renvoyant aux procès ) </a:t>
                      </a:r>
                    </a:p>
                  </a:txBody>
                  <a:tcPr marL="68580" marR="68580" marT="0" marB="0"/>
                </a:tc>
                <a:tc>
                  <a:txBody>
                    <a:bodyPr/>
                    <a:lstStyle/>
                    <a:p>
                      <a:r>
                        <a:rPr lang="fr-FR" sz="1400" i="1" dirty="0">
                          <a:effectLst/>
                          <a:latin typeface="Times New Roman"/>
                          <a:ea typeface="ＭＳ 明朝"/>
                        </a:rPr>
                        <a:t> </a:t>
                      </a:r>
                      <a:r>
                        <a:rPr lang="fr-FR" sz="1400" i="1" kern="1200" dirty="0">
                          <a:solidFill>
                            <a:schemeClr val="dk1"/>
                          </a:solidFill>
                          <a:effectLst/>
                          <a:latin typeface="+mn-lt"/>
                          <a:ea typeface="+mn-ea"/>
                          <a:cs typeface="+mn-cs"/>
                        </a:rPr>
                        <a:t>- An </a:t>
                      </a:r>
                      <a:r>
                        <a:rPr lang="fr-FR" sz="1400" i="1" kern="1200" dirty="0" err="1">
                          <a:solidFill>
                            <a:schemeClr val="dk1"/>
                          </a:solidFill>
                          <a:effectLst/>
                          <a:latin typeface="+mn-lt"/>
                          <a:ea typeface="+mn-ea"/>
                          <a:cs typeface="+mn-cs"/>
                        </a:rPr>
                        <a:t>diese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kurzen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überlegungen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möchte</a:t>
                      </a:r>
                      <a:r>
                        <a:rPr lang="fr-FR" sz="1400" i="1" kern="1200" dirty="0">
                          <a:solidFill>
                            <a:schemeClr val="dk1"/>
                          </a:solidFill>
                          <a:effectLst/>
                          <a:latin typeface="+mn-lt"/>
                          <a:ea typeface="+mn-ea"/>
                          <a:cs typeface="+mn-cs"/>
                        </a:rPr>
                        <a:t> </a:t>
                      </a:r>
                      <a:r>
                        <a:rPr lang="fr-FR" sz="1400" b="1" i="1" kern="1200" dirty="0" err="1">
                          <a:solidFill>
                            <a:schemeClr val="dk1"/>
                          </a:solidFill>
                          <a:effectLst/>
                          <a:latin typeface="+mn-lt"/>
                          <a:ea typeface="+mn-ea"/>
                          <a:cs typeface="+mn-cs"/>
                        </a:rPr>
                        <a:t>ich</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nun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anhand</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einiger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Aspekte</a:t>
                      </a:r>
                      <a:r>
                        <a:rPr lang="fr-FR" sz="1400" i="1" kern="1200" dirty="0">
                          <a:solidFill>
                            <a:schemeClr val="dk1"/>
                          </a:solidFill>
                          <a:effectLst/>
                          <a:latin typeface="+mn-lt"/>
                          <a:ea typeface="+mn-ea"/>
                          <a:cs typeface="+mn-cs"/>
                        </a:rPr>
                        <a:t> den hier </a:t>
                      </a:r>
                      <a:r>
                        <a:rPr lang="fr-FR" sz="1400" i="1" kern="1200" dirty="0" err="1">
                          <a:solidFill>
                            <a:schemeClr val="dk1"/>
                          </a:solidFill>
                          <a:effectLst/>
                          <a:latin typeface="+mn-lt"/>
                          <a:ea typeface="+mn-ea"/>
                          <a:cs typeface="+mn-cs"/>
                        </a:rPr>
                        <a:t>vorgeschlagenen</a:t>
                      </a:r>
                      <a:r>
                        <a:rPr lang="fr-FR" sz="140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analysegang</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vorstellen</a:t>
                      </a:r>
                      <a:endParaRPr lang="fr-FR" sz="1400" b="0" i="1" kern="1200" dirty="0">
                        <a:solidFill>
                          <a:schemeClr val="dk1"/>
                        </a:solidFill>
                        <a:effectLst/>
                        <a:latin typeface="+mn-lt"/>
                        <a:ea typeface="+mn-ea"/>
                        <a:cs typeface="+mn-cs"/>
                      </a:endParaRPr>
                    </a:p>
                    <a:p>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Ich</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stelle</a:t>
                      </a:r>
                      <a:r>
                        <a:rPr lang="fr-FR" sz="1400" b="0" i="1" kern="1200" dirty="0">
                          <a:solidFill>
                            <a:schemeClr val="dk1"/>
                          </a:solidFill>
                          <a:effectLst/>
                          <a:latin typeface="+mn-lt"/>
                          <a:ea typeface="+mn-ea"/>
                          <a:cs typeface="+mn-cs"/>
                        </a:rPr>
                        <a:t> hier </a:t>
                      </a:r>
                      <a:r>
                        <a:rPr lang="fr-FR" sz="1400" b="0" i="1" kern="1200" dirty="0" err="1">
                          <a:solidFill>
                            <a:schemeClr val="dk1"/>
                          </a:solidFill>
                          <a:effectLst/>
                          <a:latin typeface="+mn-lt"/>
                          <a:ea typeface="+mn-ea"/>
                          <a:cs typeface="+mn-cs"/>
                        </a:rPr>
                        <a:t>nun</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drei</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solcher</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Figurationen</a:t>
                      </a:r>
                      <a:r>
                        <a:rPr lang="fr-FR" sz="1400" b="0" i="1" kern="1200" dirty="0">
                          <a:solidFill>
                            <a:schemeClr val="dk1"/>
                          </a:solidFill>
                          <a:effectLst/>
                          <a:latin typeface="+mn-lt"/>
                          <a:ea typeface="+mn-ea"/>
                          <a:cs typeface="+mn-cs"/>
                        </a:rPr>
                        <a:t> vor, </a:t>
                      </a:r>
                      <a:r>
                        <a:rPr lang="fr-FR" sz="1400" b="0" i="1" kern="1200" dirty="0" err="1">
                          <a:solidFill>
                            <a:schemeClr val="dk1"/>
                          </a:solidFill>
                          <a:effectLst/>
                          <a:latin typeface="+mn-lt"/>
                          <a:ea typeface="+mn-ea"/>
                          <a:cs typeface="+mn-cs"/>
                        </a:rPr>
                        <a:t>weil</a:t>
                      </a:r>
                      <a:r>
                        <a:rPr lang="fr-FR" sz="1400" b="0" i="1" kern="1200" dirty="0">
                          <a:solidFill>
                            <a:schemeClr val="dk1"/>
                          </a:solidFill>
                          <a:effectLst/>
                          <a:latin typeface="+mn-lt"/>
                          <a:ea typeface="+mn-ea"/>
                          <a:cs typeface="+mn-cs"/>
                        </a:rPr>
                        <a:t>….</a:t>
                      </a:r>
                    </a:p>
                    <a:p>
                      <a:r>
                        <a:rPr lang="fr-FR" sz="1400" b="0" i="1" kern="1200" dirty="0">
                          <a:solidFill>
                            <a:schemeClr val="dk1"/>
                          </a:solidFill>
                          <a:effectLst/>
                          <a:latin typeface="+mn-lt"/>
                          <a:ea typeface="+mn-ea"/>
                          <a:cs typeface="+mn-cs"/>
                        </a:rPr>
                        <a:t>- Um </a:t>
                      </a:r>
                      <a:r>
                        <a:rPr lang="fr-FR" sz="1400" b="0" i="1" kern="1200" dirty="0" err="1">
                          <a:solidFill>
                            <a:schemeClr val="dk1"/>
                          </a:solidFill>
                          <a:effectLst/>
                          <a:latin typeface="+mn-lt"/>
                          <a:ea typeface="+mn-ea"/>
                          <a:cs typeface="+mn-cs"/>
                        </a:rPr>
                        <a:t>jedoch</a:t>
                      </a:r>
                      <a:r>
                        <a:rPr lang="fr-FR" sz="1400" b="0" i="1" kern="1200" dirty="0">
                          <a:solidFill>
                            <a:schemeClr val="dk1"/>
                          </a:solidFill>
                          <a:effectLst/>
                          <a:latin typeface="+mn-lt"/>
                          <a:ea typeface="+mn-ea"/>
                          <a:cs typeface="+mn-cs"/>
                        </a:rPr>
                        <a:t> den </a:t>
                      </a:r>
                      <a:r>
                        <a:rPr lang="fr-FR" sz="1400" b="0" i="1" kern="1200" dirty="0" err="1">
                          <a:solidFill>
                            <a:schemeClr val="dk1"/>
                          </a:solidFill>
                          <a:effectLst/>
                          <a:latin typeface="+mn-lt"/>
                          <a:ea typeface="+mn-ea"/>
                          <a:cs typeface="+mn-cs"/>
                        </a:rPr>
                        <a:t>Analysegang</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illustrieren</a:t>
                      </a:r>
                      <a:r>
                        <a:rPr lang="fr-FR" sz="1400" b="0" i="1" kern="1200" dirty="0">
                          <a:solidFill>
                            <a:schemeClr val="dk1"/>
                          </a:solidFill>
                          <a:effectLst/>
                          <a:latin typeface="+mn-lt"/>
                          <a:ea typeface="+mn-ea"/>
                          <a:cs typeface="+mn-cs"/>
                        </a:rPr>
                        <a:t> zu </a:t>
                      </a:r>
                      <a:r>
                        <a:rPr lang="fr-FR" sz="1400" b="0" i="1" kern="1200" dirty="0" err="1">
                          <a:solidFill>
                            <a:schemeClr val="dk1"/>
                          </a:solidFill>
                          <a:effectLst/>
                          <a:latin typeface="+mn-lt"/>
                          <a:ea typeface="+mn-ea"/>
                          <a:cs typeface="+mn-cs"/>
                        </a:rPr>
                        <a:t>können</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will</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ich</a:t>
                      </a:r>
                      <a:r>
                        <a:rPr lang="fr-FR" sz="1400" b="0" i="1" kern="1200" dirty="0">
                          <a:solidFill>
                            <a:schemeClr val="dk1"/>
                          </a:solidFill>
                          <a:effectLst/>
                          <a:latin typeface="+mn-lt"/>
                          <a:ea typeface="+mn-ea"/>
                          <a:cs typeface="+mn-cs"/>
                        </a:rPr>
                        <a:t> - </a:t>
                      </a:r>
                      <a:r>
                        <a:rPr lang="fr-FR" sz="1400" b="0" i="1" kern="1200" dirty="0" err="1">
                          <a:solidFill>
                            <a:schemeClr val="dk1"/>
                          </a:solidFill>
                          <a:effectLst/>
                          <a:latin typeface="+mn-lt"/>
                          <a:ea typeface="+mn-ea"/>
                          <a:cs typeface="+mn-cs"/>
                        </a:rPr>
                        <a:t>sehr</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kurz</a:t>
                      </a:r>
                      <a:r>
                        <a:rPr lang="fr-FR" sz="1400" b="0" i="1" kern="1200" dirty="0">
                          <a:solidFill>
                            <a:schemeClr val="dk1"/>
                          </a:solidFill>
                          <a:effectLst/>
                          <a:latin typeface="+mn-lt"/>
                          <a:ea typeface="+mn-ea"/>
                          <a:cs typeface="+mn-cs"/>
                        </a:rPr>
                        <a:t> – die </a:t>
                      </a:r>
                      <a:r>
                        <a:rPr lang="fr-FR" sz="1400" b="0" i="1" kern="1200" dirty="0" err="1">
                          <a:solidFill>
                            <a:schemeClr val="dk1"/>
                          </a:solidFill>
                          <a:effectLst/>
                          <a:latin typeface="+mn-lt"/>
                          <a:ea typeface="+mn-ea"/>
                          <a:cs typeface="+mn-cs"/>
                        </a:rPr>
                        <a:t>Komplexität</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dieser</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drei</a:t>
                      </a:r>
                      <a:r>
                        <a:rPr lang="fr-FR" sz="1400" b="0" i="1" kern="1200" dirty="0">
                          <a:solidFill>
                            <a:schemeClr val="dk1"/>
                          </a:solidFill>
                          <a:effectLst/>
                          <a:latin typeface="+mn-lt"/>
                          <a:ea typeface="+mn-ea"/>
                          <a:cs typeface="+mn-cs"/>
                        </a:rPr>
                        <a:t> </a:t>
                      </a:r>
                      <a:r>
                        <a:rPr lang="fr-FR" sz="1400" b="0" i="1" kern="1200" dirty="0" err="1">
                          <a:solidFill>
                            <a:schemeClr val="dk1"/>
                          </a:solidFill>
                          <a:effectLst/>
                          <a:latin typeface="+mn-lt"/>
                          <a:ea typeface="+mn-ea"/>
                          <a:cs typeface="+mn-cs"/>
                        </a:rPr>
                        <a:t>ansprechen</a:t>
                      </a:r>
                      <a:endParaRPr lang="fr-FR" sz="1400" b="0" i="1" kern="1200" dirty="0">
                        <a:solidFill>
                          <a:schemeClr val="dk1"/>
                        </a:solidFill>
                        <a:effectLst/>
                        <a:latin typeface="+mn-lt"/>
                        <a:ea typeface="+mn-ea"/>
                        <a:cs typeface="+mn-cs"/>
                      </a:endParaRPr>
                    </a:p>
                    <a:p>
                      <a:pPr>
                        <a:spcAft>
                          <a:spcPts val="0"/>
                        </a:spcAft>
                      </a:pPr>
                      <a:endParaRPr lang="fr-FR" sz="1400" i="1" dirty="0">
                        <a:effectLst/>
                        <a:latin typeface="Times New Roman"/>
                        <a:ea typeface="ＭＳ 明朝"/>
                      </a:endParaRPr>
                    </a:p>
                  </a:txBody>
                  <a:tcPr marL="68580" marR="68580" marT="0" marB="0"/>
                </a:tc>
                <a:extLst>
                  <a:ext uri="{0D108BD9-81ED-4DB2-BD59-A6C34878D82A}">
                    <a16:rowId xmlns:a16="http://schemas.microsoft.com/office/drawing/2014/main" val="10006"/>
                  </a:ext>
                </a:extLst>
              </a:tr>
              <a:tr h="20180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sz="1400" dirty="0">
                        <a:effectLst/>
                        <a:latin typeface="Times New Roman"/>
                        <a:ea typeface="ＭＳ 明朝"/>
                      </a:endParaRP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 </a:t>
                      </a:r>
                      <a:r>
                        <a:rPr lang="fr-FR" sz="1400" b="1" dirty="0">
                          <a:solidFill>
                            <a:srgbClr val="FF0000"/>
                          </a:solidFill>
                          <a:effectLst/>
                          <a:latin typeface="Times New Roman"/>
                          <a:ea typeface="ＭＳ 明朝"/>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algn="just">
                        <a:spcAft>
                          <a:spcPts val="0"/>
                        </a:spcAft>
                      </a:pPr>
                      <a:endParaRPr lang="fr-FR" sz="1400" dirty="0">
                        <a:effectLst/>
                        <a:latin typeface="Times New Roman"/>
                        <a:ea typeface="ＭＳ 明朝"/>
                      </a:endParaRPr>
                    </a:p>
                  </a:txBody>
                  <a:tcPr marL="68580" marR="68580" marT="0" marB="0"/>
                </a:tc>
                <a:tc>
                  <a:txBody>
                    <a:bodyPr/>
                    <a:lstStyle/>
                    <a:p>
                      <a:r>
                        <a:rPr lang="fr-FR" sz="1400" i="1" kern="1200" dirty="0" err="1">
                          <a:solidFill>
                            <a:schemeClr val="dk1"/>
                          </a:solidFill>
                          <a:effectLst/>
                          <a:latin typeface="+mn-lt"/>
                          <a:ea typeface="+mn-ea"/>
                          <a:cs typeface="+mn-cs"/>
                        </a:rPr>
                        <a:t>Zuerst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ist</a:t>
                      </a:r>
                      <a:r>
                        <a:rPr lang="fr-FR" sz="1400" i="1" kern="1200" dirty="0">
                          <a:solidFill>
                            <a:schemeClr val="dk1"/>
                          </a:solidFill>
                          <a:effectLst/>
                          <a:latin typeface="+mn-lt"/>
                          <a:ea typeface="+mn-ea"/>
                          <a:cs typeface="+mn-cs"/>
                        </a:rPr>
                        <a:t> es </a:t>
                      </a:r>
                      <a:r>
                        <a:rPr lang="fr-FR" sz="1400" i="1" kern="1200" dirty="0" err="1">
                          <a:solidFill>
                            <a:schemeClr val="dk1"/>
                          </a:solidFill>
                          <a:effectLst/>
                          <a:latin typeface="+mn-lt"/>
                          <a:ea typeface="+mn-ea"/>
                          <a:cs typeface="+mn-cs"/>
                        </a:rPr>
                        <a:t>wichtig</a:t>
                      </a:r>
                      <a:r>
                        <a:rPr lang="fr-FR" sz="1400" i="1" kern="1200" dirty="0">
                          <a:solidFill>
                            <a:schemeClr val="dk1"/>
                          </a:solidFill>
                          <a:effectLst/>
                          <a:latin typeface="+mn-lt"/>
                          <a:ea typeface="+mn-ea"/>
                          <a:cs typeface="+mn-cs"/>
                        </a:rPr>
                        <a:t>, die </a:t>
                      </a:r>
                      <a:r>
                        <a:rPr lang="fr-FR" sz="1400" i="1" kern="1200" dirty="0" err="1">
                          <a:solidFill>
                            <a:schemeClr val="dk1"/>
                          </a:solidFill>
                          <a:effectLst/>
                          <a:latin typeface="+mn-lt"/>
                          <a:ea typeface="+mn-ea"/>
                          <a:cs typeface="+mn-cs"/>
                        </a:rPr>
                        <a:t>Perspektive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auf</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das</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Material</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anzusprechen</a:t>
                      </a:r>
                      <a:r>
                        <a:rPr lang="fr-FR" sz="1400" i="1" kern="1200" dirty="0">
                          <a:solidFill>
                            <a:schemeClr val="dk1"/>
                          </a:solidFill>
                          <a:effectLst/>
                          <a:latin typeface="+mn-lt"/>
                          <a:ea typeface="+mn-ea"/>
                          <a:cs typeface="+mn-cs"/>
                        </a:rPr>
                        <a:t>. </a:t>
                      </a:r>
                    </a:p>
                    <a:p>
                      <a:r>
                        <a:rPr lang="fr-FR" sz="1400" i="1" kern="1200" dirty="0" err="1">
                          <a:solidFill>
                            <a:schemeClr val="dk1"/>
                          </a:solidFill>
                          <a:effectLst/>
                          <a:latin typeface="+mn-lt"/>
                          <a:ea typeface="+mn-ea"/>
                          <a:cs typeface="+mn-cs"/>
                        </a:rPr>
                        <a:t>Wenn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davon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ausgegen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wird</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dass</a:t>
                      </a:r>
                      <a:r>
                        <a:rPr lang="fr-FR" sz="1400" i="1" kern="1200" dirty="0">
                          <a:solidFill>
                            <a:schemeClr val="dk1"/>
                          </a:solidFill>
                          <a:effectLst/>
                          <a:latin typeface="+mn-lt"/>
                          <a:ea typeface="+mn-ea"/>
                          <a:cs typeface="+mn-cs"/>
                        </a:rPr>
                        <a:t> </a:t>
                      </a:r>
                    </a:p>
                    <a:p>
                      <a:r>
                        <a:rPr lang="fr-FR" sz="1400" i="1" kern="1200" dirty="0" err="1">
                          <a:solidFill>
                            <a:schemeClr val="dk1"/>
                          </a:solidFill>
                          <a:effectLst/>
                          <a:latin typeface="+mn-lt"/>
                          <a:ea typeface="+mn-ea"/>
                          <a:cs typeface="+mn-cs"/>
                        </a:rPr>
                        <a:t>damit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ist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natûrlich</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nicht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nur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gemeint</a:t>
                      </a:r>
                      <a:endParaRPr lang="fr-FR" sz="1400" i="1" kern="1200" dirty="0">
                        <a:solidFill>
                          <a:schemeClr val="dk1"/>
                        </a:solidFill>
                        <a:effectLst/>
                        <a:latin typeface="+mn-lt"/>
                        <a:ea typeface="+mn-ea"/>
                        <a:cs typeface="+mn-cs"/>
                      </a:endParaRPr>
                    </a:p>
                    <a:p>
                      <a:r>
                        <a:rPr lang="fr-FR" sz="1400" i="1" kern="1200" dirty="0">
                          <a:solidFill>
                            <a:schemeClr val="dk1"/>
                          </a:solidFill>
                          <a:effectLst/>
                          <a:latin typeface="+mn-lt"/>
                          <a:ea typeface="+mn-ea"/>
                          <a:cs typeface="+mn-cs"/>
                        </a:rPr>
                        <a:t>In </a:t>
                      </a:r>
                      <a:r>
                        <a:rPr lang="fr-FR" sz="1400" i="1" kern="1200" dirty="0" err="1">
                          <a:solidFill>
                            <a:schemeClr val="dk1"/>
                          </a:solidFill>
                          <a:effectLst/>
                          <a:latin typeface="+mn-lt"/>
                          <a:ea typeface="+mn-ea"/>
                          <a:cs typeface="+mn-cs"/>
                        </a:rPr>
                        <a:t>dieser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Sammlung</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kommt</a:t>
                      </a:r>
                      <a:r>
                        <a:rPr lang="fr-FR" sz="1400" i="1" kern="1200" dirty="0">
                          <a:solidFill>
                            <a:schemeClr val="dk1"/>
                          </a:solidFill>
                          <a:effectLst/>
                          <a:latin typeface="+mn-lt"/>
                          <a:ea typeface="+mn-ea"/>
                          <a:cs typeface="+mn-cs"/>
                        </a:rPr>
                        <a:t> es </a:t>
                      </a:r>
                      <a:r>
                        <a:rPr lang="fr-FR" sz="1400" i="1" kern="1200" dirty="0" err="1">
                          <a:solidFill>
                            <a:schemeClr val="dk1"/>
                          </a:solidFill>
                          <a:effectLst/>
                          <a:latin typeface="+mn-lt"/>
                          <a:ea typeface="+mn-ea"/>
                          <a:cs typeface="+mn-cs"/>
                        </a:rPr>
                        <a:t>darauf</a:t>
                      </a:r>
                      <a:r>
                        <a:rPr lang="fr-FR" sz="1400" i="1" kern="1200" dirty="0">
                          <a:solidFill>
                            <a:schemeClr val="dk1"/>
                          </a:solidFill>
                          <a:effectLst/>
                          <a:latin typeface="+mn-lt"/>
                          <a:ea typeface="+mn-ea"/>
                          <a:cs typeface="+mn-cs"/>
                        </a:rPr>
                        <a:t> an, die </a:t>
                      </a:r>
                      <a:r>
                        <a:rPr lang="fr-FR" sz="1400" i="1" kern="1200" dirty="0" err="1">
                          <a:solidFill>
                            <a:schemeClr val="dk1"/>
                          </a:solidFill>
                          <a:effectLst/>
                          <a:latin typeface="+mn-lt"/>
                          <a:ea typeface="+mn-ea"/>
                          <a:cs typeface="+mn-cs"/>
                        </a:rPr>
                        <a:t>Aüsserungen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nicht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auf</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einen</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Nenner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bringen</a:t>
                      </a:r>
                      <a:r>
                        <a:rPr lang="fr-FR" sz="1400" i="1" kern="1200" dirty="0">
                          <a:solidFill>
                            <a:schemeClr val="dk1"/>
                          </a:solidFill>
                          <a:effectLst/>
                          <a:latin typeface="+mn-lt"/>
                          <a:ea typeface="+mn-ea"/>
                          <a:cs typeface="+mn-cs"/>
                        </a:rPr>
                        <a:t> zu </a:t>
                      </a:r>
                      <a:r>
                        <a:rPr lang="fr-FR" sz="1400" i="1" kern="1200" dirty="0" err="1">
                          <a:solidFill>
                            <a:schemeClr val="dk1"/>
                          </a:solidFill>
                          <a:effectLst/>
                          <a:latin typeface="+mn-lt"/>
                          <a:ea typeface="+mn-ea"/>
                          <a:cs typeface="+mn-cs"/>
                        </a:rPr>
                        <a:t>wollen</a:t>
                      </a:r>
                      <a:endParaRPr lang="fr-FR" sz="1400" i="1" kern="1200" dirty="0">
                        <a:solidFill>
                          <a:schemeClr val="dk1"/>
                        </a:solidFill>
                        <a:effectLst/>
                        <a:latin typeface="+mn-lt"/>
                        <a:ea typeface="+mn-ea"/>
                        <a:cs typeface="+mn-cs"/>
                      </a:endParaRPr>
                    </a:p>
                    <a:p>
                      <a:r>
                        <a:rPr lang="fr-FR" sz="1400" i="1" kern="1200" dirty="0" err="1">
                          <a:solidFill>
                            <a:schemeClr val="dk1"/>
                          </a:solidFill>
                          <a:effectLst/>
                          <a:latin typeface="+mn-lt"/>
                          <a:ea typeface="+mn-ea"/>
                          <a:cs typeface="+mn-cs"/>
                        </a:rPr>
                        <a:t>Das</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empirische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Datum</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als</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solches</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ernst</a:t>
                      </a:r>
                      <a:r>
                        <a:rPr lang="fr-FR" sz="1400" i="1" kern="1200" dirty="0">
                          <a:solidFill>
                            <a:schemeClr val="dk1"/>
                          </a:solidFill>
                          <a:effectLst/>
                          <a:latin typeface="+mn-lt"/>
                          <a:ea typeface="+mn-ea"/>
                          <a:cs typeface="+mn-cs"/>
                        </a:rPr>
                        <a:t> zu </a:t>
                      </a:r>
                      <a:r>
                        <a:rPr lang="fr-FR" sz="1400" i="1" kern="1200" dirty="0" err="1">
                          <a:solidFill>
                            <a:schemeClr val="dk1"/>
                          </a:solidFill>
                          <a:effectLst/>
                          <a:latin typeface="+mn-lt"/>
                          <a:ea typeface="+mn-ea"/>
                          <a:cs typeface="+mn-cs"/>
                        </a:rPr>
                        <a:t>nehmen</a:t>
                      </a:r>
                      <a:r>
                        <a:rPr lang="fr-FR" sz="1400" i="1" kern="1200" dirty="0">
                          <a:solidFill>
                            <a:schemeClr val="dk1"/>
                          </a:solidFill>
                          <a:effectLst/>
                          <a:latin typeface="+mn-lt"/>
                          <a:ea typeface="+mn-ea"/>
                          <a:cs typeface="+mn-cs"/>
                        </a:rPr>
                        <a:t> … </a:t>
                      </a:r>
                    </a:p>
                    <a:p>
                      <a:r>
                        <a:rPr lang="fr-FR" sz="1400" i="1" kern="1200" dirty="0" err="1">
                          <a:solidFill>
                            <a:schemeClr val="dk1"/>
                          </a:solidFill>
                          <a:effectLst/>
                          <a:latin typeface="+mn-lt"/>
                          <a:ea typeface="+mn-ea"/>
                          <a:cs typeface="+mn-cs"/>
                        </a:rPr>
                        <a:t>Dieser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Analyseblick</a:t>
                      </a:r>
                      <a:r>
                        <a:rPr lang="fr-FR" sz="1400" i="1" kern="1200" dirty="0">
                          <a:solidFill>
                            <a:schemeClr val="dk1"/>
                          </a:solidFill>
                          <a:effectLst/>
                          <a:latin typeface="+mn-lt"/>
                          <a:ea typeface="+mn-ea"/>
                          <a:cs typeface="+mn-cs"/>
                        </a:rPr>
                        <a:t> … </a:t>
                      </a:r>
                      <a:r>
                        <a:rPr lang="fr-FR" sz="1400" i="1" kern="1200" dirty="0" err="1">
                          <a:solidFill>
                            <a:schemeClr val="dk1"/>
                          </a:solidFill>
                          <a:effectLst/>
                          <a:latin typeface="+mn-lt"/>
                          <a:ea typeface="+mn-ea"/>
                          <a:cs typeface="+mn-cs"/>
                        </a:rPr>
                        <a:t>ermöglicht</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so</a:t>
                      </a:r>
                      <a:r>
                        <a:rPr lang="fr-FR" sz="1400" i="1" kern="1200" dirty="0">
                          <a:solidFill>
                            <a:schemeClr val="dk1"/>
                          </a:solidFill>
                          <a:effectLst/>
                          <a:latin typeface="+mn-lt"/>
                          <a:ea typeface="+mn-ea"/>
                          <a:cs typeface="+mn-cs"/>
                        </a:rPr>
                        <a:t> die </a:t>
                      </a:r>
                      <a:r>
                        <a:rPr lang="fr-FR" sz="1400" i="1" kern="1200" dirty="0" err="1">
                          <a:solidFill>
                            <a:schemeClr val="dk1"/>
                          </a:solidFill>
                          <a:effectLst/>
                          <a:latin typeface="+mn-lt"/>
                          <a:ea typeface="+mn-ea"/>
                          <a:cs typeface="+mn-cs"/>
                        </a:rPr>
                        <a:t>frage</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danach</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wie</a:t>
                      </a:r>
                      <a:r>
                        <a:rPr lang="fr-FR" sz="1400" i="1" kern="1200" dirty="0">
                          <a:solidFill>
                            <a:schemeClr val="dk1"/>
                          </a:solidFill>
                          <a:effectLst/>
                          <a:latin typeface="+mn-lt"/>
                          <a:ea typeface="+mn-ea"/>
                          <a:cs typeface="+mn-cs"/>
                        </a:rPr>
                        <a:t>…</a:t>
                      </a:r>
                    </a:p>
                    <a:p>
                      <a:r>
                        <a:rPr lang="fr-FR" sz="1400" i="1" kern="1200" dirty="0" err="1">
                          <a:solidFill>
                            <a:schemeClr val="dk1"/>
                          </a:solidFill>
                          <a:effectLst/>
                          <a:latin typeface="+mn-lt"/>
                          <a:ea typeface="+mn-ea"/>
                          <a:cs typeface="+mn-cs"/>
                        </a:rPr>
                        <a:t>Dabei</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geht</a:t>
                      </a:r>
                      <a:r>
                        <a:rPr lang="fr-FR" sz="1400" i="1" kern="1200" dirty="0">
                          <a:solidFill>
                            <a:schemeClr val="dk1"/>
                          </a:solidFill>
                          <a:effectLst/>
                          <a:latin typeface="+mn-lt"/>
                          <a:ea typeface="+mn-ea"/>
                          <a:cs typeface="+mn-cs"/>
                        </a:rPr>
                        <a:t> es </a:t>
                      </a:r>
                      <a:r>
                        <a:rPr lang="fr-FR" sz="1400" i="1" kern="1200" dirty="0" err="1">
                          <a:solidFill>
                            <a:schemeClr val="dk1"/>
                          </a:solidFill>
                          <a:effectLst/>
                          <a:latin typeface="+mn-lt"/>
                          <a:ea typeface="+mn-ea"/>
                          <a:cs typeface="+mn-cs"/>
                        </a:rPr>
                        <a:t>weniger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um</a:t>
                      </a:r>
                      <a:r>
                        <a:rPr lang="fr-FR" sz="1400" i="1" kern="1200" dirty="0">
                          <a:solidFill>
                            <a:schemeClr val="dk1"/>
                          </a:solidFill>
                          <a:effectLst/>
                          <a:latin typeface="+mn-lt"/>
                          <a:ea typeface="+mn-ea"/>
                          <a:cs typeface="+mn-cs"/>
                        </a:rPr>
                        <a:t>… Viel </a:t>
                      </a:r>
                      <a:r>
                        <a:rPr lang="fr-FR" sz="1400" i="1" kern="1200" dirty="0" err="1">
                          <a:solidFill>
                            <a:schemeClr val="dk1"/>
                          </a:solidFill>
                          <a:effectLst/>
                          <a:latin typeface="+mn-lt"/>
                          <a:ea typeface="+mn-ea"/>
                          <a:cs typeface="+mn-cs"/>
                        </a:rPr>
                        <a:t>mehr</a:t>
                      </a:r>
                      <a:r>
                        <a:rPr lang="fr-FR" sz="1400" i="1" kern="1200" dirty="0">
                          <a:solidFill>
                            <a:schemeClr val="dk1"/>
                          </a:solidFill>
                          <a:effectLst/>
                          <a:latin typeface="+mn-lt"/>
                          <a:ea typeface="+mn-ea"/>
                          <a:cs typeface="+mn-cs"/>
                        </a:rPr>
                        <a:t> </a:t>
                      </a:r>
                      <a:r>
                        <a:rPr lang="fr-FR" sz="1400" i="1" kern="1200" dirty="0" err="1">
                          <a:solidFill>
                            <a:schemeClr val="dk1"/>
                          </a:solidFill>
                          <a:effectLst/>
                          <a:latin typeface="+mn-lt"/>
                          <a:ea typeface="+mn-ea"/>
                          <a:cs typeface="+mn-cs"/>
                        </a:rPr>
                        <a:t>geht</a:t>
                      </a:r>
                      <a:r>
                        <a:rPr lang="fr-FR" sz="1400" i="1" kern="1200" dirty="0">
                          <a:solidFill>
                            <a:schemeClr val="dk1"/>
                          </a:solidFill>
                          <a:effectLst/>
                          <a:latin typeface="+mn-lt"/>
                          <a:ea typeface="+mn-ea"/>
                          <a:cs typeface="+mn-cs"/>
                        </a:rPr>
                        <a:t> es </a:t>
                      </a:r>
                      <a:r>
                        <a:rPr lang="fr-FR" sz="1400" i="1" kern="1200" dirty="0" err="1">
                          <a:solidFill>
                            <a:schemeClr val="dk1"/>
                          </a:solidFill>
                          <a:effectLst/>
                          <a:latin typeface="+mn-lt"/>
                          <a:ea typeface="+mn-ea"/>
                          <a:cs typeface="+mn-cs"/>
                        </a:rPr>
                        <a:t>um</a:t>
                      </a:r>
                      <a:r>
                        <a:rPr lang="fr-FR" sz="1400" i="1" kern="1200" dirty="0">
                          <a:solidFill>
                            <a:schemeClr val="dk1"/>
                          </a:solidFill>
                          <a:effectLst/>
                          <a:latin typeface="+mn-lt"/>
                          <a:ea typeface="+mn-ea"/>
                          <a:cs typeface="+mn-cs"/>
                        </a:rPr>
                        <a:t>…</a:t>
                      </a:r>
                    </a:p>
                    <a:p>
                      <a:pPr>
                        <a:spcAft>
                          <a:spcPts val="0"/>
                        </a:spcAft>
                      </a:pPr>
                      <a:r>
                        <a:rPr lang="fr-FR" sz="1200" i="1" dirty="0" err="1">
                          <a:effectLst/>
                          <a:latin typeface="Times New Roman"/>
                          <a:ea typeface="ＭＳ 明朝"/>
                        </a:rPr>
                        <a:t>Überraschend</a:t>
                      </a:r>
                      <a:r>
                        <a:rPr lang="fr-FR" sz="1200" i="1" dirty="0">
                          <a:effectLst/>
                          <a:latin typeface="Times New Roman"/>
                          <a:ea typeface="ＭＳ 明朝"/>
                        </a:rPr>
                        <a:t> </a:t>
                      </a:r>
                      <a:r>
                        <a:rPr lang="fr-FR" sz="1200" i="1" dirty="0" err="1">
                          <a:effectLst/>
                          <a:latin typeface="Times New Roman"/>
                          <a:ea typeface="ＭＳ 明朝"/>
                        </a:rPr>
                        <a:t>ist</a:t>
                      </a:r>
                      <a:r>
                        <a:rPr lang="fr-FR" sz="1200" i="1" dirty="0">
                          <a:effectLst/>
                          <a:latin typeface="Times New Roman"/>
                          <a:ea typeface="ＭＳ 明朝"/>
                        </a:rPr>
                        <a:t>…</a:t>
                      </a: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8939371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741019137"/>
              </p:ext>
            </p:extLst>
          </p:nvPr>
        </p:nvGraphicFramePr>
        <p:xfrm>
          <a:off x="115458" y="86594"/>
          <a:ext cx="8303324" cy="6693721"/>
        </p:xfrm>
        <a:graphic>
          <a:graphicData uri="http://schemas.openxmlformats.org/drawingml/2006/table">
            <a:tbl>
              <a:tblPr firstRow="1" bandRow="1">
                <a:tableStyleId>{5C22544A-7EE6-4342-B048-85BDC9FD1C3A}</a:tableStyleId>
              </a:tblPr>
              <a:tblGrid>
                <a:gridCol w="2351298">
                  <a:extLst>
                    <a:ext uri="{9D8B030D-6E8A-4147-A177-3AD203B41FA5}">
                      <a16:colId xmlns:a16="http://schemas.microsoft.com/office/drawing/2014/main" val="20000"/>
                    </a:ext>
                  </a:extLst>
                </a:gridCol>
                <a:gridCol w="5952026">
                  <a:extLst>
                    <a:ext uri="{9D8B030D-6E8A-4147-A177-3AD203B41FA5}">
                      <a16:colId xmlns:a16="http://schemas.microsoft.com/office/drawing/2014/main" val="20001"/>
                    </a:ext>
                  </a:extLst>
                </a:gridCol>
              </a:tblGrid>
              <a:tr h="445222">
                <a:tc rowSpan="3">
                  <a:txBody>
                    <a:bodyPr/>
                    <a:lstStyle/>
                    <a:p>
                      <a:pPr marL="269875" indent="-269875" algn="r">
                        <a:spcAft>
                          <a:spcPts val="0"/>
                        </a:spcAft>
                      </a:pPr>
                      <a:r>
                        <a:rPr lang="fr-FR" sz="1400" b="1" dirty="0">
                          <a:effectLst/>
                          <a:latin typeface="Times New Roman"/>
                          <a:ea typeface="ＭＳ 明朝"/>
                        </a:rPr>
                        <a:t> Items  </a:t>
                      </a:r>
                      <a:endParaRPr lang="fr-FR" sz="1200" b="1" dirty="0">
                        <a:effectLst/>
                        <a:latin typeface="Times New Roman"/>
                        <a:ea typeface="ＭＳ 明朝"/>
                      </a:endParaRPr>
                    </a:p>
                    <a:p>
                      <a:pPr marL="269875" indent="-269875" algn="l">
                        <a:spcAft>
                          <a:spcPts val="0"/>
                        </a:spcAft>
                      </a:pPr>
                      <a:endParaRPr lang="fr-FR" sz="1200" b="1" dirty="0">
                        <a:effectLst/>
                        <a:latin typeface="Times New Roman"/>
                        <a:ea typeface="ＭＳ 明朝"/>
                      </a:endParaRPr>
                    </a:p>
                    <a:p>
                      <a:pPr marL="269875" indent="-269875" algn="l">
                        <a:spcAft>
                          <a:spcPts val="0"/>
                        </a:spcAft>
                      </a:pPr>
                      <a:r>
                        <a:rPr lang="fr-FR" sz="1200" b="1" dirty="0">
                          <a:effectLst/>
                          <a:latin typeface="Times New Roman"/>
                          <a:ea typeface="ＭＳ 明朝"/>
                        </a:rPr>
                        <a:t>Modalités </a:t>
                      </a:r>
                      <a:endParaRPr lang="fr-FR" sz="1200" dirty="0">
                        <a:effectLst/>
                        <a:latin typeface="Times New Roman"/>
                        <a:ea typeface="ＭＳ 明朝"/>
                      </a:endParaRPr>
                    </a:p>
                  </a:txBody>
                  <a:tcPr marL="68580" marR="68580" marT="0" marB="0">
                    <a:lnTlToBr w="12700" cap="flat" cmpd="sng" algn="ctr">
                      <a:solidFill>
                        <a:scrgbClr r="0" g="0" b="0"/>
                      </a:solidFill>
                      <a:prstDash val="solid"/>
                      <a:round/>
                      <a:headEnd type="none" w="med" len="med"/>
                      <a:tailEnd type="none" w="med" len="med"/>
                    </a:lnTlToBr>
                  </a:tcPr>
                </a:tc>
                <a:tc>
                  <a:txBody>
                    <a:bodyPr/>
                    <a:lstStyle/>
                    <a:p>
                      <a:pPr marL="269875" indent="-269875" algn="ctr">
                        <a:spcAft>
                          <a:spcPts val="0"/>
                        </a:spcAft>
                      </a:pPr>
                      <a:r>
                        <a:rPr lang="fr-FR" sz="1400" b="1" dirty="0">
                          <a:effectLst/>
                          <a:latin typeface="Times New Roman"/>
                          <a:ea typeface="ＭＳ 明朝"/>
                        </a:rPr>
                        <a:t>Manuels</a:t>
                      </a:r>
                      <a:endParaRPr lang="fr-FR" sz="1200" dirty="0">
                        <a:effectLst/>
                        <a:latin typeface="Times New Roman"/>
                        <a:ea typeface="ＭＳ 明朝"/>
                      </a:endParaRPr>
                    </a:p>
                    <a:p>
                      <a:pPr marL="269875" indent="-269875" algn="ctr">
                        <a:spcAft>
                          <a:spcPts val="0"/>
                        </a:spcAft>
                      </a:pPr>
                      <a:r>
                        <a:rPr lang="fr-FR" sz="1200" dirty="0">
                          <a:effectLst/>
                          <a:latin typeface="Times New Roman"/>
                          <a:ea typeface="ＭＳ 明朝"/>
                        </a:rPr>
                        <a:t> </a:t>
                      </a:r>
                    </a:p>
                  </a:txBody>
                  <a:tcPr marL="68580" marR="68580" marT="0" marB="0"/>
                </a:tc>
                <a:extLst>
                  <a:ext uri="{0D108BD9-81ED-4DB2-BD59-A6C34878D82A}">
                    <a16:rowId xmlns:a16="http://schemas.microsoft.com/office/drawing/2014/main" val="10000"/>
                  </a:ext>
                </a:extLst>
              </a:tr>
              <a:tr h="205487">
                <a:tc vMerge="1">
                  <a:txBody>
                    <a:bodyPr/>
                    <a:lstStyle/>
                    <a:p>
                      <a:endParaRPr lang="fr-FR"/>
                    </a:p>
                  </a:txBody>
                  <a:tcPr/>
                </a:tc>
                <a:tc>
                  <a:txBody>
                    <a:bodyPr/>
                    <a:lstStyle/>
                    <a:p>
                      <a:pPr algn="ctr">
                        <a:spcAft>
                          <a:spcPts val="0"/>
                        </a:spcAft>
                      </a:pPr>
                      <a:r>
                        <a:rPr lang="fr-FR" sz="1200" dirty="0">
                          <a:effectLst/>
                          <a:latin typeface="Times New Roman"/>
                          <a:ea typeface="ＭＳ 明朝"/>
                        </a:rPr>
                        <a:t>Fr</a:t>
                      </a:r>
                    </a:p>
                  </a:txBody>
                  <a:tcPr marL="68580" marR="68580" marT="0" marB="0"/>
                </a:tc>
                <a:extLst>
                  <a:ext uri="{0D108BD9-81ED-4DB2-BD59-A6C34878D82A}">
                    <a16:rowId xmlns:a16="http://schemas.microsoft.com/office/drawing/2014/main" val="10001"/>
                  </a:ext>
                </a:extLst>
              </a:tr>
              <a:tr h="205487">
                <a:tc vMerge="1">
                  <a:txBody>
                    <a:bodyPr/>
                    <a:lstStyle/>
                    <a:p>
                      <a:endParaRPr lang="fr-F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200" b="1" dirty="0">
                          <a:effectLst/>
                          <a:latin typeface="Times New Roman"/>
                          <a:ea typeface="ＭＳ 明朝"/>
                        </a:rPr>
                        <a:t>T</a:t>
                      </a:r>
                      <a:r>
                        <a:rPr lang="fr-FR" sz="1200" b="1" baseline="0" dirty="0">
                          <a:effectLst/>
                          <a:latin typeface="Times New Roman"/>
                          <a:ea typeface="ＭＳ 明朝"/>
                        </a:rPr>
                        <a:t>1 </a:t>
                      </a:r>
                      <a:r>
                        <a:rPr lang="fr-FR" sz="1200" b="1" dirty="0">
                          <a:effectLst/>
                          <a:latin typeface="Times New Roman"/>
                          <a:ea typeface="ＭＳ 明朝"/>
                        </a:rPr>
                        <a:t> </a:t>
                      </a:r>
                      <a:r>
                        <a:rPr lang="fr-FR" sz="1200" b="1" i="1" dirty="0">
                          <a:effectLst/>
                          <a:latin typeface="Times New Roman"/>
                          <a:ea typeface="ＭＳ 明朝"/>
                        </a:rPr>
                        <a:t>Analyser les discours institutionnels</a:t>
                      </a:r>
                      <a:r>
                        <a:rPr lang="fr-FR" sz="1200" b="1" dirty="0">
                          <a:effectLst/>
                          <a:latin typeface="Times New Roman"/>
                          <a:ea typeface="ＭＳ 明朝"/>
                        </a:rPr>
                        <a:t> </a:t>
                      </a:r>
                    </a:p>
                  </a:txBody>
                  <a:tcPr marL="68580" marR="68580" marT="0" marB="0"/>
                </a:tc>
                <a:extLst>
                  <a:ext uri="{0D108BD9-81ED-4DB2-BD59-A6C34878D82A}">
                    <a16:rowId xmlns:a16="http://schemas.microsoft.com/office/drawing/2014/main" val="10002"/>
                  </a:ext>
                </a:extLst>
              </a:tr>
              <a:tr h="958938">
                <a:tc>
                  <a:txBody>
                    <a:bodyPr/>
                    <a:lstStyle/>
                    <a:p>
                      <a:pPr algn="just">
                        <a:spcAft>
                          <a:spcPts val="0"/>
                        </a:spcAft>
                      </a:pPr>
                      <a:r>
                        <a:rPr lang="fr-FR" sz="1400" b="1" dirty="0">
                          <a:effectLst/>
                          <a:latin typeface="Times New Roman"/>
                          <a:ea typeface="ＭＳ 明朝"/>
                        </a:rPr>
                        <a:t>Chercheur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de la 1</a:t>
                      </a:r>
                      <a:r>
                        <a:rPr lang="fr-FR" sz="1400" baseline="30000" dirty="0">
                          <a:effectLst/>
                          <a:latin typeface="Times New Roman"/>
                          <a:ea typeface="ＭＳ 明朝"/>
                        </a:rPr>
                        <a:t>er</a:t>
                      </a:r>
                      <a:r>
                        <a:rPr lang="fr-FR" sz="1400" dirty="0">
                          <a:effectLst/>
                          <a:latin typeface="Times New Roman"/>
                          <a:ea typeface="ＭＳ 明朝"/>
                        </a:rPr>
                        <a:t> personne ou « on » + « verbes de recherche »</a:t>
                      </a:r>
                    </a:p>
                  </a:txBody>
                  <a:tcPr marL="68580" marR="68580" marT="0" marB="0"/>
                </a:tc>
                <a:tc>
                  <a:txBody>
                    <a:bodyPr/>
                    <a:lstStyle/>
                    <a:p>
                      <a:r>
                        <a:rPr lang="fr-FR" sz="1400" dirty="0"/>
                        <a:t>X</a:t>
                      </a:r>
                    </a:p>
                  </a:txBody>
                  <a:tcPr marL="68580" marR="68580" marT="0" marB="0"/>
                </a:tc>
                <a:extLst>
                  <a:ext uri="{0D108BD9-81ED-4DB2-BD59-A6C34878D82A}">
                    <a16:rowId xmlns:a16="http://schemas.microsoft.com/office/drawing/2014/main" val="10003"/>
                  </a:ext>
                </a:extLst>
              </a:tr>
              <a:tr h="443287">
                <a:tc>
                  <a:txBody>
                    <a:bodyPr/>
                    <a:lstStyle/>
                    <a:p>
                      <a:pPr algn="l">
                        <a:spcAft>
                          <a:spcPts val="0"/>
                        </a:spcAft>
                      </a:pPr>
                      <a:r>
                        <a:rPr lang="fr-FR" sz="1400" b="1" dirty="0">
                          <a:effectLst/>
                          <a:latin typeface="Times New Roman"/>
                          <a:ea typeface="ＭＳ 明朝"/>
                        </a:rPr>
                        <a:t>Référenciation</a:t>
                      </a:r>
                      <a:r>
                        <a:rPr lang="fr-FR" sz="1400" baseline="0" dirty="0">
                          <a:effectLst/>
                          <a:latin typeface="Times New Roman"/>
                          <a:ea typeface="ＭＳ 明朝"/>
                        </a:rPr>
                        <a:t> </a:t>
                      </a:r>
                      <a:r>
                        <a:rPr lang="fr-FR" sz="1400" dirty="0">
                          <a:effectLst/>
                          <a:latin typeface="Times New Roman"/>
                          <a:ea typeface="ＭＳ 明朝"/>
                        </a:rPr>
                        <a:t>(intertextualité)</a:t>
                      </a:r>
                    </a:p>
                  </a:txBody>
                  <a:tcPr marL="68580" marR="68580" marT="0" marB="0"/>
                </a:tc>
                <a:tc>
                  <a:txBody>
                    <a:bodyPr/>
                    <a:lstStyle/>
                    <a:p>
                      <a:r>
                        <a:rPr lang="fr-FR" dirty="0"/>
                        <a:t>X-</a:t>
                      </a:r>
                    </a:p>
                  </a:txBody>
                  <a:tcPr marL="68580" marR="68580" marT="0" marB="0"/>
                </a:tc>
                <a:extLst>
                  <a:ext uri="{0D108BD9-81ED-4DB2-BD59-A6C34878D82A}">
                    <a16:rowId xmlns:a16="http://schemas.microsoft.com/office/drawing/2014/main" val="10004"/>
                  </a:ext>
                </a:extLst>
              </a:tr>
              <a:tr h="1054211">
                <a:tc>
                  <a:txBody>
                    <a:bodyPr/>
                    <a:lstStyle/>
                    <a:p>
                      <a:pPr algn="just">
                        <a:spcAft>
                          <a:spcPts val="0"/>
                        </a:spcAft>
                      </a:pPr>
                      <a:r>
                        <a:rPr lang="fr-FR" sz="1400" b="1" dirty="0">
                          <a:effectLst/>
                          <a:latin typeface="Times New Roman"/>
                          <a:ea typeface="ＭＳ 明朝"/>
                        </a:rPr>
                        <a:t>Argumentateur </a:t>
                      </a:r>
                      <a:endParaRPr lang="fr-FR" sz="1400" dirty="0">
                        <a:effectLst/>
                        <a:latin typeface="Times New Roman"/>
                        <a:ea typeface="ＭＳ 明朝"/>
                      </a:endParaRPr>
                    </a:p>
                    <a:p>
                      <a:pPr algn="just">
                        <a:spcAft>
                          <a:spcPts val="0"/>
                        </a:spcAft>
                      </a:pPr>
                      <a:r>
                        <a:rPr lang="fr-FR" sz="1400" dirty="0">
                          <a:effectLst/>
                          <a:latin typeface="Times New Roman"/>
                          <a:ea typeface="ＭＳ 明朝"/>
                        </a:rPr>
                        <a:t>Pronom + </a:t>
                      </a:r>
                      <a:r>
                        <a:rPr lang="fr-FR" sz="1400" dirty="0" err="1">
                          <a:effectLst/>
                          <a:latin typeface="Times New Roman"/>
                          <a:ea typeface="ＭＳ 明朝"/>
                        </a:rPr>
                        <a:t>vb</a:t>
                      </a:r>
                      <a:r>
                        <a:rPr lang="fr-FR" sz="1400" dirty="0">
                          <a:effectLst/>
                          <a:latin typeface="Times New Roman"/>
                          <a:ea typeface="ＭＳ 明朝"/>
                        </a:rPr>
                        <a:t> de prise de position</a:t>
                      </a:r>
                      <a:r>
                        <a:rPr lang="fr-FR" sz="1400" baseline="0" dirty="0">
                          <a:effectLst/>
                          <a:latin typeface="Times New Roman"/>
                          <a:ea typeface="ＭＳ 明朝"/>
                        </a:rPr>
                        <a:t> </a:t>
                      </a:r>
                      <a:r>
                        <a:rPr lang="fr-FR" sz="1400" dirty="0">
                          <a:effectLst/>
                          <a:latin typeface="Times New Roman"/>
                          <a:ea typeface="ＭＳ 明朝"/>
                        </a:rPr>
                        <a:t>ou modalisation</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 </a:t>
                      </a:r>
                    </a:p>
                  </a:txBody>
                  <a:tcPr marL="68580" marR="68580" marT="0" marB="0"/>
                </a:tc>
                <a:tc>
                  <a:txBody>
                    <a:bodyPr/>
                    <a:lstStyle/>
                    <a:p>
                      <a:r>
                        <a:rPr lang="fr-FR" dirty="0"/>
                        <a:t>X</a:t>
                      </a:r>
                    </a:p>
                  </a:txBody>
                  <a:tcPr marL="68580" marR="68580" marT="0" marB="0"/>
                </a:tc>
                <a:extLst>
                  <a:ext uri="{0D108BD9-81ED-4DB2-BD59-A6C34878D82A}">
                    <a16:rowId xmlns:a16="http://schemas.microsoft.com/office/drawing/2014/main" val="10005"/>
                  </a:ext>
                </a:extLst>
              </a:tr>
              <a:tr h="1264922">
                <a:tc>
                  <a:txBody>
                    <a:bodyPr/>
                    <a:lstStyle/>
                    <a:p>
                      <a:pPr algn="just">
                        <a:spcAft>
                          <a:spcPts val="0"/>
                        </a:spcAft>
                      </a:pPr>
                      <a:r>
                        <a:rPr lang="fr-FR" sz="1400" b="1" dirty="0">
                          <a:effectLst/>
                          <a:latin typeface="Times New Roman"/>
                          <a:ea typeface="ＭＳ 明朝"/>
                        </a:rPr>
                        <a:t>Scripteur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a:t>
                      </a:r>
                      <a:r>
                        <a:rPr lang="fr-FR" sz="1400" baseline="0" dirty="0">
                          <a:effectLst/>
                          <a:latin typeface="Times New Roman"/>
                          <a:ea typeface="ＭＳ 明朝"/>
                        </a:rPr>
                        <a:t> </a:t>
                      </a:r>
                      <a:r>
                        <a:rPr lang="fr-FR" sz="1400" dirty="0">
                          <a:effectLst/>
                          <a:latin typeface="Times New Roman"/>
                          <a:ea typeface="ＭＳ 明朝"/>
                        </a:rPr>
                        <a:t>Représentation</a:t>
                      </a:r>
                    </a:p>
                    <a:p>
                      <a:pPr algn="l">
                        <a:spcAft>
                          <a:spcPts val="0"/>
                        </a:spcAft>
                      </a:pPr>
                      <a:r>
                        <a:rPr lang="fr-FR" sz="1400" dirty="0">
                          <a:effectLst/>
                          <a:latin typeface="Times New Roman"/>
                          <a:ea typeface="ＭＳ 明朝"/>
                        </a:rPr>
                        <a:t>(décrire, illustrer ou verbes renvoyant aux procès ) </a:t>
                      </a: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a:t>XX</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i="1" dirty="0"/>
                        <a:t>Par exemple nous aurons l’occasion de revenir…</a:t>
                      </a:r>
                    </a:p>
                    <a:p>
                      <a:endParaRPr lang="fr-FR" dirty="0"/>
                    </a:p>
                  </a:txBody>
                  <a:tcPr marL="68580" marR="68580" marT="0" marB="0"/>
                </a:tc>
                <a:extLst>
                  <a:ext uri="{0D108BD9-81ED-4DB2-BD59-A6C34878D82A}">
                    <a16:rowId xmlns:a16="http://schemas.microsoft.com/office/drawing/2014/main" val="10006"/>
                  </a:ext>
                </a:extLst>
              </a:tr>
              <a:tr h="211616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sz="1400" dirty="0">
                        <a:effectLst/>
                        <a:latin typeface="Times New Roman"/>
                        <a:ea typeface="ＭＳ 明朝"/>
                      </a:endParaRP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 ++</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algn="just">
                        <a:spcAft>
                          <a:spcPts val="0"/>
                        </a:spcAft>
                      </a:pPr>
                      <a:endParaRPr lang="fr-FR" sz="1400" dirty="0">
                        <a:effectLst/>
                        <a:latin typeface="Times New Roman"/>
                        <a:ea typeface="ＭＳ 明朝"/>
                      </a:endParaRPr>
                    </a:p>
                  </a:txBody>
                  <a:tcPr marL="68580" marR="68580" marT="0" marB="0"/>
                </a:tc>
                <a:tc>
                  <a:txBody>
                    <a:bodyPr/>
                    <a:lstStyle/>
                    <a:p>
                      <a:r>
                        <a:rPr lang="fr-FR" sz="1400" i="1" dirty="0"/>
                        <a:t>Il sera toujours temps pour le lecteur …. d’entreprendre l’exploration de ce domaine nouveau pour lui…</a:t>
                      </a:r>
                    </a:p>
                    <a:p>
                      <a:r>
                        <a:rPr lang="fr-FR" sz="1400" i="1" dirty="0"/>
                        <a:t>Encore faut-il se mettre d’accord sur ce que l’on pourra faire</a:t>
                      </a:r>
                      <a:r>
                        <a:rPr lang="fr-FR" sz="1400" i="1" baseline="0" dirty="0"/>
                        <a:t> avec les textes et les limites de l’AD</a:t>
                      </a:r>
                    </a:p>
                    <a:p>
                      <a:r>
                        <a:rPr lang="fr-FR" sz="1400" i="1" baseline="0" dirty="0"/>
                        <a:t>Comme on le comprend, contrairement à ce que pensent ceux qui attendraient de l’AD un ensemble de méthodes…ne relève donc en rien de…</a:t>
                      </a:r>
                    </a:p>
                    <a:p>
                      <a:r>
                        <a:rPr lang="fr-FR" sz="1400" i="1" baseline="0" dirty="0"/>
                        <a:t>La démarche portée par l’AD consiste plutôt à…</a:t>
                      </a:r>
                      <a:endParaRPr lang="fr-FR" sz="1400" dirty="0"/>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096735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4090035243"/>
              </p:ext>
            </p:extLst>
          </p:nvPr>
        </p:nvGraphicFramePr>
        <p:xfrm>
          <a:off x="115458" y="336765"/>
          <a:ext cx="8303324" cy="6443550"/>
        </p:xfrm>
        <a:graphic>
          <a:graphicData uri="http://schemas.openxmlformats.org/drawingml/2006/table">
            <a:tbl>
              <a:tblPr firstRow="1" bandRow="1">
                <a:tableStyleId>{5C22544A-7EE6-4342-B048-85BDC9FD1C3A}</a:tableStyleId>
              </a:tblPr>
              <a:tblGrid>
                <a:gridCol w="2351298">
                  <a:extLst>
                    <a:ext uri="{9D8B030D-6E8A-4147-A177-3AD203B41FA5}">
                      <a16:colId xmlns:a16="http://schemas.microsoft.com/office/drawing/2014/main" val="20000"/>
                    </a:ext>
                  </a:extLst>
                </a:gridCol>
                <a:gridCol w="5952026">
                  <a:extLst>
                    <a:ext uri="{9D8B030D-6E8A-4147-A177-3AD203B41FA5}">
                      <a16:colId xmlns:a16="http://schemas.microsoft.com/office/drawing/2014/main" val="20001"/>
                    </a:ext>
                  </a:extLst>
                </a:gridCol>
              </a:tblGrid>
              <a:tr h="428582">
                <a:tc rowSpan="3">
                  <a:txBody>
                    <a:bodyPr/>
                    <a:lstStyle/>
                    <a:p>
                      <a:pPr marL="269875" indent="-269875" algn="r">
                        <a:spcAft>
                          <a:spcPts val="0"/>
                        </a:spcAft>
                      </a:pPr>
                      <a:r>
                        <a:rPr lang="fr-FR" sz="1400" b="1" dirty="0">
                          <a:effectLst/>
                          <a:latin typeface="Times New Roman"/>
                          <a:ea typeface="ＭＳ 明朝"/>
                        </a:rPr>
                        <a:t> Items  </a:t>
                      </a:r>
                      <a:endParaRPr lang="fr-FR" sz="1200" b="1" dirty="0">
                        <a:effectLst/>
                        <a:latin typeface="Times New Roman"/>
                        <a:ea typeface="ＭＳ 明朝"/>
                      </a:endParaRPr>
                    </a:p>
                    <a:p>
                      <a:pPr marL="269875" indent="-269875" algn="l">
                        <a:spcAft>
                          <a:spcPts val="0"/>
                        </a:spcAft>
                      </a:pPr>
                      <a:endParaRPr lang="fr-FR" sz="1200" b="1" dirty="0">
                        <a:effectLst/>
                        <a:latin typeface="Times New Roman"/>
                        <a:ea typeface="ＭＳ 明朝"/>
                      </a:endParaRPr>
                    </a:p>
                    <a:p>
                      <a:pPr marL="269875" indent="-269875" algn="l">
                        <a:spcAft>
                          <a:spcPts val="0"/>
                        </a:spcAft>
                      </a:pPr>
                      <a:r>
                        <a:rPr lang="fr-FR" sz="1200" b="1" dirty="0">
                          <a:effectLst/>
                          <a:latin typeface="Times New Roman"/>
                          <a:ea typeface="ＭＳ 明朝"/>
                        </a:rPr>
                        <a:t>Modalités </a:t>
                      </a:r>
                      <a:endParaRPr lang="fr-FR" sz="1200" dirty="0">
                        <a:effectLst/>
                        <a:latin typeface="Times New Roman"/>
                        <a:ea typeface="ＭＳ 明朝"/>
                      </a:endParaRPr>
                    </a:p>
                  </a:txBody>
                  <a:tcPr marL="68580" marR="68580" marT="0" marB="0">
                    <a:lnTlToBr w="12700" cap="flat" cmpd="sng" algn="ctr">
                      <a:solidFill>
                        <a:scrgbClr r="0" g="0" b="0"/>
                      </a:solidFill>
                      <a:prstDash val="solid"/>
                      <a:round/>
                      <a:headEnd type="none" w="med" len="med"/>
                      <a:tailEnd type="none" w="med" len="med"/>
                    </a:lnTlToBr>
                  </a:tcPr>
                </a:tc>
                <a:tc>
                  <a:txBody>
                    <a:bodyPr/>
                    <a:lstStyle/>
                    <a:p>
                      <a:pPr marL="269875" indent="-269875" algn="ctr">
                        <a:spcAft>
                          <a:spcPts val="0"/>
                        </a:spcAft>
                      </a:pPr>
                      <a:r>
                        <a:rPr lang="fr-FR" sz="1400" b="1" dirty="0">
                          <a:effectLst/>
                          <a:latin typeface="Times New Roman"/>
                          <a:ea typeface="ＭＳ 明朝"/>
                        </a:rPr>
                        <a:t>Manuels</a:t>
                      </a:r>
                      <a:endParaRPr lang="fr-FR" sz="1200" dirty="0">
                        <a:effectLst/>
                        <a:latin typeface="Times New Roman"/>
                        <a:ea typeface="ＭＳ 明朝"/>
                      </a:endParaRPr>
                    </a:p>
                    <a:p>
                      <a:pPr marL="269875" indent="-269875" algn="ctr">
                        <a:spcAft>
                          <a:spcPts val="0"/>
                        </a:spcAft>
                      </a:pPr>
                      <a:r>
                        <a:rPr lang="fr-FR" sz="1200" dirty="0">
                          <a:effectLst/>
                          <a:latin typeface="Times New Roman"/>
                          <a:ea typeface="ＭＳ 明朝"/>
                        </a:rPr>
                        <a:t> </a:t>
                      </a:r>
                    </a:p>
                  </a:txBody>
                  <a:tcPr marL="68580" marR="68580" marT="0" marB="0"/>
                </a:tc>
                <a:extLst>
                  <a:ext uri="{0D108BD9-81ED-4DB2-BD59-A6C34878D82A}">
                    <a16:rowId xmlns:a16="http://schemas.microsoft.com/office/drawing/2014/main" val="10000"/>
                  </a:ext>
                </a:extLst>
              </a:tr>
              <a:tr h="197807">
                <a:tc vMerge="1">
                  <a:txBody>
                    <a:bodyPr/>
                    <a:lstStyle/>
                    <a:p>
                      <a:endParaRPr lang="fr-FR"/>
                    </a:p>
                  </a:txBody>
                  <a:tcPr/>
                </a:tc>
                <a:tc>
                  <a:txBody>
                    <a:bodyPr/>
                    <a:lstStyle/>
                    <a:p>
                      <a:pPr algn="ctr">
                        <a:spcAft>
                          <a:spcPts val="0"/>
                        </a:spcAft>
                      </a:pPr>
                      <a:r>
                        <a:rPr lang="fr-FR" sz="1200" dirty="0">
                          <a:effectLst/>
                          <a:latin typeface="Times New Roman"/>
                          <a:ea typeface="ＭＳ 明朝"/>
                        </a:rPr>
                        <a:t>Fr</a:t>
                      </a:r>
                    </a:p>
                  </a:txBody>
                  <a:tcPr marL="68580" marR="68580" marT="0" marB="0"/>
                </a:tc>
                <a:extLst>
                  <a:ext uri="{0D108BD9-81ED-4DB2-BD59-A6C34878D82A}">
                    <a16:rowId xmlns:a16="http://schemas.microsoft.com/office/drawing/2014/main" val="10001"/>
                  </a:ext>
                </a:extLst>
              </a:tr>
              <a:tr h="197807">
                <a:tc vMerge="1">
                  <a:txBody>
                    <a:bodyPr/>
                    <a:lstStyle/>
                    <a:p>
                      <a:endParaRPr lang="fr-F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200" b="1" dirty="0">
                          <a:effectLst/>
                          <a:latin typeface="Times New Roman"/>
                          <a:ea typeface="ＭＳ 明朝"/>
                        </a:rPr>
                        <a:t>T</a:t>
                      </a:r>
                      <a:r>
                        <a:rPr lang="fr-FR" sz="1200" b="1" baseline="0" dirty="0">
                          <a:effectLst/>
                          <a:latin typeface="Times New Roman"/>
                          <a:ea typeface="ＭＳ 明朝"/>
                        </a:rPr>
                        <a:t>2 </a:t>
                      </a:r>
                      <a:r>
                        <a:rPr lang="fr-FR" sz="1200" b="1" dirty="0">
                          <a:effectLst/>
                          <a:latin typeface="Times New Roman"/>
                          <a:ea typeface="ＭＳ 明朝"/>
                        </a:rPr>
                        <a:t> </a:t>
                      </a:r>
                      <a:r>
                        <a:rPr lang="fr-FR" sz="1200" b="1" i="1" dirty="0">
                          <a:effectLst/>
                          <a:latin typeface="Times New Roman"/>
                          <a:ea typeface="ＭＳ 明朝"/>
                        </a:rPr>
                        <a:t>Analyser les discours oraux </a:t>
                      </a:r>
                      <a:endParaRPr lang="fr-FR" sz="1200" b="1" dirty="0">
                        <a:effectLst/>
                        <a:latin typeface="Times New Roman"/>
                        <a:ea typeface="ＭＳ 明朝"/>
                      </a:endParaRPr>
                    </a:p>
                  </a:txBody>
                  <a:tcPr marL="68580" marR="68580" marT="0" marB="0"/>
                </a:tc>
                <a:extLst>
                  <a:ext uri="{0D108BD9-81ED-4DB2-BD59-A6C34878D82A}">
                    <a16:rowId xmlns:a16="http://schemas.microsoft.com/office/drawing/2014/main" val="10002"/>
                  </a:ext>
                </a:extLst>
              </a:tr>
              <a:tr h="923099">
                <a:tc>
                  <a:txBody>
                    <a:bodyPr/>
                    <a:lstStyle/>
                    <a:p>
                      <a:pPr algn="just">
                        <a:spcAft>
                          <a:spcPts val="0"/>
                        </a:spcAft>
                      </a:pPr>
                      <a:r>
                        <a:rPr lang="fr-FR" sz="1400" b="1" dirty="0">
                          <a:effectLst/>
                          <a:latin typeface="Times New Roman"/>
                          <a:ea typeface="ＭＳ 明朝"/>
                        </a:rPr>
                        <a:t>Chercheur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de la 1</a:t>
                      </a:r>
                      <a:r>
                        <a:rPr lang="fr-FR" sz="1400" baseline="30000" dirty="0">
                          <a:effectLst/>
                          <a:latin typeface="Times New Roman"/>
                          <a:ea typeface="ＭＳ 明朝"/>
                        </a:rPr>
                        <a:t>er</a:t>
                      </a:r>
                      <a:r>
                        <a:rPr lang="fr-FR" sz="1400" dirty="0">
                          <a:effectLst/>
                          <a:latin typeface="Times New Roman"/>
                          <a:ea typeface="ＭＳ 明朝"/>
                        </a:rPr>
                        <a:t> personne ou « on » + « verbes de recherche »</a:t>
                      </a:r>
                    </a:p>
                  </a:txBody>
                  <a:tcPr marL="68580" marR="68580" marT="0" marB="0"/>
                </a:tc>
                <a:tc>
                  <a:txBody>
                    <a:bodyPr/>
                    <a:lstStyle/>
                    <a:p>
                      <a:r>
                        <a:rPr lang="fr-FR" dirty="0"/>
                        <a:t>X</a:t>
                      </a:r>
                    </a:p>
                  </a:txBody>
                  <a:tcPr marL="68580" marR="68580" marT="0" marB="0"/>
                </a:tc>
                <a:extLst>
                  <a:ext uri="{0D108BD9-81ED-4DB2-BD59-A6C34878D82A}">
                    <a16:rowId xmlns:a16="http://schemas.microsoft.com/office/drawing/2014/main" val="10003"/>
                  </a:ext>
                </a:extLst>
              </a:tr>
              <a:tr h="410592">
                <a:tc>
                  <a:txBody>
                    <a:bodyPr/>
                    <a:lstStyle/>
                    <a:p>
                      <a:pPr algn="l">
                        <a:spcAft>
                          <a:spcPts val="0"/>
                        </a:spcAft>
                      </a:pPr>
                      <a:r>
                        <a:rPr lang="fr-FR" sz="1400" b="1" dirty="0">
                          <a:effectLst/>
                          <a:latin typeface="Times New Roman"/>
                          <a:ea typeface="ＭＳ 明朝"/>
                        </a:rPr>
                        <a:t>Référenciation</a:t>
                      </a:r>
                      <a:r>
                        <a:rPr lang="fr-FR" sz="1400" baseline="0" dirty="0">
                          <a:effectLst/>
                          <a:latin typeface="Times New Roman"/>
                          <a:ea typeface="ＭＳ 明朝"/>
                        </a:rPr>
                        <a:t> </a:t>
                      </a:r>
                      <a:r>
                        <a:rPr lang="fr-FR" sz="1400" dirty="0">
                          <a:effectLst/>
                          <a:latin typeface="Times New Roman"/>
                          <a:ea typeface="ＭＳ 明朝"/>
                        </a:rPr>
                        <a:t>(intertextualité)</a:t>
                      </a:r>
                    </a:p>
                  </a:txBody>
                  <a:tcPr marL="68580" marR="68580" marT="0" marB="0"/>
                </a:tc>
                <a:tc>
                  <a:txBody>
                    <a:bodyPr/>
                    <a:lstStyle/>
                    <a:p>
                      <a:r>
                        <a:rPr lang="fr-FR" dirty="0"/>
                        <a:t>X</a:t>
                      </a:r>
                    </a:p>
                  </a:txBody>
                  <a:tcPr marL="68580" marR="68580" marT="0" marB="0"/>
                </a:tc>
                <a:extLst>
                  <a:ext uri="{0D108BD9-81ED-4DB2-BD59-A6C34878D82A}">
                    <a16:rowId xmlns:a16="http://schemas.microsoft.com/office/drawing/2014/main" val="10004"/>
                  </a:ext>
                </a:extLst>
              </a:tr>
              <a:tr h="1014811">
                <a:tc>
                  <a:txBody>
                    <a:bodyPr/>
                    <a:lstStyle/>
                    <a:p>
                      <a:pPr algn="just">
                        <a:spcAft>
                          <a:spcPts val="0"/>
                        </a:spcAft>
                      </a:pPr>
                      <a:r>
                        <a:rPr lang="fr-FR" sz="1400" b="1" dirty="0">
                          <a:effectLst/>
                          <a:latin typeface="Times New Roman"/>
                          <a:ea typeface="ＭＳ 明朝"/>
                        </a:rPr>
                        <a:t>Argumentateur </a:t>
                      </a:r>
                      <a:endParaRPr lang="fr-FR" sz="1400" dirty="0">
                        <a:effectLst/>
                        <a:latin typeface="Times New Roman"/>
                        <a:ea typeface="ＭＳ 明朝"/>
                      </a:endParaRPr>
                    </a:p>
                    <a:p>
                      <a:pPr algn="just">
                        <a:spcAft>
                          <a:spcPts val="0"/>
                        </a:spcAft>
                      </a:pPr>
                      <a:r>
                        <a:rPr lang="fr-FR" sz="1400" dirty="0">
                          <a:effectLst/>
                          <a:latin typeface="Times New Roman"/>
                          <a:ea typeface="ＭＳ 明朝"/>
                        </a:rPr>
                        <a:t>Pronom + </a:t>
                      </a:r>
                      <a:r>
                        <a:rPr lang="fr-FR" sz="1400" dirty="0" err="1">
                          <a:effectLst/>
                          <a:latin typeface="Times New Roman"/>
                          <a:ea typeface="ＭＳ 明朝"/>
                        </a:rPr>
                        <a:t>vb</a:t>
                      </a:r>
                      <a:r>
                        <a:rPr lang="fr-FR" sz="1400" dirty="0">
                          <a:effectLst/>
                          <a:latin typeface="Times New Roman"/>
                          <a:ea typeface="ＭＳ 明朝"/>
                        </a:rPr>
                        <a:t> de prise de position</a:t>
                      </a:r>
                      <a:r>
                        <a:rPr lang="fr-FR" sz="1400" baseline="0" dirty="0">
                          <a:effectLst/>
                          <a:latin typeface="Times New Roman"/>
                          <a:ea typeface="ＭＳ 明朝"/>
                        </a:rPr>
                        <a:t> </a:t>
                      </a:r>
                      <a:r>
                        <a:rPr lang="fr-FR" sz="1400" dirty="0">
                          <a:effectLst/>
                          <a:latin typeface="Times New Roman"/>
                          <a:ea typeface="ＭＳ 明朝"/>
                        </a:rPr>
                        <a:t>ou modalisation</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 </a:t>
                      </a:r>
                    </a:p>
                  </a:txBody>
                  <a:tcPr marL="68580" marR="68580" marT="0" marB="0"/>
                </a:tc>
                <a:tc>
                  <a:txBody>
                    <a:bodyPr/>
                    <a:lstStyle/>
                    <a:p>
                      <a:endParaRPr lang="fr-FR" dirty="0"/>
                    </a:p>
                    <a:p>
                      <a:endParaRPr lang="fr-FR" dirty="0"/>
                    </a:p>
                  </a:txBody>
                  <a:tcPr marL="68580" marR="68580" marT="0" marB="0"/>
                </a:tc>
                <a:extLst>
                  <a:ext uri="{0D108BD9-81ED-4DB2-BD59-A6C34878D82A}">
                    <a16:rowId xmlns:a16="http://schemas.microsoft.com/office/drawing/2014/main" val="10005"/>
                  </a:ext>
                </a:extLst>
              </a:tr>
              <a:tr h="1217647">
                <a:tc>
                  <a:txBody>
                    <a:bodyPr/>
                    <a:lstStyle/>
                    <a:p>
                      <a:pPr algn="just">
                        <a:spcAft>
                          <a:spcPts val="0"/>
                        </a:spcAft>
                      </a:pPr>
                      <a:r>
                        <a:rPr lang="fr-FR" sz="1400" b="1" dirty="0">
                          <a:effectLst/>
                          <a:latin typeface="Times New Roman"/>
                          <a:ea typeface="ＭＳ 明朝"/>
                        </a:rPr>
                        <a:t>Scripteur +</a:t>
                      </a:r>
                      <a:endParaRPr lang="fr-FR" sz="1400" dirty="0">
                        <a:effectLst/>
                        <a:latin typeface="Times New Roman"/>
                        <a:ea typeface="ＭＳ 明朝"/>
                      </a:endParaRPr>
                    </a:p>
                    <a:p>
                      <a:pPr algn="l">
                        <a:spcAft>
                          <a:spcPts val="0"/>
                        </a:spcAft>
                      </a:pPr>
                      <a:r>
                        <a:rPr lang="fr-FR" sz="1400" dirty="0">
                          <a:effectLst/>
                          <a:latin typeface="Times New Roman"/>
                          <a:ea typeface="ＭＳ 明朝"/>
                        </a:rPr>
                        <a:t>Pronom +</a:t>
                      </a:r>
                      <a:r>
                        <a:rPr lang="fr-FR" sz="1400" baseline="0" dirty="0">
                          <a:effectLst/>
                          <a:latin typeface="Times New Roman"/>
                          <a:ea typeface="ＭＳ 明朝"/>
                        </a:rPr>
                        <a:t> </a:t>
                      </a:r>
                      <a:r>
                        <a:rPr lang="fr-FR" sz="1400" dirty="0">
                          <a:effectLst/>
                          <a:latin typeface="Times New Roman"/>
                          <a:ea typeface="ＭＳ 明朝"/>
                        </a:rPr>
                        <a:t>Représentation</a:t>
                      </a:r>
                    </a:p>
                    <a:p>
                      <a:pPr algn="l">
                        <a:spcAft>
                          <a:spcPts val="0"/>
                        </a:spcAft>
                      </a:pPr>
                      <a:r>
                        <a:rPr lang="fr-FR" sz="1400" dirty="0">
                          <a:effectLst/>
                          <a:latin typeface="Times New Roman"/>
                          <a:ea typeface="ＭＳ 明朝"/>
                        </a:rPr>
                        <a:t>(décrire, illustrer ou verbes renvoyant aux procès ) </a:t>
                      </a:r>
                    </a:p>
                  </a:txBody>
                  <a:tcPr marL="68580" marR="68580" marT="0" marB="0"/>
                </a:tc>
                <a:tc>
                  <a:txBody>
                    <a:bodyPr/>
                    <a:lstStyle/>
                    <a:p>
                      <a:r>
                        <a:rPr lang="fr-FR" dirty="0"/>
                        <a:t>X</a:t>
                      </a:r>
                    </a:p>
                  </a:txBody>
                  <a:tcPr marL="68580" marR="68580" marT="0" marB="0"/>
                </a:tc>
                <a:extLst>
                  <a:ext uri="{0D108BD9-81ED-4DB2-BD59-A6C34878D82A}">
                    <a16:rowId xmlns:a16="http://schemas.microsoft.com/office/drawing/2014/main" val="10006"/>
                  </a:ext>
                </a:extLst>
              </a:tr>
              <a:tr h="203707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sz="1400" dirty="0">
                        <a:effectLst/>
                        <a:latin typeface="Times New Roman"/>
                        <a:ea typeface="ＭＳ 明朝"/>
                      </a:endParaRP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b="1" dirty="0">
                          <a:effectLst/>
                          <a:latin typeface="Times New Roman"/>
                          <a:ea typeface="ＭＳ 明朝"/>
                        </a:rPr>
                        <a:t>Exotérique ++</a:t>
                      </a:r>
                    </a:p>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a:effectLst/>
                          <a:latin typeface="Times New Roman"/>
                          <a:ea typeface="ＭＳ 明朝"/>
                        </a:rPr>
                        <a:t>Exposition, conseil,</a:t>
                      </a:r>
                      <a:r>
                        <a:rPr lang="fr-FR" sz="1400" baseline="0" dirty="0">
                          <a:effectLst/>
                          <a:latin typeface="Times New Roman"/>
                          <a:ea typeface="ＭＳ 明朝"/>
                        </a:rPr>
                        <a:t> </a:t>
                      </a:r>
                      <a:r>
                        <a:rPr lang="fr-FR" sz="1400" dirty="0">
                          <a:effectLst/>
                          <a:latin typeface="Times New Roman"/>
                          <a:ea typeface="ＭＳ 明朝"/>
                        </a:rPr>
                        <a:t>prescription, questions</a:t>
                      </a:r>
                    </a:p>
                    <a:p>
                      <a:pPr algn="just">
                        <a:spcAft>
                          <a:spcPts val="0"/>
                        </a:spcAft>
                      </a:pPr>
                      <a:endParaRPr lang="fr-FR" sz="1400" dirty="0">
                        <a:effectLst/>
                        <a:latin typeface="Times New Roman"/>
                        <a:ea typeface="ＭＳ 明朝"/>
                      </a:endParaRPr>
                    </a:p>
                  </a:txBody>
                  <a:tcPr marL="68580" marR="68580" marT="0" marB="0"/>
                </a:tc>
                <a:tc>
                  <a:txBody>
                    <a:bodyPr/>
                    <a:lstStyle/>
                    <a:p>
                      <a:pPr algn="just"/>
                      <a:r>
                        <a:rPr lang="fr-FR" sz="1400" i="1" dirty="0"/>
                        <a:t>X Toute donnée orale</a:t>
                      </a:r>
                      <a:r>
                        <a:rPr lang="fr-FR" sz="1400" i="1" baseline="0" dirty="0"/>
                        <a:t> collectée doit être transcrite pour être analysée. Cet exercice de transcription est souvent fastidieux, il demande une grande rigueur et beaucoup de temps, mais c’est une étape indispensable à l’analyse de la parole en situation</a:t>
                      </a:r>
                      <a:endParaRPr lang="fr-FR" sz="1400" i="1" dirty="0"/>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52975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35660"/>
          </a:xfrm>
        </p:spPr>
        <p:txBody>
          <a:bodyPr/>
          <a:lstStyle/>
          <a:p>
            <a:pPr marL="114300" lvl="0" algn="ctr">
              <a:spcBef>
                <a:spcPct val="20000"/>
              </a:spcBef>
            </a:pPr>
            <a:r>
              <a:rPr lang="fr-FR" sz="1800" spc="0" dirty="0">
                <a:solidFill>
                  <a:srgbClr val="2F2B20"/>
                </a:solidFill>
                <a:latin typeface="Calibri"/>
                <a:ea typeface="+mn-ea"/>
                <a:cs typeface="+mn-cs"/>
              </a:rPr>
              <a:t>Processus de production, de diffusion et de validation de la recherche </a:t>
            </a:r>
            <a:br>
              <a:rPr lang="fr-FR" sz="1800" spc="0" dirty="0">
                <a:solidFill>
                  <a:srgbClr val="2F2B20"/>
                </a:solidFill>
                <a:latin typeface="Calibri"/>
                <a:ea typeface="+mn-ea"/>
                <a:cs typeface="+mn-cs"/>
              </a:rPr>
            </a:br>
            <a:endParaRPr lang="fr-FR" sz="1800" spc="0" dirty="0">
              <a:solidFill>
                <a:srgbClr val="2F2B20"/>
              </a:solidFill>
              <a:latin typeface="Calibri"/>
              <a:ea typeface="+mn-ea"/>
              <a:cs typeface="+mn-cs"/>
            </a:endParaRPr>
          </a:p>
        </p:txBody>
      </p:sp>
      <p:sp>
        <p:nvSpPr>
          <p:cNvPr id="3" name="Espace réservé du contenu 2"/>
          <p:cNvSpPr>
            <a:spLocks noGrp="1"/>
          </p:cNvSpPr>
          <p:nvPr>
            <p:ph idx="1"/>
          </p:nvPr>
        </p:nvSpPr>
        <p:spPr>
          <a:xfrm>
            <a:off x="67350" y="904457"/>
            <a:ext cx="8370675" cy="5840486"/>
          </a:xfrm>
        </p:spPr>
        <p:txBody>
          <a:bodyPr>
            <a:normAutofit/>
          </a:bodyPr>
          <a:lstStyle/>
          <a:p>
            <a:pPr marL="571500" lvl="1" indent="-457200">
              <a:buClr>
                <a:schemeClr val="accent1"/>
              </a:buClr>
              <a:buFont typeface="+mj-lt"/>
              <a:buAutoNum type="arabicPeriod"/>
            </a:pPr>
            <a:r>
              <a:rPr lang="fr-FR" b="1" dirty="0"/>
              <a:t>Modalités de positionnement dans le champ de la recherche</a:t>
            </a:r>
          </a:p>
          <a:p>
            <a:pPr marL="937260" lvl="2" indent="-457200">
              <a:buClr>
                <a:schemeClr val="accent1"/>
              </a:buClr>
              <a:buFont typeface="Arial"/>
              <a:buChar char="•"/>
            </a:pPr>
            <a:r>
              <a:rPr lang="fr-FR" sz="2000" dirty="0"/>
              <a:t>Soumission aux contraintes institutionnelles</a:t>
            </a:r>
          </a:p>
          <a:p>
            <a:pPr lvl="4" algn="just"/>
            <a:r>
              <a:rPr lang="fr-FR" sz="2000" dirty="0"/>
              <a:t>Inscription dans une histoire de la discipline</a:t>
            </a:r>
          </a:p>
          <a:p>
            <a:pPr lvl="4" algn="just"/>
            <a:r>
              <a:rPr lang="fr-FR" sz="2000" dirty="0"/>
              <a:t>Inscription dans un territoire</a:t>
            </a:r>
          </a:p>
          <a:p>
            <a:pPr marL="114300" indent="0" algn="just">
              <a:buNone/>
            </a:pPr>
            <a:r>
              <a:rPr lang="fr-FR" sz="2000" dirty="0"/>
              <a:t>Le discours de l’AD constitue un « territoire », c‘est-à-dire « un phénomène discursif </a:t>
            </a:r>
            <a:r>
              <a:rPr lang="fr-FR" sz="2000" b="1" dirty="0"/>
              <a:t>attaché à un lieu institutionnel, l’université</a:t>
            </a:r>
            <a:r>
              <a:rPr lang="fr-FR" sz="2000" dirty="0"/>
              <a:t>, espace stratégique d’élaboration de discours constituants ». (</a:t>
            </a:r>
            <a:r>
              <a:rPr lang="fr-FR" sz="2000" dirty="0" err="1"/>
              <a:t>Maingueneau</a:t>
            </a:r>
            <a:r>
              <a:rPr lang="fr-FR" sz="2000" dirty="0"/>
              <a:t> 2004)</a:t>
            </a:r>
          </a:p>
          <a:p>
            <a:pPr lvl="4" algn="just">
              <a:buFont typeface="Arial"/>
              <a:buChar char="•"/>
            </a:pPr>
            <a:r>
              <a:rPr lang="fr-FR" sz="2000" dirty="0"/>
              <a:t>Constitution d’un réseau et publications</a:t>
            </a:r>
          </a:p>
          <a:p>
            <a:pPr marL="114300" indent="0" algn="just">
              <a:buNone/>
            </a:pPr>
            <a:r>
              <a:rPr lang="fr-FR" sz="2000" dirty="0"/>
              <a:t>Le discours de la recherche est une pratique </a:t>
            </a:r>
            <a:r>
              <a:rPr lang="fr-FR" sz="2000" b="1" dirty="0"/>
              <a:t>organisatrice</a:t>
            </a:r>
            <a:r>
              <a:rPr lang="fr-FR" sz="2000" dirty="0"/>
              <a:t> des hommes</a:t>
            </a:r>
          </a:p>
          <a:p>
            <a:pPr marL="114300" indent="0" algn="just">
              <a:buNone/>
            </a:pPr>
            <a:endParaRPr lang="fr-FR" sz="2000" dirty="0"/>
          </a:p>
          <a:p>
            <a:pPr lvl="1" algn="just">
              <a:buFont typeface="Arial"/>
              <a:buChar char="•"/>
            </a:pPr>
            <a:r>
              <a:rPr lang="fr-FR" dirty="0"/>
              <a:t>    Contestation des contraintes institutionnelles</a:t>
            </a:r>
          </a:p>
          <a:p>
            <a:pPr lvl="4" algn="just"/>
            <a:r>
              <a:rPr lang="fr-FR" sz="2000" dirty="0"/>
              <a:t>Perspective historique</a:t>
            </a:r>
          </a:p>
          <a:p>
            <a:pPr lvl="4" algn="just"/>
            <a:r>
              <a:rPr lang="fr-FR" sz="2000" dirty="0"/>
              <a:t>Perspective communicationnelle</a:t>
            </a:r>
          </a:p>
          <a:p>
            <a:pPr marL="2103120" lvl="8" indent="0" algn="just">
              <a:buNone/>
            </a:pPr>
            <a:endParaRPr lang="fr-FR" sz="1800" b="1" dirty="0"/>
          </a:p>
          <a:p>
            <a:pPr marL="571500" indent="-457200" algn="just">
              <a:buFont typeface="+mj-lt"/>
              <a:buAutoNum type="arabicPeriod"/>
            </a:pPr>
            <a:endParaRPr lang="fr-FR" b="1" dirty="0"/>
          </a:p>
          <a:p>
            <a:pPr marL="114300" indent="0" algn="just">
              <a:buNone/>
            </a:pPr>
            <a:endParaRPr lang="fr-FR" sz="2000" dirty="0"/>
          </a:p>
          <a:p>
            <a:pPr marL="114300" indent="0" algn="just">
              <a:buNone/>
            </a:pPr>
            <a:endParaRPr lang="fr-FR" sz="2000" dirty="0"/>
          </a:p>
          <a:p>
            <a:pPr marL="114300" indent="0" algn="just">
              <a:buNone/>
            </a:pPr>
            <a:endParaRPr lang="fr-FR" sz="2000" dirty="0"/>
          </a:p>
          <a:p>
            <a:pPr lvl="1" algn="just"/>
            <a:endParaRPr lang="fr-FR" dirty="0"/>
          </a:p>
        </p:txBody>
      </p:sp>
    </p:spTree>
    <p:extLst>
      <p:ext uri="{BB962C8B-B14F-4D97-AF65-F5344CB8AC3E}">
        <p14:creationId xmlns:p14="http://schemas.microsoft.com/office/powerpoint/2010/main" val="3775221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linds(horizontal)">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35660"/>
          </a:xfrm>
        </p:spPr>
        <p:txBody>
          <a:bodyPr/>
          <a:lstStyle/>
          <a:p>
            <a:pPr marL="114300" lvl="0" algn="ctr">
              <a:spcBef>
                <a:spcPct val="20000"/>
              </a:spcBef>
            </a:pPr>
            <a:r>
              <a:rPr lang="fr-FR" sz="1800" spc="0" dirty="0">
                <a:solidFill>
                  <a:srgbClr val="2F2B20"/>
                </a:solidFill>
                <a:latin typeface="Calibri"/>
                <a:ea typeface="+mn-ea"/>
                <a:cs typeface="+mn-cs"/>
              </a:rPr>
              <a:t>Processus de production, de diffusion et de validation de la recherche </a:t>
            </a:r>
            <a:br>
              <a:rPr lang="fr-FR" sz="1800" spc="0" dirty="0">
                <a:solidFill>
                  <a:srgbClr val="2F2B20"/>
                </a:solidFill>
                <a:latin typeface="Calibri"/>
                <a:ea typeface="+mn-ea"/>
                <a:cs typeface="+mn-cs"/>
              </a:rPr>
            </a:br>
            <a:endParaRPr lang="fr-FR" sz="1800" spc="0" dirty="0">
              <a:solidFill>
                <a:srgbClr val="2F2B20"/>
              </a:solidFill>
              <a:latin typeface="Calibri"/>
              <a:ea typeface="+mn-ea"/>
              <a:cs typeface="+mn-cs"/>
            </a:endParaRPr>
          </a:p>
        </p:txBody>
      </p:sp>
      <p:sp>
        <p:nvSpPr>
          <p:cNvPr id="3" name="Espace réservé du contenu 2"/>
          <p:cNvSpPr>
            <a:spLocks noGrp="1"/>
          </p:cNvSpPr>
          <p:nvPr>
            <p:ph idx="1"/>
          </p:nvPr>
        </p:nvSpPr>
        <p:spPr>
          <a:xfrm>
            <a:off x="67350" y="904456"/>
            <a:ext cx="8370675" cy="5953543"/>
          </a:xfrm>
        </p:spPr>
        <p:txBody>
          <a:bodyPr>
            <a:normAutofit/>
          </a:bodyPr>
          <a:lstStyle/>
          <a:p>
            <a:pPr marL="571500" lvl="1" indent="-457200">
              <a:buClr>
                <a:schemeClr val="accent1"/>
              </a:buClr>
              <a:buFont typeface="Arial"/>
              <a:buChar char="•"/>
            </a:pPr>
            <a:r>
              <a:rPr lang="fr-FR" sz="2200" dirty="0"/>
              <a:t>Contestation des contraintes institutionnelles</a:t>
            </a:r>
          </a:p>
          <a:p>
            <a:pPr lvl="3" algn="just"/>
            <a:r>
              <a:rPr lang="fr-FR" sz="2000" dirty="0"/>
              <a:t>Perspective historique</a:t>
            </a:r>
          </a:p>
          <a:p>
            <a:pPr marL="1051560" lvl="3" indent="0" algn="just">
              <a:buNone/>
            </a:pPr>
            <a:endParaRPr lang="fr-FR" sz="2000" dirty="0"/>
          </a:p>
          <a:p>
            <a:pPr lvl="4" algn="just"/>
            <a:r>
              <a:rPr lang="fr-FR" sz="2000" dirty="0"/>
              <a:t>Institution universitaire et carcans disciplinaires</a:t>
            </a:r>
          </a:p>
          <a:p>
            <a:pPr marL="1325880" lvl="4" indent="0" algn="just">
              <a:buNone/>
            </a:pPr>
            <a:endParaRPr lang="fr-FR" sz="2000" dirty="0"/>
          </a:p>
          <a:p>
            <a:pPr marL="114300" indent="0" algn="just">
              <a:buNone/>
            </a:pPr>
            <a:r>
              <a:rPr lang="fr-FR" sz="2000" dirty="0"/>
              <a:t>« L’autotrophie spéculative. Depuis quelques temps, dans la république des sciences règne une étiquette très sévère: cette règle d’or non écrite impose une, et une seule, discipline appropriée pour tout objet de connaissance et, à l’inverse, affirme que toute discipline a un nombre défini et limité d’objets et de questions qu’il est convenable de connaître. Comme toute forme de discipline, cette étiquette elle aussi a une nature et, surtout, un but spécifiquement moraux et non gnoséologiques : elle sert à limiter la volonté de savoir, à en châtier les excès, à les brider, non de l’extérieur, mais depuis l’intérieur du sujet…. » Clément Rosset, </a:t>
            </a:r>
            <a:r>
              <a:rPr lang="fr-FR" sz="2000" i="1" dirty="0"/>
              <a:t>Esquisse biographique</a:t>
            </a:r>
            <a:r>
              <a:rPr lang="fr-FR" sz="2000" dirty="0"/>
              <a:t>, p. 141 </a:t>
            </a:r>
          </a:p>
          <a:p>
            <a:pPr marL="114300" indent="0" algn="just">
              <a:buNone/>
            </a:pPr>
            <a:endParaRPr lang="fr-FR" sz="1800" i="1" dirty="0"/>
          </a:p>
          <a:p>
            <a:pPr lvl="3" algn="just"/>
            <a:r>
              <a:rPr lang="fr-FR" sz="2000" dirty="0"/>
              <a:t>Promotion de l’interdisciplinarité. Purement déclarative?</a:t>
            </a:r>
          </a:p>
          <a:p>
            <a:pPr marL="114300" indent="0" algn="just">
              <a:buNone/>
            </a:pPr>
            <a:endParaRPr lang="fr-FR" sz="1800" i="1" dirty="0"/>
          </a:p>
          <a:p>
            <a:pPr marL="411480" lvl="1" indent="0" algn="just">
              <a:buNone/>
            </a:pPr>
            <a:endParaRPr lang="fr-FR" dirty="0"/>
          </a:p>
        </p:txBody>
      </p:sp>
    </p:spTree>
    <p:extLst>
      <p:ext uri="{BB962C8B-B14F-4D97-AF65-F5344CB8AC3E}">
        <p14:creationId xmlns:p14="http://schemas.microsoft.com/office/powerpoint/2010/main" val="936709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linds(horizontal)">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438025" cy="6858000"/>
          </a:xfrm>
        </p:spPr>
        <p:txBody>
          <a:bodyPr>
            <a:noAutofit/>
          </a:bodyPr>
          <a:lstStyle/>
          <a:p>
            <a:pPr indent="-342900"/>
            <a:r>
              <a:rPr lang="fr-FR" sz="2000" dirty="0"/>
              <a:t>Contestation des contraintes institutionnelles</a:t>
            </a:r>
          </a:p>
          <a:p>
            <a:pPr lvl="1" algn="just"/>
            <a:r>
              <a:rPr lang="fr-FR" dirty="0"/>
              <a:t>Perspective communicationnelle</a:t>
            </a:r>
          </a:p>
          <a:p>
            <a:pPr marL="1097280" lvl="3" indent="-342900"/>
            <a:r>
              <a:rPr lang="fr-FR" sz="2000" dirty="0"/>
              <a:t>Absence de diffusion des savoirs. Une approche autistique </a:t>
            </a:r>
          </a:p>
          <a:p>
            <a:pPr marL="754380" lvl="3" indent="0">
              <a:buNone/>
            </a:pPr>
            <a:r>
              <a:rPr lang="fr-FR" sz="2000" dirty="0"/>
              <a:t>L’exemple de Josef </a:t>
            </a:r>
            <a:r>
              <a:rPr lang="fr-FR" sz="2000" dirty="0" err="1"/>
              <a:t>Schovanec</a:t>
            </a:r>
            <a:endParaRPr lang="fr-FR" sz="2000" dirty="0"/>
          </a:p>
          <a:p>
            <a:pPr marL="754380" lvl="3" indent="0">
              <a:buNone/>
            </a:pPr>
            <a:r>
              <a:rPr lang="fr-FR" sz="2000" dirty="0">
                <a:hlinkClick r:id="rId2"/>
              </a:rPr>
              <a:t>https://fr.wikipedia.org/wiki/Josef_Schovanec</a:t>
            </a:r>
            <a:endParaRPr lang="fr-FR" sz="2000" dirty="0"/>
          </a:p>
          <a:p>
            <a:pPr marL="1097280" lvl="3" indent="-342900"/>
            <a:r>
              <a:rPr lang="fr-FR" sz="2000" dirty="0"/>
              <a:t>Des modalités de diffusion de la recherche (1)</a:t>
            </a:r>
          </a:p>
          <a:p>
            <a:pPr marL="1554480" lvl="5" indent="-342900"/>
            <a:r>
              <a:rPr lang="fr-FR" sz="2000" dirty="0"/>
              <a:t>Communication ésotérique </a:t>
            </a:r>
            <a:r>
              <a:rPr lang="fr-FR" sz="2000" i="1" dirty="0"/>
              <a:t>versus</a:t>
            </a:r>
            <a:r>
              <a:rPr lang="fr-FR" sz="2000" dirty="0"/>
              <a:t> exotérique</a:t>
            </a:r>
          </a:p>
          <a:p>
            <a:pPr marL="114300" lvl="1" indent="0" algn="just">
              <a:buNone/>
            </a:pPr>
            <a:r>
              <a:rPr lang="fr-FR" sz="1800" i="1" dirty="0"/>
              <a:t>Communication </a:t>
            </a:r>
            <a:r>
              <a:rPr lang="fr-FR" sz="1800" i="1" dirty="0" err="1"/>
              <a:t>ésotérique</a:t>
            </a:r>
            <a:r>
              <a:rPr lang="fr-FR" sz="1800" i="1" dirty="0"/>
              <a:t> </a:t>
            </a:r>
            <a:r>
              <a:rPr lang="fr-FR" sz="1800" dirty="0"/>
              <a:t>: des </a:t>
            </a:r>
            <a:r>
              <a:rPr lang="fr-FR" sz="1800" dirty="0" err="1"/>
              <a:t>spécialistes</a:t>
            </a:r>
            <a:r>
              <a:rPr lang="fr-FR" sz="1800" dirty="0"/>
              <a:t> </a:t>
            </a:r>
            <a:r>
              <a:rPr lang="fr-FR" sz="1800" dirty="0" err="1"/>
              <a:t>écrivent</a:t>
            </a:r>
            <a:r>
              <a:rPr lang="fr-FR" sz="1800" dirty="0"/>
              <a:t> pour des </a:t>
            </a:r>
            <a:r>
              <a:rPr lang="fr-FR" sz="1800" dirty="0" err="1"/>
              <a:t>collègues</a:t>
            </a:r>
            <a:r>
              <a:rPr lang="fr-FR" sz="1800" dirty="0"/>
              <a:t> de </a:t>
            </a:r>
            <a:r>
              <a:rPr lang="fr-FR" sz="1800" dirty="0" err="1"/>
              <a:t>même</a:t>
            </a:r>
            <a:r>
              <a:rPr lang="fr-FR" sz="1800" dirty="0"/>
              <a:t> </a:t>
            </a:r>
            <a:r>
              <a:rPr lang="fr-FR" sz="1800" dirty="0" err="1"/>
              <a:t>spécialite</a:t>
            </a:r>
            <a:r>
              <a:rPr lang="fr-FR" sz="1800" dirty="0"/>
              <a:t>́. Objectif qu'il faut convaincre du bien fondé du travail entrepris, de la </a:t>
            </a:r>
            <a:r>
              <a:rPr lang="fr-FR" sz="1800" dirty="0" err="1"/>
              <a:t>validite</a:t>
            </a:r>
            <a:r>
              <a:rPr lang="fr-FR" sz="1800" dirty="0"/>
              <a:t>́ des </a:t>
            </a:r>
            <a:r>
              <a:rPr lang="fr-FR" sz="1800" dirty="0" err="1"/>
              <a:t>résultats</a:t>
            </a:r>
            <a:r>
              <a:rPr lang="fr-FR" sz="1800" dirty="0"/>
              <a:t> et des </a:t>
            </a:r>
            <a:r>
              <a:rPr lang="fr-FR" sz="1800" dirty="0" err="1"/>
              <a:t>méthodes</a:t>
            </a:r>
            <a:r>
              <a:rPr lang="fr-FR" sz="1800" dirty="0"/>
              <a:t> </a:t>
            </a:r>
            <a:r>
              <a:rPr lang="fr-FR" sz="1800" dirty="0" err="1"/>
              <a:t>employées</a:t>
            </a:r>
            <a:r>
              <a:rPr lang="fr-FR" sz="1800" dirty="0"/>
              <a:t>, de la pertinence des </a:t>
            </a:r>
            <a:r>
              <a:rPr lang="fr-FR" sz="1800" dirty="0" err="1"/>
              <a:t>interprétations</a:t>
            </a:r>
            <a:r>
              <a:rPr lang="fr-FR" sz="1800" dirty="0"/>
              <a:t>. Il s'agit là de </a:t>
            </a:r>
            <a:r>
              <a:rPr lang="fr-FR" sz="1800" b="1" dirty="0" err="1"/>
              <a:t>négocier</a:t>
            </a:r>
            <a:r>
              <a:rPr lang="fr-FR" sz="1800" b="1" dirty="0"/>
              <a:t> sa place dans le cercle </a:t>
            </a:r>
            <a:r>
              <a:rPr lang="fr-FR" sz="1800" dirty="0"/>
              <a:t>interne en se situant par rapport aux courants dominants ou </a:t>
            </a:r>
            <a:r>
              <a:rPr lang="fr-FR" sz="1800" dirty="0" err="1"/>
              <a:t>dominés</a:t>
            </a:r>
            <a:r>
              <a:rPr lang="fr-FR" sz="1800" dirty="0"/>
              <a:t>, de chercher à </a:t>
            </a:r>
            <a:r>
              <a:rPr lang="fr-FR" sz="1800" dirty="0" err="1"/>
              <a:t>acquérir</a:t>
            </a:r>
            <a:r>
              <a:rPr lang="fr-FR" sz="1800" dirty="0"/>
              <a:t> du pouvoir, à affirmer ou renforcer le pouvoir </a:t>
            </a:r>
            <a:r>
              <a:rPr lang="fr-FR" sz="1800" dirty="0" err="1"/>
              <a:t>déja</a:t>
            </a:r>
            <a:r>
              <a:rPr lang="fr-FR" sz="1800" dirty="0"/>
              <a:t>̀ acquis. </a:t>
            </a:r>
            <a:r>
              <a:rPr lang="fr-FR" sz="1800" dirty="0">
                <a:ea typeface="ＭＳ 明朝"/>
              </a:rPr>
              <a:t>Communication </a:t>
            </a:r>
            <a:r>
              <a:rPr lang="fr-FR" sz="1800" b="1" dirty="0">
                <a:ea typeface="ＭＳ 明朝"/>
              </a:rPr>
              <a:t>ésotérique</a:t>
            </a:r>
            <a:r>
              <a:rPr lang="fr-FR" sz="1800" dirty="0">
                <a:ea typeface="ＭＳ 明朝"/>
              </a:rPr>
              <a:t>; </a:t>
            </a:r>
            <a:r>
              <a:rPr lang="fr-FR" sz="1800" b="1" dirty="0" err="1">
                <a:ea typeface="ＭＳ 明朝"/>
              </a:rPr>
              <a:t>référenciation</a:t>
            </a:r>
            <a:r>
              <a:rPr lang="fr-FR" sz="1800" dirty="0">
                <a:ea typeface="ＭＳ 明朝"/>
              </a:rPr>
              <a:t> (citations, références bibliographiques), </a:t>
            </a:r>
            <a:r>
              <a:rPr lang="fr-FR" sz="1800" b="1" dirty="0">
                <a:ea typeface="ＭＳ 明朝"/>
              </a:rPr>
              <a:t>modalisation </a:t>
            </a:r>
            <a:r>
              <a:rPr lang="fr-FR" sz="1800" dirty="0">
                <a:ea typeface="ＭＳ 明朝"/>
              </a:rPr>
              <a:t>&lt;=&gt; manque de conviction (conclusion plate et réservée, non affirmation forte)</a:t>
            </a:r>
          </a:p>
          <a:p>
            <a:pPr marL="114300" indent="0" algn="just">
              <a:buNone/>
            </a:pPr>
            <a:r>
              <a:rPr lang="fr-FR" sz="1800" i="1" dirty="0"/>
              <a:t>Communication </a:t>
            </a:r>
            <a:r>
              <a:rPr lang="fr-FR" sz="1800" i="1" dirty="0" err="1"/>
              <a:t>exotérique</a:t>
            </a:r>
            <a:r>
              <a:rPr lang="fr-FR" sz="1800" i="1" dirty="0"/>
              <a:t> </a:t>
            </a:r>
            <a:r>
              <a:rPr lang="fr-FR" sz="1800" dirty="0"/>
              <a:t>: pour des </a:t>
            </a:r>
            <a:r>
              <a:rPr lang="fr-FR" sz="1800" dirty="0" err="1"/>
              <a:t>spécialistes</a:t>
            </a:r>
            <a:r>
              <a:rPr lang="fr-FR" sz="1800" dirty="0"/>
              <a:t> de disciplines connexes ou des </a:t>
            </a:r>
            <a:r>
              <a:rPr lang="fr-FR" sz="1800" dirty="0" err="1"/>
              <a:t>généralistes</a:t>
            </a:r>
            <a:r>
              <a:rPr lang="fr-FR" sz="1800" dirty="0"/>
              <a:t> Objectifs : cognitif envers le public qu'il s'agit d'informer le mieux possible des faits et de leurs applications </a:t>
            </a:r>
            <a:r>
              <a:rPr lang="fr-FR" sz="1800" dirty="0">
                <a:ea typeface="ＭＳ 明朝"/>
              </a:rPr>
              <a:t>(</a:t>
            </a:r>
            <a:r>
              <a:rPr lang="fr-FR" sz="1800" dirty="0" err="1">
                <a:ea typeface="ＭＳ 明朝"/>
              </a:rPr>
              <a:t>Regent</a:t>
            </a:r>
            <a:r>
              <a:rPr lang="fr-FR" sz="1800" dirty="0">
                <a:ea typeface="ＭＳ 明朝"/>
              </a:rPr>
              <a:t> 1992)</a:t>
            </a:r>
            <a:r>
              <a:rPr lang="fr-FR" sz="1800" dirty="0"/>
              <a:t> </a:t>
            </a:r>
            <a:r>
              <a:rPr lang="fr-FR" sz="1800" dirty="0">
                <a:ea typeface="ＭＳ 明朝"/>
              </a:rPr>
              <a:t>Communication </a:t>
            </a:r>
            <a:r>
              <a:rPr lang="fr-FR" sz="1800" b="1" dirty="0">
                <a:ea typeface="ＭＳ 明朝"/>
              </a:rPr>
              <a:t>exotérique: t</a:t>
            </a:r>
            <a:r>
              <a:rPr lang="fr-FR" sz="1800" dirty="0">
                <a:ea typeface="ＭＳ 明朝"/>
              </a:rPr>
              <a:t>onalité </a:t>
            </a:r>
            <a:r>
              <a:rPr lang="fr-FR" sz="1800" b="1" dirty="0">
                <a:ea typeface="ＭＳ 明朝"/>
              </a:rPr>
              <a:t>didactique</a:t>
            </a:r>
            <a:r>
              <a:rPr lang="fr-FR" sz="1800" dirty="0">
                <a:ea typeface="ＭＳ 明朝"/>
              </a:rPr>
              <a:t> : exposition </a:t>
            </a:r>
            <a:r>
              <a:rPr lang="fr-FR" sz="1800" dirty="0" err="1">
                <a:ea typeface="ＭＳ 明朝"/>
              </a:rPr>
              <a:t>cf</a:t>
            </a:r>
            <a:r>
              <a:rPr lang="fr-FR" sz="1800" dirty="0">
                <a:ea typeface="ＭＳ 明朝"/>
              </a:rPr>
              <a:t> cours universitaire + typographie, intertitres, questions introductives</a:t>
            </a:r>
            <a:r>
              <a:rPr lang="fr-FR" sz="1800" b="1" dirty="0">
                <a:ea typeface="ＭＳ 明朝"/>
              </a:rPr>
              <a:t>, conseil et prescription</a:t>
            </a:r>
            <a:r>
              <a:rPr lang="fr-FR" sz="1800" dirty="0">
                <a:ea typeface="ＭＳ 明朝"/>
              </a:rPr>
              <a:t>&lt;=&gt; expression de l’autorité, critique indirecte des lecteurs, condescendance (injonctifs)</a:t>
            </a:r>
            <a:endParaRPr lang="fr-FR" sz="1800" dirty="0"/>
          </a:p>
          <a:p>
            <a:pPr marL="1211580" lvl="5" indent="0">
              <a:buNone/>
            </a:pPr>
            <a:endParaRPr lang="fr-FR" dirty="0"/>
          </a:p>
          <a:p>
            <a:pPr marL="1554480" lvl="5" indent="-342900"/>
            <a:endParaRPr lang="fr-FR" dirty="0"/>
          </a:p>
          <a:p>
            <a:pPr marL="480060" lvl="2" indent="0">
              <a:buClr>
                <a:schemeClr val="accent1"/>
              </a:buClr>
              <a:buNone/>
            </a:pPr>
            <a:endParaRPr lang="fr-FR" sz="2000" dirty="0"/>
          </a:p>
          <a:p>
            <a:pPr marL="114300" indent="0" algn="just">
              <a:buNone/>
            </a:pPr>
            <a:endParaRPr lang="fr-FR" sz="2000" dirty="0"/>
          </a:p>
          <a:p>
            <a:pPr marL="114300" indent="0" algn="just">
              <a:buNone/>
            </a:pPr>
            <a:endParaRPr lang="fr-FR" sz="2000" dirty="0"/>
          </a:p>
          <a:p>
            <a:pPr lvl="1" algn="just"/>
            <a:endParaRPr lang="fr-FR" dirty="0"/>
          </a:p>
        </p:txBody>
      </p:sp>
    </p:spTree>
    <p:extLst>
      <p:ext uri="{BB962C8B-B14F-4D97-AF65-F5344CB8AC3E}">
        <p14:creationId xmlns:p14="http://schemas.microsoft.com/office/powerpoint/2010/main" val="4150781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5086"/>
            <a:ext cx="8438025" cy="6619858"/>
          </a:xfrm>
        </p:spPr>
        <p:txBody>
          <a:bodyPr>
            <a:normAutofit/>
          </a:bodyPr>
          <a:lstStyle/>
          <a:p>
            <a:pPr marL="160020" lvl="4" algn="just"/>
            <a:r>
              <a:rPr lang="fr-FR" sz="2000" dirty="0"/>
              <a:t>Des modalités de diffusion dans le champ de la recherche (2)</a:t>
            </a:r>
          </a:p>
          <a:p>
            <a:pPr marL="525780" lvl="6" indent="-228600" algn="just"/>
            <a:r>
              <a:rPr lang="fr-FR" sz="2000" dirty="0"/>
              <a:t>Des </a:t>
            </a:r>
            <a:r>
              <a:rPr lang="fr-FR" sz="2000" dirty="0" err="1"/>
              <a:t>ethè</a:t>
            </a:r>
            <a:r>
              <a:rPr lang="fr-FR" sz="2000" dirty="0"/>
              <a:t> de chercheurs ésotérique </a:t>
            </a:r>
            <a:r>
              <a:rPr lang="fr-FR" sz="2000" i="1" dirty="0"/>
              <a:t>versus</a:t>
            </a:r>
            <a:r>
              <a:rPr lang="fr-FR" sz="2000" dirty="0"/>
              <a:t> exotérique</a:t>
            </a:r>
          </a:p>
          <a:p>
            <a:pPr lvl="2" algn="just"/>
            <a:r>
              <a:rPr lang="fr-FR" sz="2000" dirty="0"/>
              <a:t>Dans l’espace d’étayage : la </a:t>
            </a:r>
            <a:r>
              <a:rPr lang="fr-FR" sz="2000" dirty="0" err="1"/>
              <a:t>référenciation</a:t>
            </a:r>
            <a:r>
              <a:rPr lang="fr-FR" sz="2000" dirty="0"/>
              <a:t> de </a:t>
            </a:r>
            <a:r>
              <a:rPr lang="fr-FR" sz="2000" dirty="0" err="1"/>
              <a:t>Wikipedia</a:t>
            </a:r>
            <a:endParaRPr lang="fr-FR" sz="2000" dirty="0"/>
          </a:p>
          <a:p>
            <a:pPr marL="114300" lvl="1" indent="0">
              <a:buNone/>
            </a:pPr>
            <a:r>
              <a:rPr lang="fr-FR" dirty="0">
                <a:solidFill>
                  <a:srgbClr val="000000"/>
                </a:solidFill>
                <a:hlinkClick r:id="rId2"/>
              </a:rPr>
              <a:t>https://fr.wikipedia.org/wiki/François_Jullien</a:t>
            </a:r>
          </a:p>
          <a:p>
            <a:pPr marL="114300" lvl="1" indent="0">
              <a:buNone/>
            </a:pPr>
            <a:r>
              <a:rPr lang="fr-FR" dirty="0">
                <a:solidFill>
                  <a:srgbClr val="000000"/>
                </a:solidFill>
                <a:hlinkClick r:id="rId2"/>
              </a:rPr>
              <a:t>https://fr.wikipedia.org/wiki/Jean_François_Billeter</a:t>
            </a:r>
            <a:endParaRPr lang="fr-FR" dirty="0">
              <a:solidFill>
                <a:srgbClr val="000000"/>
              </a:solidFill>
            </a:endParaRPr>
          </a:p>
          <a:p>
            <a:pPr lvl="2" algn="just"/>
            <a:r>
              <a:rPr lang="fr-FR" sz="2000" dirty="0"/>
              <a:t>Dans l’espace canonique </a:t>
            </a:r>
          </a:p>
          <a:p>
            <a:pPr marL="114300" indent="0" algn="just">
              <a:buNone/>
            </a:pPr>
            <a:r>
              <a:rPr lang="fr-FR" sz="2000" dirty="0"/>
              <a:t>L’exemple de la controverse </a:t>
            </a:r>
            <a:r>
              <a:rPr lang="fr-FR" sz="2000" dirty="0" err="1"/>
              <a:t>Billeter</a:t>
            </a:r>
            <a:r>
              <a:rPr lang="fr-FR" sz="2000" dirty="0"/>
              <a:t>/Jullien</a:t>
            </a:r>
          </a:p>
          <a:p>
            <a:pPr marL="114300" indent="0" algn="just">
              <a:buNone/>
            </a:pPr>
            <a:r>
              <a:rPr lang="fr-FR" sz="2000" dirty="0"/>
              <a:t>Les textes de Jean-François </a:t>
            </a:r>
            <a:r>
              <a:rPr lang="fr-FR" sz="2000" dirty="0" err="1"/>
              <a:t>Billeter</a:t>
            </a:r>
            <a:r>
              <a:rPr lang="fr-FR" sz="2000" dirty="0"/>
              <a:t> mettant en cause la méthode de François Jullien:  </a:t>
            </a:r>
          </a:p>
          <a:p>
            <a:pPr marL="114300" indent="0" algn="just">
              <a:buNone/>
            </a:pPr>
            <a:r>
              <a:rPr lang="fr-FR" sz="2000" dirty="0"/>
              <a:t>- « Comment lire Wang </a:t>
            </a:r>
            <a:r>
              <a:rPr lang="fr-FR" sz="2000" dirty="0" err="1"/>
              <a:t>Fuzhi</a:t>
            </a:r>
            <a:r>
              <a:rPr lang="fr-FR" sz="2000" dirty="0"/>
              <a:t> ? », </a:t>
            </a:r>
            <a:r>
              <a:rPr lang="fr-FR" sz="2000" i="1" dirty="0"/>
              <a:t>Etudes chinoises, </a:t>
            </a:r>
            <a:r>
              <a:rPr lang="fr-FR" sz="2000" dirty="0"/>
              <a:t>n° 9.1 1990</a:t>
            </a:r>
          </a:p>
          <a:p>
            <a:pPr marL="114300" indent="0" algn="just">
              <a:buNone/>
            </a:pPr>
            <a:r>
              <a:rPr lang="fr-FR" sz="2000" dirty="0"/>
              <a:t>Cet article s’oppose au livre de François Jullien, </a:t>
            </a:r>
            <a:r>
              <a:rPr lang="fr-FR" sz="2000" i="1" dirty="0"/>
              <a:t>Procès ou création</a:t>
            </a:r>
            <a:r>
              <a:rPr lang="fr-FR" sz="2000" dirty="0"/>
              <a:t>, Seuil, 1989. </a:t>
            </a:r>
          </a:p>
          <a:p>
            <a:pPr marL="411480" lvl="1" indent="0" algn="just">
              <a:buNone/>
            </a:pPr>
            <a:r>
              <a:rPr lang="fr-FR" dirty="0"/>
              <a:t>François Jullien y a répondu dans « Lecture ou projection : Comment lire (autrement) Wang </a:t>
            </a:r>
            <a:r>
              <a:rPr lang="fr-FR" dirty="0" err="1"/>
              <a:t>Fuzhi</a:t>
            </a:r>
            <a:r>
              <a:rPr lang="fr-FR" dirty="0"/>
              <a:t> ? » </a:t>
            </a:r>
            <a:r>
              <a:rPr lang="fr-FR" i="1" dirty="0"/>
              <a:t>Etudes chinoises</a:t>
            </a:r>
            <a:r>
              <a:rPr lang="fr-FR" dirty="0"/>
              <a:t>, 9.2, 1990.</a:t>
            </a:r>
          </a:p>
          <a:p>
            <a:pPr marL="114300" indent="0" algn="just">
              <a:buNone/>
            </a:pPr>
            <a:r>
              <a:rPr lang="fr-FR" sz="2000" i="1" dirty="0"/>
              <a:t>- Contre François Jullien</a:t>
            </a:r>
            <a:r>
              <a:rPr lang="fr-FR" sz="2000" dirty="0"/>
              <a:t>, Allia, 2006. </a:t>
            </a:r>
          </a:p>
          <a:p>
            <a:pPr marL="411480" lvl="1" indent="0" algn="just">
              <a:buNone/>
            </a:pPr>
            <a:r>
              <a:rPr lang="fr-FR" dirty="0"/>
              <a:t>François Jullien y a répondu dans </a:t>
            </a:r>
            <a:r>
              <a:rPr lang="fr-FR" i="1" dirty="0"/>
              <a:t>Chemin faisant, connaître la Chine ou relancer la philosophie, </a:t>
            </a:r>
            <a:r>
              <a:rPr lang="fr-FR" dirty="0"/>
              <a:t>Seuil, 2007</a:t>
            </a:r>
            <a:r>
              <a:rPr lang="fr-FR" sz="2600" i="1" dirty="0"/>
              <a:t>.</a:t>
            </a:r>
            <a:endParaRPr lang="fr-FR" sz="2600" dirty="0"/>
          </a:p>
          <a:p>
            <a:pPr algn="just"/>
            <a:r>
              <a:rPr lang="fr-FR" sz="2000" dirty="0"/>
              <a:t>Les textes de </a:t>
            </a:r>
            <a:r>
              <a:rPr lang="fr-FR" sz="2000" dirty="0" err="1"/>
              <a:t>Billeter</a:t>
            </a:r>
            <a:r>
              <a:rPr lang="fr-FR" sz="2000" dirty="0"/>
              <a:t> en retour</a:t>
            </a:r>
          </a:p>
          <a:p>
            <a:pPr marL="114300" indent="0" algn="just">
              <a:buNone/>
            </a:pPr>
            <a:endParaRPr lang="fr-FR" sz="2000" dirty="0"/>
          </a:p>
          <a:p>
            <a:pPr lvl="1" algn="just"/>
            <a:endParaRPr lang="fr-FR" dirty="0"/>
          </a:p>
        </p:txBody>
      </p:sp>
    </p:spTree>
    <p:extLst>
      <p:ext uri="{BB962C8B-B14F-4D97-AF65-F5344CB8AC3E}">
        <p14:creationId xmlns:p14="http://schemas.microsoft.com/office/powerpoint/2010/main" val="1358936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blinds(horizontal)">
                                      <p:cBhvr>
                                        <p:cTn id="11" dur="500"/>
                                        <p:tgtEl>
                                          <p:spTgt spid="3">
                                            <p:txEl>
                                              <p:pRg st="3" end="3"/>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blinds(horizontal)">
                                      <p:cBhvr>
                                        <p:cTn id="14" dur="5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linds(horizontal)">
                                      <p:cBhvr>
                                        <p:cTn id="34" dur="500"/>
                                        <p:tgtEl>
                                          <p:spTgt spid="3">
                                            <p:txEl>
                                              <p:pRg st="9" end="9"/>
                                            </p:txEl>
                                          </p:spTgt>
                                        </p:tgtEl>
                                      </p:cBhvr>
                                    </p:animEffect>
                                  </p:childTnLst>
                                </p:cTn>
                              </p:par>
                              <p:par>
                                <p:cTn id="35" presetID="3" presetClass="entr" presetSubtype="1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linds(horizontal)">
                                      <p:cBhvr>
                                        <p:cTn id="37" dur="500"/>
                                        <p:tgtEl>
                                          <p:spTgt spid="3">
                                            <p:txEl>
                                              <p:pRg st="10" end="10"/>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blinds(horizontal)">
                                      <p:cBhvr>
                                        <p:cTn id="40" dur="500"/>
                                        <p:tgtEl>
                                          <p:spTgt spid="3">
                                            <p:txEl>
                                              <p:pRg st="11" end="11"/>
                                            </p:txEl>
                                          </p:spTgt>
                                        </p:tgtEl>
                                      </p:cBhvr>
                                    </p:animEffect>
                                  </p:childTnLst>
                                </p:cTn>
                              </p:par>
                              <p:par>
                                <p:cTn id="41" presetID="3" presetClass="entr" presetSubtype="10"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blinds(horizontal)">
                                      <p:cBhvr>
                                        <p:cTn id="43" dur="500"/>
                                        <p:tgtEl>
                                          <p:spTgt spid="3">
                                            <p:txEl>
                                              <p:pRg st="12" end="1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3">
                                            <p:txEl>
                                              <p:pRg st="13" end="13"/>
                                            </p:txEl>
                                          </p:spTgt>
                                        </p:tgtEl>
                                        <p:attrNameLst>
                                          <p:attrName>style.visibility</p:attrName>
                                        </p:attrNameLst>
                                      </p:cBhvr>
                                      <p:to>
                                        <p:strVal val="visible"/>
                                      </p:to>
                                    </p:set>
                                    <p:animEffect transition="in" filter="blinds(horizontal)">
                                      <p:cBhvr>
                                        <p:cTn id="48"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8428404" cy="6858000"/>
          </a:xfrm>
        </p:spPr>
        <p:txBody>
          <a:bodyPr>
            <a:normAutofit fontScale="25000" lnSpcReduction="20000"/>
          </a:bodyPr>
          <a:lstStyle/>
          <a:p>
            <a:pPr marL="571500" indent="-457200">
              <a:buFont typeface="+mj-lt"/>
              <a:buAutoNum type="arabicPeriod"/>
            </a:pPr>
            <a:endParaRPr lang="fr-FR" sz="8000" b="1" dirty="0"/>
          </a:p>
          <a:p>
            <a:pPr marL="252000" indent="-435600">
              <a:buClr>
                <a:srgbClr val="A9A57C"/>
              </a:buClr>
              <a:buFont typeface="+mj-lt"/>
              <a:buAutoNum type="arabicPeriod" startAt="2"/>
            </a:pPr>
            <a:r>
              <a:rPr lang="fr-FR" sz="8200" b="1" dirty="0">
                <a:solidFill>
                  <a:srgbClr val="2F2B20"/>
                </a:solidFill>
              </a:rPr>
              <a:t>La constitution d’une nouvelle approche en Sciences du langage : l’analyse du discours en France et sa diffusion ésotérique</a:t>
            </a:r>
          </a:p>
          <a:p>
            <a:pPr marL="114300" lvl="1" indent="0">
              <a:buClr>
                <a:srgbClr val="A9A57C"/>
              </a:buClr>
              <a:buNone/>
            </a:pPr>
            <a:endParaRPr lang="fr-FR" sz="8000" b="1" dirty="0">
              <a:solidFill>
                <a:srgbClr val="2F2B20"/>
              </a:solidFill>
            </a:endParaRPr>
          </a:p>
          <a:p>
            <a:pPr marL="937260" lvl="2" indent="-457200">
              <a:buClr>
                <a:schemeClr val="accent1"/>
              </a:buClr>
            </a:pPr>
            <a:r>
              <a:rPr lang="fr-FR" sz="8000" dirty="0"/>
              <a:t>Inscription temporelle</a:t>
            </a:r>
          </a:p>
          <a:p>
            <a:pPr marL="937260" lvl="2" indent="-457200">
              <a:buClr>
                <a:schemeClr val="accent1"/>
              </a:buClr>
            </a:pPr>
            <a:endParaRPr lang="fr-FR" sz="8000" dirty="0"/>
          </a:p>
          <a:p>
            <a:pPr marL="114300" indent="0" algn="just">
              <a:buNone/>
            </a:pPr>
            <a:r>
              <a:rPr lang="fr-FR" sz="8000" i="1" dirty="0"/>
              <a:t>Souci de la tradition</a:t>
            </a:r>
          </a:p>
          <a:p>
            <a:pPr marL="114300" indent="0" algn="just">
              <a:lnSpc>
                <a:spcPct val="120000"/>
              </a:lnSpc>
              <a:buNone/>
            </a:pPr>
            <a:r>
              <a:rPr lang="fr-FR" sz="8000" dirty="0"/>
              <a:t>« La démarche des chercheurs qui ont contribué à cet ouvrage témoigne d’une </a:t>
            </a:r>
            <a:r>
              <a:rPr lang="fr-FR" sz="8000" b="1" dirty="0"/>
              <a:t>volonté de fonder leur propre historicité</a:t>
            </a:r>
            <a:r>
              <a:rPr lang="fr-FR" sz="8000" dirty="0"/>
              <a:t>, en opérant un retour réflexif sur la discipline à travers ses objets, ses concepts partagés et ses points de rupture épistémologiques. En s’intéressant au trajet des énoncés dans des lieux de recherche connexes, cet ouvrage se présente donc comme un espace de compréhension d’une discipline et d’une notion, le discours, </a:t>
            </a:r>
            <a:r>
              <a:rPr lang="fr-FR" sz="8000" b="1" dirty="0"/>
              <a:t>toujours en construction. »</a:t>
            </a:r>
            <a:r>
              <a:rPr lang="fr-FR" sz="8000" dirty="0"/>
              <a:t> (Tavernier 2002)</a:t>
            </a:r>
          </a:p>
          <a:p>
            <a:pPr marL="114300" indent="0" algn="just">
              <a:lnSpc>
                <a:spcPct val="120000"/>
              </a:lnSpc>
              <a:buNone/>
            </a:pPr>
            <a:endParaRPr lang="fr-FR" sz="8000" dirty="0"/>
          </a:p>
          <a:p>
            <a:pPr marL="114300" indent="0" algn="just">
              <a:lnSpc>
                <a:spcPct val="120000"/>
              </a:lnSpc>
              <a:buNone/>
            </a:pPr>
            <a:r>
              <a:rPr lang="fr-FR" sz="8000" dirty="0"/>
              <a:t>« on voit la dimension historique et critique s’effacer au profit de la dimension empirique ou de la construction de </a:t>
            </a:r>
            <a:r>
              <a:rPr lang="fr-FR" sz="8000" dirty="0" err="1"/>
              <a:t>procédures</a:t>
            </a:r>
            <a:r>
              <a:rPr lang="fr-FR" sz="8000" dirty="0"/>
              <a:t> formelles; et </a:t>
            </a:r>
            <a:r>
              <a:rPr lang="fr-FR" sz="8000" dirty="0" err="1"/>
              <a:t>parallèlement</a:t>
            </a:r>
            <a:r>
              <a:rPr lang="fr-FR" sz="8000" dirty="0"/>
              <a:t>, l’aspect linguistique de l’analyse recouvrir à peu </a:t>
            </a:r>
            <a:r>
              <a:rPr lang="fr-FR" sz="8000" dirty="0" err="1"/>
              <a:t>près</a:t>
            </a:r>
            <a:r>
              <a:rPr lang="fr-FR" sz="8000" dirty="0"/>
              <a:t> totalement les </a:t>
            </a:r>
            <a:r>
              <a:rPr lang="fr-FR" sz="8000" dirty="0" err="1"/>
              <a:t>considérations</a:t>
            </a:r>
            <a:r>
              <a:rPr lang="fr-FR" sz="8000" dirty="0"/>
              <a:t> historiques. L’analyse du discours s’est </a:t>
            </a:r>
            <a:r>
              <a:rPr lang="fr-FR" sz="8000" i="1" dirty="0" err="1"/>
              <a:t>grammaticalisée</a:t>
            </a:r>
            <a:r>
              <a:rPr lang="fr-FR" sz="8000" dirty="0"/>
              <a:t>. » (Courtine 1991 : 160). </a:t>
            </a:r>
          </a:p>
          <a:p>
            <a:pPr marL="114300" indent="0" algn="just">
              <a:lnSpc>
                <a:spcPct val="120000"/>
              </a:lnSpc>
              <a:buNone/>
            </a:pPr>
            <a:endParaRPr lang="fr-FR" sz="8000" dirty="0"/>
          </a:p>
          <a:p>
            <a:pPr marL="114300" indent="0" algn="just">
              <a:buNone/>
            </a:pPr>
            <a:endParaRPr lang="fr-FR" sz="8000" dirty="0"/>
          </a:p>
          <a:p>
            <a:pPr marL="114300" indent="0" algn="just">
              <a:lnSpc>
                <a:spcPct val="120000"/>
              </a:lnSpc>
              <a:buNone/>
            </a:pPr>
            <a:endParaRPr lang="fr-FR" sz="7200" dirty="0"/>
          </a:p>
          <a:p>
            <a:pPr marL="114300" indent="0" algn="just">
              <a:buNone/>
            </a:pPr>
            <a:endParaRPr lang="fr-FR" sz="7200" dirty="0"/>
          </a:p>
          <a:p>
            <a:pPr marL="411480" lvl="1" indent="0">
              <a:buNone/>
            </a:pPr>
            <a:endParaRPr lang="fr-FR" sz="7200" dirty="0"/>
          </a:p>
          <a:p>
            <a:pPr marL="411480" lvl="1" indent="0">
              <a:buNone/>
            </a:pPr>
            <a:endParaRPr lang="fr-FR" sz="7200" dirty="0"/>
          </a:p>
          <a:p>
            <a:pPr lvl="1" algn="just"/>
            <a:endParaRPr lang="fr-FR" sz="7200" dirty="0"/>
          </a:p>
        </p:txBody>
      </p:sp>
    </p:spTree>
    <p:extLst>
      <p:ext uri="{BB962C8B-B14F-4D97-AF65-F5344CB8AC3E}">
        <p14:creationId xmlns:p14="http://schemas.microsoft.com/office/powerpoint/2010/main" val="63652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Effect transition="in" filter="blinds(horizontal)">
                                      <p:cBhvr>
                                        <p:cTn id="11" dur="500"/>
                                        <p:tgtEl>
                                          <p:spTgt spid="3">
                                            <p:txEl>
                                              <p:pRg st="6" end="6"/>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blinds(horizontal)">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8428404" cy="6858000"/>
          </a:xfrm>
        </p:spPr>
        <p:txBody>
          <a:bodyPr>
            <a:normAutofit fontScale="25000" lnSpcReduction="20000"/>
          </a:bodyPr>
          <a:lstStyle/>
          <a:p>
            <a:pPr marL="572400" lvl="1" indent="-457200">
              <a:buClr>
                <a:srgbClr val="A9A57C"/>
              </a:buClr>
              <a:buFont typeface="+mj-lt"/>
              <a:buAutoNum type="arabicPeriod" startAt="2"/>
            </a:pPr>
            <a:r>
              <a:rPr lang="fr-FR" sz="8000" b="1" dirty="0">
                <a:solidFill>
                  <a:srgbClr val="2F2B20"/>
                </a:solidFill>
              </a:rPr>
              <a:t>La constitution d’une nouvelle approche en Sciences du langage : diffusion </a:t>
            </a:r>
            <a:r>
              <a:rPr lang="fr-FR" sz="8000" b="1">
                <a:solidFill>
                  <a:srgbClr val="2F2B20"/>
                </a:solidFill>
              </a:rPr>
              <a:t>ésotérique de l’analyse </a:t>
            </a:r>
            <a:r>
              <a:rPr lang="fr-FR" sz="8000" b="1" dirty="0">
                <a:solidFill>
                  <a:srgbClr val="2F2B20"/>
                </a:solidFill>
              </a:rPr>
              <a:t>du discours </a:t>
            </a:r>
            <a:r>
              <a:rPr lang="fr-FR" sz="8000" b="1">
                <a:solidFill>
                  <a:srgbClr val="2F2B20"/>
                </a:solidFill>
              </a:rPr>
              <a:t>en France</a:t>
            </a:r>
            <a:endParaRPr lang="fr-FR" sz="8000" b="1" dirty="0">
              <a:solidFill>
                <a:srgbClr val="2F2B20"/>
              </a:solidFill>
            </a:endParaRPr>
          </a:p>
          <a:p>
            <a:pPr marL="572400" lvl="1" indent="-457200">
              <a:buClr>
                <a:srgbClr val="A9A57C"/>
              </a:buClr>
              <a:buFont typeface="+mj-lt"/>
              <a:buAutoNum type="arabicPeriod" startAt="2"/>
            </a:pPr>
            <a:endParaRPr lang="fr-FR" sz="8000" b="1" dirty="0"/>
          </a:p>
          <a:p>
            <a:pPr lvl="2">
              <a:lnSpc>
                <a:spcPct val="120000"/>
              </a:lnSpc>
            </a:pPr>
            <a:r>
              <a:rPr lang="fr-FR" sz="8000" dirty="0"/>
              <a:t>Inscription temporelle</a:t>
            </a:r>
          </a:p>
          <a:p>
            <a:pPr marL="114300" indent="0" algn="just">
              <a:lnSpc>
                <a:spcPct val="120000"/>
              </a:lnSpc>
              <a:buNone/>
            </a:pPr>
            <a:endParaRPr lang="fr-FR" sz="8000" i="1" dirty="0"/>
          </a:p>
          <a:p>
            <a:pPr marL="114300" indent="0" algn="just">
              <a:lnSpc>
                <a:spcPct val="120000"/>
              </a:lnSpc>
              <a:buNone/>
            </a:pPr>
            <a:r>
              <a:rPr lang="fr-FR" sz="8000" i="1" dirty="0"/>
              <a:t>Projection dans le futur </a:t>
            </a:r>
          </a:p>
          <a:p>
            <a:pPr marL="114300" indent="0" algn="just">
              <a:lnSpc>
                <a:spcPct val="120000"/>
              </a:lnSpc>
              <a:buNone/>
            </a:pPr>
            <a:r>
              <a:rPr lang="fr-FR" sz="8000" dirty="0"/>
              <a:t>[…] se contenter d’imiter nos </a:t>
            </a:r>
            <a:r>
              <a:rPr lang="fr-FR" sz="8000" dirty="0" err="1"/>
              <a:t>prédécesseurs</a:t>
            </a:r>
            <a:r>
              <a:rPr lang="fr-FR" sz="8000" dirty="0"/>
              <a:t>, si illustres soient-ils, conduirait </a:t>
            </a:r>
            <a:r>
              <a:rPr lang="fr-FR" sz="8000" dirty="0" err="1"/>
              <a:t>inévitablement</a:t>
            </a:r>
            <a:r>
              <a:rPr lang="fr-FR" sz="8000" dirty="0"/>
              <a:t> à la mort de notre discipline. Pour </a:t>
            </a:r>
            <a:r>
              <a:rPr lang="fr-FR" sz="8000" dirty="0" err="1"/>
              <a:t>éviter</a:t>
            </a:r>
            <a:r>
              <a:rPr lang="fr-FR" sz="8000" dirty="0"/>
              <a:t> cet </a:t>
            </a:r>
            <a:r>
              <a:rPr lang="fr-FR" sz="8000" dirty="0" err="1"/>
              <a:t>écueil</a:t>
            </a:r>
            <a:r>
              <a:rPr lang="fr-FR" sz="8000" dirty="0"/>
              <a:t>, la « jeune garde de l’analyse du discours » […] doit s’efforcer de faire vivre les </a:t>
            </a:r>
            <a:r>
              <a:rPr lang="fr-FR" sz="8000" dirty="0" err="1"/>
              <a:t>méthodes</a:t>
            </a:r>
            <a:r>
              <a:rPr lang="fr-FR" sz="8000" dirty="0"/>
              <a:t> et concepts </a:t>
            </a:r>
            <a:r>
              <a:rPr lang="fr-FR" sz="8000" dirty="0" err="1"/>
              <a:t>développés</a:t>
            </a:r>
            <a:r>
              <a:rPr lang="fr-FR" sz="8000" dirty="0"/>
              <a:t> par les </a:t>
            </a:r>
            <a:r>
              <a:rPr lang="fr-FR" sz="8000" dirty="0" err="1"/>
              <a:t>générations</a:t>
            </a:r>
            <a:r>
              <a:rPr lang="fr-FR" sz="8000" dirty="0"/>
              <a:t> </a:t>
            </a:r>
            <a:r>
              <a:rPr lang="fr-FR" sz="8000" dirty="0" err="1"/>
              <a:t>précédentes</a:t>
            </a:r>
            <a:r>
              <a:rPr lang="fr-FR" sz="8000" dirty="0"/>
              <a:t> : la </a:t>
            </a:r>
            <a:r>
              <a:rPr lang="fr-FR" sz="8000" dirty="0" err="1"/>
              <a:t>première</a:t>
            </a:r>
            <a:r>
              <a:rPr lang="fr-FR" sz="8000" dirty="0"/>
              <a:t> </a:t>
            </a:r>
            <a:r>
              <a:rPr lang="fr-FR" sz="8000" dirty="0" err="1"/>
              <a:t>génération</a:t>
            </a:r>
            <a:r>
              <a:rPr lang="fr-FR" sz="8000" dirty="0"/>
              <a:t>, celle des pionniers, issus de ce que l’on a </a:t>
            </a:r>
            <a:r>
              <a:rPr lang="fr-FR" sz="8000" dirty="0" err="1"/>
              <a:t>appele</a:t>
            </a:r>
            <a:r>
              <a:rPr lang="fr-FR" sz="8000" dirty="0"/>
              <a:t>́ l’</a:t>
            </a:r>
            <a:r>
              <a:rPr lang="fr-FR" sz="8000" dirty="0" err="1"/>
              <a:t>école</a:t>
            </a:r>
            <a:r>
              <a:rPr lang="fr-FR" sz="8000" dirty="0"/>
              <a:t> </a:t>
            </a:r>
            <a:r>
              <a:rPr lang="fr-FR" sz="8000" dirty="0" err="1"/>
              <a:t>française</a:t>
            </a:r>
            <a:r>
              <a:rPr lang="fr-FR" sz="8000" dirty="0"/>
              <a:t> d’analyse du discours, et la seconde, la </a:t>
            </a:r>
            <a:r>
              <a:rPr lang="fr-FR" sz="8000" dirty="0" err="1"/>
              <a:t>génération</a:t>
            </a:r>
            <a:r>
              <a:rPr lang="fr-FR" sz="8000" dirty="0"/>
              <a:t> de ceux qui ont </a:t>
            </a:r>
            <a:r>
              <a:rPr lang="fr-FR" sz="8000" dirty="0" err="1"/>
              <a:t>théorise</a:t>
            </a:r>
            <a:r>
              <a:rPr lang="fr-FR" sz="8000" dirty="0"/>
              <a:t>́ l’analyse du discours et qui l’ont </a:t>
            </a:r>
            <a:r>
              <a:rPr lang="fr-FR" sz="8000" dirty="0" err="1"/>
              <a:t>élevée</a:t>
            </a:r>
            <a:r>
              <a:rPr lang="fr-FR" sz="8000" dirty="0"/>
              <a:t> au rang de discipline. En tant que jeunes chercheurs de la </a:t>
            </a:r>
            <a:r>
              <a:rPr lang="fr-FR" sz="8000" dirty="0" err="1"/>
              <a:t>troisième</a:t>
            </a:r>
            <a:r>
              <a:rPr lang="fr-FR" sz="8000" dirty="0"/>
              <a:t> </a:t>
            </a:r>
            <a:r>
              <a:rPr lang="fr-FR" sz="8000" dirty="0" err="1"/>
              <a:t>génération</a:t>
            </a:r>
            <a:r>
              <a:rPr lang="fr-FR" sz="8000" dirty="0"/>
              <a:t>, il nous appartient de </a:t>
            </a:r>
            <a:r>
              <a:rPr lang="fr-FR" sz="8000" dirty="0" err="1"/>
              <a:t>digérer</a:t>
            </a:r>
            <a:r>
              <a:rPr lang="fr-FR" sz="8000" dirty="0"/>
              <a:t> ce cadre </a:t>
            </a:r>
            <a:r>
              <a:rPr lang="fr-FR" sz="8000" dirty="0" err="1"/>
              <a:t>théorique</a:t>
            </a:r>
            <a:r>
              <a:rPr lang="fr-FR" sz="8000" dirty="0"/>
              <a:t> et </a:t>
            </a:r>
            <a:r>
              <a:rPr lang="fr-FR" sz="8000" dirty="0" err="1"/>
              <a:t>méthodologique</a:t>
            </a:r>
            <a:r>
              <a:rPr lang="fr-FR" sz="8000" dirty="0"/>
              <a:t>, de nous l’approprier, de le confronter à nos corpus, de l’interroger, parfois de le remettre en question, de faire la </a:t>
            </a:r>
            <a:r>
              <a:rPr lang="fr-FR" sz="8000" dirty="0" err="1"/>
              <a:t>synthèse</a:t>
            </a:r>
            <a:r>
              <a:rPr lang="fr-FR" sz="8000" dirty="0"/>
              <a:t> d’un champ souvent </a:t>
            </a:r>
            <a:r>
              <a:rPr lang="fr-FR" sz="8000" dirty="0" err="1"/>
              <a:t>hétérogène</a:t>
            </a:r>
            <a:r>
              <a:rPr lang="fr-FR" sz="8000" dirty="0"/>
              <a:t>, de l’enrichir, de le renouveler, de le faire fructifier. (</a:t>
            </a:r>
            <a:r>
              <a:rPr lang="fr-FR" sz="8000" dirty="0" err="1"/>
              <a:t>Florea</a:t>
            </a:r>
            <a:r>
              <a:rPr lang="fr-FR" sz="8000" dirty="0"/>
              <a:t> 2016)</a:t>
            </a:r>
          </a:p>
          <a:p>
            <a:pPr lvl="2">
              <a:lnSpc>
                <a:spcPct val="120000"/>
              </a:lnSpc>
            </a:pPr>
            <a:endParaRPr lang="fr-FR" sz="8000" dirty="0"/>
          </a:p>
          <a:p>
            <a:pPr marL="114300" indent="0" algn="just">
              <a:buNone/>
            </a:pPr>
            <a:endParaRPr lang="fr-FR" sz="8000" dirty="0"/>
          </a:p>
          <a:p>
            <a:pPr marL="114300" indent="0" algn="just">
              <a:lnSpc>
                <a:spcPct val="120000"/>
              </a:lnSpc>
              <a:buNone/>
            </a:pPr>
            <a:endParaRPr lang="fr-FR" sz="8000" dirty="0"/>
          </a:p>
          <a:p>
            <a:pPr marL="114300" indent="0" algn="just">
              <a:buNone/>
            </a:pPr>
            <a:endParaRPr lang="fr-FR" sz="8000" dirty="0"/>
          </a:p>
          <a:p>
            <a:pPr marL="114300" indent="0" algn="just">
              <a:lnSpc>
                <a:spcPct val="120000"/>
              </a:lnSpc>
              <a:buNone/>
            </a:pPr>
            <a:endParaRPr lang="fr-FR" sz="7200" dirty="0"/>
          </a:p>
          <a:p>
            <a:pPr marL="114300" indent="0" algn="just">
              <a:buNone/>
            </a:pPr>
            <a:endParaRPr lang="fr-FR" sz="7200" dirty="0"/>
          </a:p>
          <a:p>
            <a:pPr marL="411480" lvl="1" indent="0">
              <a:buNone/>
            </a:pPr>
            <a:endParaRPr lang="fr-FR" sz="7200" dirty="0"/>
          </a:p>
          <a:p>
            <a:pPr marL="411480" lvl="1" indent="0">
              <a:buNone/>
            </a:pPr>
            <a:endParaRPr lang="fr-FR" sz="7200" dirty="0"/>
          </a:p>
          <a:p>
            <a:pPr lvl="1" algn="just"/>
            <a:endParaRPr lang="fr-FR" sz="7200" dirty="0"/>
          </a:p>
        </p:txBody>
      </p:sp>
    </p:spTree>
    <p:extLst>
      <p:ext uri="{BB962C8B-B14F-4D97-AF65-F5344CB8AC3E}">
        <p14:creationId xmlns:p14="http://schemas.microsoft.com/office/powerpoint/2010/main" val="1121120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linds(horizontal)">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361053" cy="6858000"/>
          </a:xfrm>
        </p:spPr>
        <p:txBody>
          <a:bodyPr>
            <a:normAutofit fontScale="25000" lnSpcReduction="20000"/>
          </a:bodyPr>
          <a:lstStyle/>
          <a:p>
            <a:pPr marL="572400" lvl="1" indent="-457200">
              <a:buClr>
                <a:srgbClr val="A9A57C"/>
              </a:buClr>
              <a:buFont typeface="+mj-lt"/>
              <a:buAutoNum type="arabicPeriod" startAt="2"/>
            </a:pPr>
            <a:r>
              <a:rPr lang="fr-FR" sz="8000" b="1" dirty="0">
                <a:solidFill>
                  <a:srgbClr val="2F2B20"/>
                </a:solidFill>
              </a:rPr>
              <a:t>Constitution d’une nouvelle approche en Sciences du langage : diffusion ésotérique de l’analyse du discours en France</a:t>
            </a:r>
          </a:p>
          <a:p>
            <a:pPr lvl="2" algn="just">
              <a:lnSpc>
                <a:spcPct val="120000"/>
              </a:lnSpc>
            </a:pPr>
            <a:r>
              <a:rPr lang="fr-FR" sz="8000" dirty="0"/>
              <a:t>Volonté de cohérence : lutte contre l’éclatement</a:t>
            </a:r>
          </a:p>
          <a:p>
            <a:pPr marL="114300" indent="0" algn="just">
              <a:lnSpc>
                <a:spcPct val="120000"/>
              </a:lnSpc>
              <a:buNone/>
            </a:pPr>
            <a:r>
              <a:rPr lang="fr-FR" sz="7200" dirty="0"/>
              <a:t>« Même en s’en tenant à l’espace francophone, il y a bien loin de l’approche communicationnelle de </a:t>
            </a:r>
            <a:r>
              <a:rPr lang="fr-FR" sz="7200" dirty="0" err="1"/>
              <a:t>Charaudeau</a:t>
            </a:r>
            <a:r>
              <a:rPr lang="fr-FR" sz="7200" dirty="0"/>
              <a:t>, qui développe une théorie de « l’influence » appuyée sur la psycho-sociologie, aux approches dans le prolongement de </a:t>
            </a:r>
            <a:r>
              <a:rPr lang="fr-FR" sz="7200" dirty="0" err="1"/>
              <a:t>Pêcheux</a:t>
            </a:r>
            <a:r>
              <a:rPr lang="fr-FR" sz="7200" dirty="0"/>
              <a:t>, en passant par des études qui associent linguistique textuelle et genres de discours ; pourtant, toutes peuvent manier des catégories énonciatives, en mêlant plus ou moins rigoureusement </a:t>
            </a:r>
            <a:r>
              <a:rPr lang="fr-FR" sz="7200" dirty="0" err="1"/>
              <a:t>Culioli</a:t>
            </a:r>
            <a:r>
              <a:rPr lang="fr-FR" sz="7200" dirty="0"/>
              <a:t>, Benveniste, Ducrot ou Bakhtine. </a:t>
            </a:r>
            <a:r>
              <a:rPr lang="fr-FR" sz="7200" b="1" dirty="0"/>
              <a:t>[</a:t>
            </a:r>
            <a:r>
              <a:rPr lang="fr-FR" sz="7200" dirty="0"/>
              <a:t>….] </a:t>
            </a:r>
            <a:r>
              <a:rPr lang="fr-FR" sz="7200" b="1" dirty="0"/>
              <a:t>C’est le propre d’une koinè méthodologique que de gommer les points d’irréductibilité entre les divers courants. Ce qui est indispensable pour maintenir la stabilité d’un champ, d’une discipline. C’est donc une force de convergence qui vient équilibrer un peu les puissantes forces de divergence qui poussent au tribalisme (cf. Schaeffer)</a:t>
            </a:r>
            <a:r>
              <a:rPr lang="fr-FR" sz="7200" dirty="0"/>
              <a:t>. » (</a:t>
            </a:r>
            <a:r>
              <a:rPr lang="fr-FR" sz="7200" dirty="0" err="1"/>
              <a:t>Maingueneau</a:t>
            </a:r>
            <a:r>
              <a:rPr lang="fr-FR" sz="7200" dirty="0"/>
              <a:t> 2016)</a:t>
            </a:r>
          </a:p>
          <a:p>
            <a:pPr marL="114300" indent="0" algn="just">
              <a:lnSpc>
                <a:spcPct val="120000"/>
              </a:lnSpc>
              <a:buNone/>
            </a:pPr>
            <a:endParaRPr lang="fr-FR" sz="7200" dirty="0"/>
          </a:p>
          <a:p>
            <a:pPr marL="114300" indent="0" algn="just">
              <a:lnSpc>
                <a:spcPct val="120000"/>
              </a:lnSpc>
              <a:buNone/>
            </a:pPr>
            <a:r>
              <a:rPr lang="fr-FR" sz="7200" dirty="0"/>
              <a:t>« Derrière cet </a:t>
            </a:r>
            <a:r>
              <a:rPr lang="fr-FR" sz="7200" b="1" dirty="0"/>
              <a:t>éclatement</a:t>
            </a:r>
            <a:r>
              <a:rPr lang="fr-FR" sz="7200" dirty="0"/>
              <a:t> des pratiques et des méthodologies, il existe bien un certain nombre de principes au fondement même de ce couple Texte/Discours. Or, en dehors du commun dénominateur que constitue l’objet d’observation/analyse, toutes ces théories du discours et du texte, qui ne relèvent pas des mêmes domaines et parfois même des mêmes disciplines, </a:t>
            </a:r>
            <a:r>
              <a:rPr lang="fr-FR" sz="7200" b="1" dirty="0"/>
              <a:t>ne dialoguent que très rarement entre elles</a:t>
            </a:r>
            <a:r>
              <a:rPr lang="fr-FR" sz="7200" dirty="0"/>
              <a:t>, alors qu’on peut admettre que plusieurs principes de regroupement sont à l’œuvre simultanément et à différents niveaux de la textualité et de la discursivité. » (</a:t>
            </a:r>
            <a:r>
              <a:rPr lang="fr-FR" sz="7200" dirty="0" err="1"/>
              <a:t>Ablali</a:t>
            </a:r>
            <a:r>
              <a:rPr lang="fr-FR" sz="7200" dirty="0"/>
              <a:t> &amp; Achard-Bayle 2015)</a:t>
            </a:r>
          </a:p>
          <a:p>
            <a:pPr marL="114300" indent="0" algn="just">
              <a:buNone/>
            </a:pPr>
            <a:endParaRPr lang="fr-FR" sz="8000" dirty="0"/>
          </a:p>
          <a:p>
            <a:pPr marL="411480" lvl="1" indent="0">
              <a:buNone/>
            </a:pPr>
            <a:endParaRPr lang="fr-FR" sz="8000" dirty="0"/>
          </a:p>
          <a:p>
            <a:pPr marL="411480" lvl="1" indent="0">
              <a:buNone/>
            </a:pPr>
            <a:endParaRPr lang="fr-FR" sz="7200" dirty="0"/>
          </a:p>
          <a:p>
            <a:pPr lvl="1" algn="just"/>
            <a:endParaRPr lang="fr-FR" sz="7200" dirty="0"/>
          </a:p>
        </p:txBody>
      </p:sp>
    </p:spTree>
    <p:extLst>
      <p:ext uri="{BB962C8B-B14F-4D97-AF65-F5344CB8AC3E}">
        <p14:creationId xmlns:p14="http://schemas.microsoft.com/office/powerpoint/2010/main" val="3440335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jd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Ajdacency.thmx</Template>
  <TotalTime>6691</TotalTime>
  <Words>4702</Words>
  <Application>Microsoft Macintosh PowerPoint</Application>
  <PresentationFormat>Affichage à l'écran (4:3)</PresentationFormat>
  <Paragraphs>540</Paragraphs>
  <Slides>29</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Calibri</vt:lpstr>
      <vt:lpstr>Cambria</vt:lpstr>
      <vt:lpstr>Times New Roman</vt:lpstr>
      <vt:lpstr>Ajdacency</vt:lpstr>
      <vt:lpstr>Présentation PowerPoint</vt:lpstr>
      <vt:lpstr>Processus de production, de diffusion et de validation de la recherche  </vt:lpstr>
      <vt:lpstr>Processus de production, de diffusion et de validation de la recherche  </vt:lpstr>
      <vt:lpstr>Processus de production, de diffusion et de validation de la recherche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Dictionnaires </vt:lpstr>
      <vt:lpstr> Manuels  </vt:lpstr>
      <vt:lpstr>Détail du corpus </vt:lpstr>
      <vt:lpstr> Processus de production, de diffusion et de validation  de la recherche en AD</vt:lpstr>
      <vt:lpstr>Références bibliographiques </vt:lpstr>
      <vt:lpstr>L’analyse de discours  </vt:lpstr>
      <vt:lpstr>Contribution à une analyse comparée de lieux d’institution discursive en France et en Allemagne</vt:lpstr>
      <vt:lpstr>Contribution à une analyse comparée de lieux d’institution discursive en France et en Allemagne  </vt:lpstr>
      <vt:lpstr>Comparaison des dictionnaires en AD en français et en allemand</vt:lpstr>
      <vt:lpstr>Résultats  (synthèse)</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L’analyse de discours : une question de contexte. Contribution à une analyse comparée de lieux d’institution discursive  en France et en Allemagne   </dc:title>
  <dc:creator>Pascale Delormas</dc:creator>
  <cp:lastModifiedBy>Microsoft Office User</cp:lastModifiedBy>
  <cp:revision>433</cp:revision>
  <cp:lastPrinted>2015-09-04T18:13:32Z</cp:lastPrinted>
  <dcterms:created xsi:type="dcterms:W3CDTF">2015-08-30T20:48:23Z</dcterms:created>
  <dcterms:modified xsi:type="dcterms:W3CDTF">2024-12-02T14:48:05Z</dcterms:modified>
</cp:coreProperties>
</file>