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 id="2147483962" r:id="rId2"/>
  </p:sldMasterIdLst>
  <p:notesMasterIdLst>
    <p:notesMasterId r:id="rId30"/>
  </p:notesMasterIdLst>
  <p:sldIdLst>
    <p:sldId id="257" r:id="rId3"/>
    <p:sldId id="258" r:id="rId4"/>
    <p:sldId id="351" r:id="rId5"/>
    <p:sldId id="263" r:id="rId6"/>
    <p:sldId id="327" r:id="rId7"/>
    <p:sldId id="319" r:id="rId8"/>
    <p:sldId id="316" r:id="rId9"/>
    <p:sldId id="352" r:id="rId10"/>
    <p:sldId id="349" r:id="rId11"/>
    <p:sldId id="306" r:id="rId12"/>
    <p:sldId id="296" r:id="rId13"/>
    <p:sldId id="304" r:id="rId14"/>
    <p:sldId id="297" r:id="rId15"/>
    <p:sldId id="333" r:id="rId16"/>
    <p:sldId id="290" r:id="rId17"/>
    <p:sldId id="347" r:id="rId18"/>
    <p:sldId id="336" r:id="rId19"/>
    <p:sldId id="348" r:id="rId20"/>
    <p:sldId id="339" r:id="rId21"/>
    <p:sldId id="342" r:id="rId22"/>
    <p:sldId id="346" r:id="rId23"/>
    <p:sldId id="343" r:id="rId24"/>
    <p:sldId id="353" r:id="rId25"/>
    <p:sldId id="354" r:id="rId26"/>
    <p:sldId id="344" r:id="rId27"/>
    <p:sldId id="295" r:id="rId28"/>
    <p:sldId id="279"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3089" autoAdjust="0"/>
  </p:normalViewPr>
  <p:slideViewPr>
    <p:cSldViewPr snapToGrid="0" snapToObjects="1">
      <p:cViewPr varScale="1">
        <p:scale>
          <a:sx n="108" d="100"/>
          <a:sy n="108" d="100"/>
        </p:scale>
        <p:origin x="2304"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F2BFDAA6-EB55-C74A-A2BF-43C3ACDFF2F1}" type="datetimeFigureOut">
              <a:rPr lang="fr-FR" smtClean="0"/>
              <a:t>17/03/2022</a:t>
            </a:fld>
            <a:endParaRPr lang="fr-FR"/>
          </a:p>
        </p:txBody>
      </p:sp>
      <p:sp>
        <p:nvSpPr>
          <p:cNvPr id="4" name="Espace réservé de l'image des diapositives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FB87B12-2279-524D-B578-7D1D11A97BBD}" type="slidenum">
              <a:rPr lang="fr-FR" smtClean="0"/>
              <a:t>‹N°›</a:t>
            </a:fld>
            <a:endParaRPr lang="fr-FR"/>
          </a:p>
        </p:txBody>
      </p:sp>
    </p:spTree>
    <p:extLst>
      <p:ext uri="{BB962C8B-B14F-4D97-AF65-F5344CB8AC3E}">
        <p14:creationId xmlns:p14="http://schemas.microsoft.com/office/powerpoint/2010/main" val="33972706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fr-FR" sz="1600" kern="1200" dirty="0">
                <a:solidFill>
                  <a:schemeClr val="tx1"/>
                </a:solidFill>
                <a:effectLst/>
                <a:latin typeface="+mn-lt"/>
                <a:ea typeface="+mn-ea"/>
                <a:cs typeface="+mn-cs"/>
              </a:rPr>
              <a:t>J’ai déjà exposé en 2016 l’approche des controverses que je préconise lors d’une journée d’étude organisée par l’association </a:t>
            </a:r>
            <a:r>
              <a:rPr lang="fr-FR" sz="1600" kern="1200" dirty="0" err="1">
                <a:solidFill>
                  <a:schemeClr val="tx1"/>
                </a:solidFill>
                <a:effectLst/>
                <a:latin typeface="+mn-lt"/>
                <a:ea typeface="+mn-ea"/>
                <a:cs typeface="+mn-cs"/>
              </a:rPr>
              <a:t>ConSciLa</a:t>
            </a:r>
            <a:r>
              <a:rPr lang="fr-FR" sz="1600" kern="1200" dirty="0">
                <a:solidFill>
                  <a:schemeClr val="tx1"/>
                </a:solidFill>
                <a:effectLst/>
                <a:latin typeface="+mn-lt"/>
                <a:ea typeface="+mn-ea"/>
                <a:cs typeface="+mn-cs"/>
              </a:rPr>
              <a:t> (Confrontations en sciences du langage) et en 2017 dans le numéro 19 de la revue en ligne AAD. Entretemps j’ai pu éprouver l’efficacité de l’outil que j’ai conçu auprès d’étudiants qui entrent dans la formation professionnelle des enseignants, et c’est forte de cette expérience que j’ai choisi d’en faire à nouveau la présentation aujourd’hui sans craindre de me répéter. En effet le réinvestissement dans la formation atteste de la robustesse de la proposition que je fais et en même temps l’exercice en fait émerger les failles. </a:t>
            </a:r>
          </a:p>
          <a:p>
            <a:pPr algn="just">
              <a:spcAft>
                <a:spcPts val="0"/>
              </a:spcAft>
            </a:pPr>
            <a:endParaRPr lang="fr-FR" sz="1200" dirty="0">
              <a:solidFill>
                <a:srgbClr val="1C2427"/>
              </a:solidFill>
              <a:effectLst/>
              <a:latin typeface="Times New Roman"/>
              <a:ea typeface="ＭＳ 明朝"/>
            </a:endParaRPr>
          </a:p>
        </p:txBody>
      </p:sp>
      <p:sp>
        <p:nvSpPr>
          <p:cNvPr id="4" name="Espace réservé du numéro de diapositive 3"/>
          <p:cNvSpPr>
            <a:spLocks noGrp="1"/>
          </p:cNvSpPr>
          <p:nvPr>
            <p:ph type="sldNum" sz="quarter" idx="10"/>
          </p:nvPr>
        </p:nvSpPr>
        <p:spPr/>
        <p:txBody>
          <a:bodyPr/>
          <a:lstStyle/>
          <a:p>
            <a:fld id="{E84444F4-0EBD-834E-A8F6-857997E79A89}" type="slidenum">
              <a:rPr lang="fr-FR" smtClean="0"/>
              <a:t>1</a:t>
            </a:fld>
            <a:endParaRPr lang="fr-FR"/>
          </a:p>
        </p:txBody>
      </p:sp>
    </p:spTree>
    <p:extLst>
      <p:ext uri="{BB962C8B-B14F-4D97-AF65-F5344CB8AC3E}">
        <p14:creationId xmlns:p14="http://schemas.microsoft.com/office/powerpoint/2010/main" val="2042731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C624466-7A01-9046-9B6F-637C37671477}" type="slidenum">
              <a:rPr lang="fr-FR" smtClean="0"/>
              <a:t>12</a:t>
            </a:fld>
            <a:endParaRPr lang="fr-FR"/>
          </a:p>
        </p:txBody>
      </p:sp>
    </p:spTree>
    <p:extLst>
      <p:ext uri="{BB962C8B-B14F-4D97-AF65-F5344CB8AC3E}">
        <p14:creationId xmlns:p14="http://schemas.microsoft.com/office/powerpoint/2010/main" val="2448069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97180" lvl="1" indent="0" algn="just">
              <a:buNone/>
            </a:pPr>
            <a:r>
              <a:rPr lang="fr-FR" dirty="0" err="1"/>
              <a:t>Charaudeau</a:t>
            </a:r>
            <a:r>
              <a:rPr lang="fr-FR" baseline="0" dirty="0"/>
              <a:t> donne une traduction tout à fait claire de </a:t>
            </a:r>
            <a:endParaRPr lang="fr-FR" dirty="0"/>
          </a:p>
        </p:txBody>
      </p:sp>
      <p:sp>
        <p:nvSpPr>
          <p:cNvPr id="4" name="Espace réservé du numéro de diapositive 3"/>
          <p:cNvSpPr>
            <a:spLocks noGrp="1"/>
          </p:cNvSpPr>
          <p:nvPr>
            <p:ph type="sldNum" sz="quarter" idx="10"/>
          </p:nvPr>
        </p:nvSpPr>
        <p:spPr/>
        <p:txBody>
          <a:bodyPr/>
          <a:lstStyle/>
          <a:p>
            <a:fld id="{8C624466-7A01-9046-9B6F-637C37671477}" type="slidenum">
              <a:rPr lang="fr-FR" smtClean="0"/>
              <a:t>13</a:t>
            </a:fld>
            <a:endParaRPr lang="fr-FR"/>
          </a:p>
        </p:txBody>
      </p:sp>
    </p:spTree>
    <p:extLst>
      <p:ext uri="{BB962C8B-B14F-4D97-AF65-F5344CB8AC3E}">
        <p14:creationId xmlns:p14="http://schemas.microsoft.com/office/powerpoint/2010/main" val="2448069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nSpc>
                <a:spcPct val="200000"/>
              </a:lnSpc>
            </a:pPr>
            <a:r>
              <a:rPr lang="fr-FR" b="1" dirty="0"/>
              <a:t>Conception d’un outil d’analyse des désaccords</a:t>
            </a:r>
          </a:p>
          <a:p>
            <a:pPr marL="171450" indent="-171450">
              <a:lnSpc>
                <a:spcPct val="200000"/>
              </a:lnSpc>
              <a:buFont typeface="Arial"/>
              <a:buChar char="•"/>
            </a:pPr>
            <a:r>
              <a:rPr lang="fr-FR" b="0" dirty="0"/>
              <a:t>Canon,</a:t>
            </a:r>
            <a:r>
              <a:rPr lang="fr-FR" b="0" baseline="0" dirty="0"/>
              <a:t> Vulgate, doxa</a:t>
            </a:r>
          </a:p>
          <a:p>
            <a:pPr marL="171450" indent="-171450">
              <a:lnSpc>
                <a:spcPct val="200000"/>
              </a:lnSpc>
              <a:buFont typeface="Arial"/>
              <a:buChar char="•"/>
            </a:pPr>
            <a:r>
              <a:rPr lang="fr-FR" sz="2200" dirty="0"/>
              <a:t>Louis Marin assigne aux </a:t>
            </a:r>
            <a:r>
              <a:rPr lang="fr-FR" sz="2200" i="1" dirty="0" err="1"/>
              <a:t>représentations</a:t>
            </a:r>
            <a:r>
              <a:rPr lang="fr-FR" sz="2200" i="1" dirty="0"/>
              <a:t> </a:t>
            </a:r>
            <a:r>
              <a:rPr lang="fr-FR" sz="2200" dirty="0"/>
              <a:t>trois fonctions sociales que je traduis </a:t>
            </a:r>
            <a:r>
              <a:rPr lang="fr-FR" sz="2200" baseline="0" dirty="0"/>
              <a:t>ainsi</a:t>
            </a:r>
            <a:r>
              <a:rPr lang="fr-FR" sz="2200" dirty="0"/>
              <a:t> pour</a:t>
            </a:r>
            <a:r>
              <a:rPr lang="fr-FR" sz="2200" baseline="0" dirty="0"/>
              <a:t> servir mon propos </a:t>
            </a:r>
            <a:r>
              <a:rPr lang="fr-FR" sz="2200" dirty="0"/>
              <a:t>:</a:t>
            </a:r>
          </a:p>
          <a:p>
            <a:pPr marL="285750" indent="-285750" algn="just">
              <a:lnSpc>
                <a:spcPct val="150000"/>
              </a:lnSpc>
            </a:pPr>
            <a:r>
              <a:rPr lang="fr-FR" dirty="0"/>
              <a:t>« exhibition » </a:t>
            </a:r>
            <a:r>
              <a:rPr lang="fr-FR" dirty="0">
                <a:solidFill>
                  <a:srgbClr val="2F2B20"/>
                </a:solidFill>
                <a:ea typeface="Wingdings"/>
                <a:cs typeface="Wingdings"/>
                <a:sym typeface="Wingdings"/>
              </a:rPr>
              <a:t></a:t>
            </a:r>
            <a:r>
              <a:rPr lang="fr-FR" dirty="0">
                <a:solidFill>
                  <a:srgbClr val="2F2B20"/>
                </a:solidFill>
              </a:rPr>
              <a:t> </a:t>
            </a:r>
            <a:r>
              <a:rPr lang="fr-FR" dirty="0"/>
              <a:t>objets de </a:t>
            </a:r>
            <a:r>
              <a:rPr lang="fr-FR" b="1" dirty="0"/>
              <a:t>discorde</a:t>
            </a:r>
            <a:r>
              <a:rPr lang="fr-FR" dirty="0"/>
              <a:t> autour desquels se cristallise la représentation</a:t>
            </a:r>
          </a:p>
          <a:p>
            <a:pPr indent="-342900" algn="just">
              <a:lnSpc>
                <a:spcPct val="150000"/>
              </a:lnSpc>
            </a:pPr>
            <a:r>
              <a:rPr lang="fr-FR" dirty="0"/>
              <a:t>« présentification » </a:t>
            </a:r>
            <a:r>
              <a:rPr lang="fr-FR" dirty="0">
                <a:solidFill>
                  <a:srgbClr val="2F2B20"/>
                </a:solidFill>
                <a:ea typeface="Wingdings"/>
                <a:cs typeface="Wingdings"/>
                <a:sym typeface="Wingdings"/>
              </a:rPr>
              <a:t> </a:t>
            </a:r>
            <a:r>
              <a:rPr lang="fr-FR" dirty="0"/>
              <a:t>communautés discursives, </a:t>
            </a:r>
            <a:r>
              <a:rPr lang="fr-FR" dirty="0">
                <a:solidFill>
                  <a:srgbClr val="2F2B20"/>
                </a:solidFill>
              </a:rPr>
              <a:t>acteurs en </a:t>
            </a:r>
            <a:r>
              <a:rPr lang="fr-FR" b="1" dirty="0">
                <a:solidFill>
                  <a:srgbClr val="2F2B20"/>
                </a:solidFill>
              </a:rPr>
              <a:t>confrontation</a:t>
            </a:r>
          </a:p>
          <a:p>
            <a:pPr indent="-342900" algn="just">
              <a:lnSpc>
                <a:spcPct val="150000"/>
              </a:lnSpc>
            </a:pPr>
            <a:r>
              <a:rPr lang="fr-FR" dirty="0"/>
              <a:t>« représentation collective » </a:t>
            </a:r>
            <a:r>
              <a:rPr lang="fr-FR" dirty="0">
                <a:ea typeface="Wingdings"/>
                <a:cs typeface="Wingdings"/>
                <a:sym typeface="Wingdings"/>
              </a:rPr>
              <a:t></a:t>
            </a:r>
            <a:r>
              <a:rPr lang="fr-FR" dirty="0"/>
              <a:t> identité collective constituée par les </a:t>
            </a:r>
            <a:r>
              <a:rPr lang="fr-FR" b="1" dirty="0"/>
              <a:t>discours de contestation (</a:t>
            </a:r>
            <a:r>
              <a:rPr lang="fr-FR" dirty="0"/>
              <a:t>genre de discours contesté/ contestataire, modes d’activation des points de désaccord)</a:t>
            </a:r>
          </a:p>
          <a:p>
            <a:pPr>
              <a:lnSpc>
                <a:spcPct val="200000"/>
              </a:lnSpc>
            </a:pPr>
            <a:endParaRPr lang="fr-FR" b="1" dirty="0"/>
          </a:p>
          <a:p>
            <a:pPr lvl="1">
              <a:lnSpc>
                <a:spcPct val="130000"/>
              </a:lnSpc>
            </a:pPr>
            <a:r>
              <a:rPr lang="fr-FR" sz="2400" dirty="0"/>
              <a:t>Notions d’analyse du discours et de sémiotique</a:t>
            </a:r>
          </a:p>
          <a:p>
            <a:pPr lvl="1">
              <a:lnSpc>
                <a:spcPct val="130000"/>
              </a:lnSpc>
            </a:pPr>
            <a:r>
              <a:rPr lang="fr-FR" sz="2400" dirty="0"/>
              <a:t>Proposition d’une application du schéma aux désaccords</a:t>
            </a:r>
          </a:p>
          <a:p>
            <a:pPr>
              <a:lnSpc>
                <a:spcPct val="200000"/>
              </a:lnSpc>
            </a:pPr>
            <a:endParaRPr lang="fr-FR" sz="2400" dirty="0"/>
          </a:p>
          <a:p>
            <a:pPr marL="114300" indent="0">
              <a:buNone/>
            </a:pPr>
            <a:endParaRPr lang="fr-FR" sz="2400" dirty="0"/>
          </a:p>
          <a:p>
            <a:endParaRPr lang="fr-FR" dirty="0"/>
          </a:p>
        </p:txBody>
      </p:sp>
      <p:sp>
        <p:nvSpPr>
          <p:cNvPr id="4" name="Espace réservé du numéro de diapositive 3"/>
          <p:cNvSpPr>
            <a:spLocks noGrp="1"/>
          </p:cNvSpPr>
          <p:nvPr>
            <p:ph type="sldNum" sz="quarter" idx="10"/>
          </p:nvPr>
        </p:nvSpPr>
        <p:spPr/>
        <p:txBody>
          <a:bodyPr/>
          <a:lstStyle/>
          <a:p>
            <a:fld id="{8C624466-7A01-9046-9B6F-637C37671477}" type="slidenum">
              <a:rPr lang="fr-FR" smtClean="0"/>
              <a:t>14</a:t>
            </a:fld>
            <a:endParaRPr lang="fr-FR"/>
          </a:p>
        </p:txBody>
      </p:sp>
    </p:spTree>
    <p:extLst>
      <p:ext uri="{BB962C8B-B14F-4D97-AF65-F5344CB8AC3E}">
        <p14:creationId xmlns:p14="http://schemas.microsoft.com/office/powerpoint/2010/main" val="2085295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Dernier point</a:t>
            </a:r>
            <a:r>
              <a:rPr lang="fr-FR" baseline="0" dirty="0"/>
              <a:t> de mon intervention</a:t>
            </a:r>
          </a:p>
          <a:p>
            <a:pPr marL="0" marR="0" lvl="1" indent="0" algn="l" defTabSz="457200" rtl="0" eaLnBrk="1" fontAlgn="auto" latinLnBrk="0" hangingPunct="1">
              <a:lnSpc>
                <a:spcPct val="100000"/>
              </a:lnSpc>
              <a:spcBef>
                <a:spcPts val="0"/>
              </a:spcBef>
              <a:spcAft>
                <a:spcPts val="0"/>
              </a:spcAft>
              <a:buClrTx/>
              <a:buSzTx/>
              <a:buFontTx/>
              <a:buNone/>
              <a:tabLst/>
              <a:defRPr/>
            </a:pPr>
            <a:r>
              <a:rPr lang="fr-FR" sz="2200" dirty="0"/>
              <a:t>Questionner la notion de discipline : qu’est-ce qu’une discipline. </a:t>
            </a:r>
            <a:r>
              <a:rPr lang="fr-FR" sz="2200" dirty="0" err="1"/>
              <a:t>Fabiani</a:t>
            </a:r>
            <a:endParaRPr lang="fr-FR" sz="2200" dirty="0"/>
          </a:p>
          <a:p>
            <a:endParaRPr lang="fr-FR" baseline="0" dirty="0"/>
          </a:p>
          <a:p>
            <a:endParaRPr lang="fr-FR" dirty="0"/>
          </a:p>
        </p:txBody>
      </p:sp>
      <p:sp>
        <p:nvSpPr>
          <p:cNvPr id="4" name="Espace réservé du numéro de diapositive 3"/>
          <p:cNvSpPr>
            <a:spLocks noGrp="1"/>
          </p:cNvSpPr>
          <p:nvPr>
            <p:ph type="sldNum" sz="quarter" idx="10"/>
          </p:nvPr>
        </p:nvSpPr>
        <p:spPr/>
        <p:txBody>
          <a:bodyPr/>
          <a:lstStyle/>
          <a:p>
            <a:fld id="{8C624466-7A01-9046-9B6F-637C37671477}" type="slidenum">
              <a:rPr lang="fr-FR" smtClean="0"/>
              <a:t>15</a:t>
            </a:fld>
            <a:endParaRPr lang="fr-FR"/>
          </a:p>
        </p:txBody>
      </p:sp>
    </p:spTree>
    <p:extLst>
      <p:ext uri="{BB962C8B-B14F-4D97-AF65-F5344CB8AC3E}">
        <p14:creationId xmlns:p14="http://schemas.microsoft.com/office/powerpoint/2010/main" val="3631702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indent="-342900" algn="just">
              <a:lnSpc>
                <a:spcPct val="150000"/>
              </a:lnSpc>
            </a:pPr>
            <a:r>
              <a:rPr lang="fr-FR" sz="2400" dirty="0"/>
              <a:t>Assujettissement</a:t>
            </a:r>
          </a:p>
          <a:p>
            <a:pPr indent="-342900" algn="just">
              <a:lnSpc>
                <a:spcPct val="150000"/>
              </a:lnSpc>
            </a:pPr>
            <a:r>
              <a:rPr lang="fr-FR" sz="2400" dirty="0" err="1"/>
              <a:t>Désubjectivation</a:t>
            </a:r>
            <a:r>
              <a:rPr lang="fr-FR" sz="2400" dirty="0"/>
              <a:t> </a:t>
            </a:r>
          </a:p>
          <a:p>
            <a:pPr indent="-342900" algn="just">
              <a:lnSpc>
                <a:spcPct val="150000"/>
              </a:lnSpc>
            </a:pPr>
            <a:r>
              <a:rPr lang="fr-FR" sz="2400" dirty="0"/>
              <a:t>Dispositif (Foucault, </a:t>
            </a:r>
            <a:r>
              <a:rPr lang="fr-FR" sz="2400" dirty="0" err="1"/>
              <a:t>Agamben</a:t>
            </a:r>
            <a:r>
              <a:rPr lang="fr-FR" sz="2400" dirty="0"/>
              <a:t>)</a:t>
            </a:r>
          </a:p>
          <a:p>
            <a:r>
              <a:rPr lang="fr-FR" sz="2400" kern="1200" dirty="0">
                <a:solidFill>
                  <a:schemeClr val="tx1"/>
                </a:solidFill>
                <a:effectLst/>
                <a:latin typeface="+mn-lt"/>
                <a:ea typeface="+mn-ea"/>
                <a:cs typeface="+mn-cs"/>
              </a:rPr>
              <a:t>Oger et Ollivier-</a:t>
            </a:r>
            <a:r>
              <a:rPr lang="fr-FR" sz="2400" kern="1200" dirty="0" err="1">
                <a:solidFill>
                  <a:schemeClr val="tx1"/>
                </a:solidFill>
                <a:effectLst/>
                <a:latin typeface="+mn-lt"/>
                <a:ea typeface="+mn-ea"/>
                <a:cs typeface="+mn-cs"/>
              </a:rPr>
              <a:t>Yaniv</a:t>
            </a:r>
            <a:r>
              <a:rPr lang="fr-FR" sz="2400" kern="1200" dirty="0">
                <a:solidFill>
                  <a:schemeClr val="tx1"/>
                </a:solidFill>
                <a:effectLst/>
                <a:latin typeface="+mn-lt"/>
                <a:ea typeface="+mn-ea"/>
                <a:cs typeface="+mn-cs"/>
              </a:rPr>
              <a:t> (2006) il s’agit de</a:t>
            </a:r>
          </a:p>
          <a:p>
            <a:r>
              <a:rPr lang="fr-FR" sz="2400" kern="1200" dirty="0">
                <a:solidFill>
                  <a:schemeClr val="tx1"/>
                </a:solidFill>
                <a:effectLst/>
                <a:latin typeface="+mn-lt"/>
                <a:ea typeface="+mn-ea"/>
                <a:cs typeface="+mn-cs"/>
              </a:rPr>
              <a:t>distinguer le « discours instituant » – sorte d’idéal type du discours officiel de l’institution, pris à tort pour la totalité du discours institutionnel – et </a:t>
            </a:r>
            <a:r>
              <a:rPr lang="fr-FR" sz="2400" i="1" kern="1200" dirty="0">
                <a:solidFill>
                  <a:schemeClr val="tx1"/>
                </a:solidFill>
                <a:effectLst/>
                <a:latin typeface="+mn-lt"/>
                <a:ea typeface="+mn-ea"/>
                <a:cs typeface="+mn-cs"/>
              </a:rPr>
              <a:t>les</a:t>
            </a:r>
            <a:r>
              <a:rPr lang="fr-FR" sz="2400" kern="1200" dirty="0">
                <a:solidFill>
                  <a:schemeClr val="tx1"/>
                </a:solidFill>
                <a:effectLst/>
                <a:latin typeface="+mn-lt"/>
                <a:ea typeface="+mn-ea"/>
                <a:cs typeface="+mn-cs"/>
              </a:rPr>
              <a:t> discours institutionnels dont la pluralité renvoie à des situations d’énonciation variables relativement à l’institution (et comportant notamment des positions « semi-officielles »). </a:t>
            </a:r>
          </a:p>
          <a:p>
            <a:pPr marL="114300" marR="0" indent="0" algn="l" defTabSz="457200" rtl="0" eaLnBrk="1" fontAlgn="auto" latinLnBrk="0" hangingPunct="1">
              <a:lnSpc>
                <a:spcPct val="100000"/>
              </a:lnSpc>
              <a:spcBef>
                <a:spcPts val="0"/>
              </a:spcBef>
              <a:spcAft>
                <a:spcPts val="0"/>
              </a:spcAft>
              <a:buClrTx/>
              <a:buSzTx/>
              <a:buFontTx/>
              <a:buNone/>
              <a:tabLst/>
              <a:defRPr/>
            </a:pPr>
            <a:endParaRPr lang="fr-FR" sz="2400" dirty="0"/>
          </a:p>
          <a:p>
            <a:endParaRPr lang="fr-FR" dirty="0"/>
          </a:p>
        </p:txBody>
      </p:sp>
      <p:sp>
        <p:nvSpPr>
          <p:cNvPr id="4" name="Espace réservé du numéro de diapositive 3"/>
          <p:cNvSpPr>
            <a:spLocks noGrp="1"/>
          </p:cNvSpPr>
          <p:nvPr>
            <p:ph type="sldNum" sz="quarter" idx="10"/>
          </p:nvPr>
        </p:nvSpPr>
        <p:spPr/>
        <p:txBody>
          <a:bodyPr/>
          <a:lstStyle/>
          <a:p>
            <a:fld id="{8C624466-7A01-9046-9B6F-637C37671477}" type="slidenum">
              <a:rPr lang="fr-FR" smtClean="0"/>
              <a:t>16</a:t>
            </a:fld>
            <a:endParaRPr lang="fr-FR"/>
          </a:p>
        </p:txBody>
      </p:sp>
    </p:spTree>
    <p:extLst>
      <p:ext uri="{BB962C8B-B14F-4D97-AF65-F5344CB8AC3E}">
        <p14:creationId xmlns:p14="http://schemas.microsoft.com/office/powerpoint/2010/main" val="2085295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14300" marR="0" indent="0" algn="l" defTabSz="457200" rtl="0" eaLnBrk="1" fontAlgn="auto" latinLnBrk="0" hangingPunct="1">
              <a:lnSpc>
                <a:spcPct val="100000"/>
              </a:lnSpc>
              <a:spcBef>
                <a:spcPts val="0"/>
              </a:spcBef>
              <a:spcAft>
                <a:spcPts val="0"/>
              </a:spcAft>
              <a:buClrTx/>
              <a:buSzTx/>
              <a:buFontTx/>
              <a:buNone/>
              <a:tabLst/>
              <a:defRPr/>
            </a:pPr>
            <a:r>
              <a:rPr lang="fr-FR" sz="2400" dirty="0"/>
              <a:t>Enseignement de l’histoire/géo</a:t>
            </a:r>
          </a:p>
          <a:p>
            <a:pPr marL="114300" marR="0" indent="0" algn="l" defTabSz="457200" rtl="0" eaLnBrk="1" fontAlgn="auto" latinLnBrk="0" hangingPunct="1">
              <a:lnSpc>
                <a:spcPct val="100000"/>
              </a:lnSpc>
              <a:spcBef>
                <a:spcPts val="0"/>
              </a:spcBef>
              <a:spcAft>
                <a:spcPts val="0"/>
              </a:spcAft>
              <a:buClrTx/>
              <a:buSzTx/>
              <a:buFontTx/>
              <a:buNone/>
              <a:tabLst/>
              <a:defRPr/>
            </a:pPr>
            <a:r>
              <a:rPr lang="fr-FR" sz="2400" dirty="0"/>
              <a:t>Cacophonie</a:t>
            </a:r>
            <a:r>
              <a:rPr lang="fr-FR" sz="2400" baseline="0" dirty="0"/>
              <a:t> institutionnelle</a:t>
            </a:r>
            <a:endParaRPr lang="fr-FR" sz="2400" dirty="0"/>
          </a:p>
          <a:p>
            <a:r>
              <a:rPr lang="fr-FR" sz="1200" kern="1200" dirty="0">
                <a:solidFill>
                  <a:schemeClr val="tx1"/>
                </a:solidFill>
                <a:effectLst/>
                <a:latin typeface="+mn-lt"/>
                <a:ea typeface="+mn-ea"/>
                <a:cs typeface="+mn-cs"/>
              </a:rPr>
              <a:t>Oger et Ollivier-</a:t>
            </a:r>
            <a:r>
              <a:rPr lang="fr-FR" sz="1200" kern="1200" dirty="0" err="1">
                <a:solidFill>
                  <a:schemeClr val="tx1"/>
                </a:solidFill>
                <a:effectLst/>
                <a:latin typeface="+mn-lt"/>
                <a:ea typeface="+mn-ea"/>
                <a:cs typeface="+mn-cs"/>
              </a:rPr>
              <a:t>Yaniv</a:t>
            </a:r>
            <a:r>
              <a:rPr lang="fr-FR" sz="1200" kern="1200" dirty="0">
                <a:solidFill>
                  <a:schemeClr val="tx1"/>
                </a:solidFill>
                <a:effectLst/>
                <a:latin typeface="+mn-lt"/>
                <a:ea typeface="+mn-ea"/>
                <a:cs typeface="+mn-cs"/>
              </a:rPr>
              <a:t> (2006) il s’agit de</a:t>
            </a:r>
          </a:p>
          <a:p>
            <a:r>
              <a:rPr lang="fr-FR" sz="1200" kern="1200" dirty="0">
                <a:solidFill>
                  <a:schemeClr val="tx1"/>
                </a:solidFill>
                <a:effectLst/>
                <a:latin typeface="+mn-lt"/>
                <a:ea typeface="+mn-ea"/>
                <a:cs typeface="+mn-cs"/>
              </a:rPr>
              <a:t>distinguer le « discours instituant » – sorte d’idéal type du discours officiel de l’institution, pris à tort pour la totalité du discours institutionnel – et </a:t>
            </a:r>
            <a:r>
              <a:rPr lang="fr-FR" sz="1200" i="1" kern="1200" dirty="0">
                <a:solidFill>
                  <a:schemeClr val="tx1"/>
                </a:solidFill>
                <a:effectLst/>
                <a:latin typeface="+mn-lt"/>
                <a:ea typeface="+mn-ea"/>
                <a:cs typeface="+mn-cs"/>
              </a:rPr>
              <a:t>les</a:t>
            </a:r>
            <a:r>
              <a:rPr lang="fr-FR" sz="1200" kern="1200" dirty="0">
                <a:solidFill>
                  <a:schemeClr val="tx1"/>
                </a:solidFill>
                <a:effectLst/>
                <a:latin typeface="+mn-lt"/>
                <a:ea typeface="+mn-ea"/>
                <a:cs typeface="+mn-cs"/>
              </a:rPr>
              <a:t> discours institutionnels dont la pluralité renvoie à des situations d’énonciation variables relativement à l’institution (et comportant notamment des positions « semi-officielles »). </a:t>
            </a:r>
          </a:p>
          <a:p>
            <a:endParaRPr lang="fr-FR" dirty="0"/>
          </a:p>
        </p:txBody>
      </p:sp>
      <p:sp>
        <p:nvSpPr>
          <p:cNvPr id="4" name="Espace réservé du numéro de diapositive 3"/>
          <p:cNvSpPr>
            <a:spLocks noGrp="1"/>
          </p:cNvSpPr>
          <p:nvPr>
            <p:ph type="sldNum" sz="quarter" idx="10"/>
          </p:nvPr>
        </p:nvSpPr>
        <p:spPr/>
        <p:txBody>
          <a:bodyPr/>
          <a:lstStyle/>
          <a:p>
            <a:fld id="{8C624466-7A01-9046-9B6F-637C37671477}" type="slidenum">
              <a:rPr lang="fr-FR" smtClean="0"/>
              <a:t>17</a:t>
            </a:fld>
            <a:endParaRPr lang="fr-FR"/>
          </a:p>
        </p:txBody>
      </p:sp>
    </p:spTree>
    <p:extLst>
      <p:ext uri="{BB962C8B-B14F-4D97-AF65-F5344CB8AC3E}">
        <p14:creationId xmlns:p14="http://schemas.microsoft.com/office/powerpoint/2010/main" val="2085295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14300" marR="0" indent="0" algn="l" defTabSz="457200" rtl="0" eaLnBrk="1" fontAlgn="auto" latinLnBrk="0" hangingPunct="1">
              <a:lnSpc>
                <a:spcPct val="100000"/>
              </a:lnSpc>
              <a:spcBef>
                <a:spcPts val="0"/>
              </a:spcBef>
              <a:spcAft>
                <a:spcPts val="0"/>
              </a:spcAft>
              <a:buClrTx/>
              <a:buSzTx/>
              <a:buFontTx/>
              <a:buNone/>
              <a:tabLst/>
              <a:defRPr/>
            </a:pPr>
            <a:r>
              <a:rPr lang="fr-FR" sz="2400" dirty="0"/>
              <a:t>Enseignement</a:t>
            </a:r>
            <a:r>
              <a:rPr lang="fr-FR" sz="2400" baseline="0" dirty="0"/>
              <a:t> de la littérature</a:t>
            </a:r>
            <a:endParaRPr lang="fr-FR" sz="2400" dirty="0"/>
          </a:p>
          <a:p>
            <a:endParaRPr lang="fr-FR" dirty="0"/>
          </a:p>
        </p:txBody>
      </p:sp>
      <p:sp>
        <p:nvSpPr>
          <p:cNvPr id="4" name="Espace réservé du numéro de diapositive 3"/>
          <p:cNvSpPr>
            <a:spLocks noGrp="1"/>
          </p:cNvSpPr>
          <p:nvPr>
            <p:ph type="sldNum" sz="quarter" idx="10"/>
          </p:nvPr>
        </p:nvSpPr>
        <p:spPr/>
        <p:txBody>
          <a:bodyPr/>
          <a:lstStyle/>
          <a:p>
            <a:fld id="{8C624466-7A01-9046-9B6F-637C37671477}" type="slidenum">
              <a:rPr lang="fr-FR" smtClean="0"/>
              <a:t>18</a:t>
            </a:fld>
            <a:endParaRPr lang="fr-FR"/>
          </a:p>
        </p:txBody>
      </p:sp>
    </p:spTree>
    <p:extLst>
      <p:ext uri="{BB962C8B-B14F-4D97-AF65-F5344CB8AC3E}">
        <p14:creationId xmlns:p14="http://schemas.microsoft.com/office/powerpoint/2010/main" val="2085295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nSpc>
                <a:spcPct val="200000"/>
              </a:lnSpc>
            </a:pPr>
            <a:endParaRPr lang="fr-FR" sz="2400" dirty="0"/>
          </a:p>
          <a:p>
            <a:pPr marL="114300" indent="0">
              <a:buNone/>
            </a:pPr>
            <a:endParaRPr lang="fr-FR" sz="2400" dirty="0"/>
          </a:p>
          <a:p>
            <a:endParaRPr lang="fr-FR" dirty="0"/>
          </a:p>
        </p:txBody>
      </p:sp>
      <p:sp>
        <p:nvSpPr>
          <p:cNvPr id="4" name="Espace réservé du numéro de diapositive 3"/>
          <p:cNvSpPr>
            <a:spLocks noGrp="1"/>
          </p:cNvSpPr>
          <p:nvPr>
            <p:ph type="sldNum" sz="quarter" idx="10"/>
          </p:nvPr>
        </p:nvSpPr>
        <p:spPr/>
        <p:txBody>
          <a:bodyPr/>
          <a:lstStyle/>
          <a:p>
            <a:fld id="{8C624466-7A01-9046-9B6F-637C37671477}" type="slidenum">
              <a:rPr lang="fr-FR" smtClean="0"/>
              <a:t>20</a:t>
            </a:fld>
            <a:endParaRPr lang="fr-FR"/>
          </a:p>
        </p:txBody>
      </p:sp>
    </p:spTree>
    <p:extLst>
      <p:ext uri="{BB962C8B-B14F-4D97-AF65-F5344CB8AC3E}">
        <p14:creationId xmlns:p14="http://schemas.microsoft.com/office/powerpoint/2010/main" val="2085295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 Au fond, une œuvre est un artichaut. On sait en défaire les feuilles mais il est très difficile de prendre ces feuilles et de fabriquer un artichaut. Rien n’est plus facile que d’ouvrir un pli mais il est très difficile de faire des plis et, pli sur pli, de fabriquer un organisme vivant. C’est ce que fait une femme dans son ventre quand elle est enceinte. Il y a un tissu, il se plie, puis se replie, puis se replie… L’œuvre, c’est cela : cet entassement d’informations l’une sur l’autre, accompli dans le noir et non dans la lumière. Alors que le geste de déplier soit appris, c’est l’enfance de l’art. Mais le vrai art c’est le geste inverse. »</a:t>
            </a:r>
          </a:p>
          <a:p>
            <a:endParaRPr lang="fr-FR" dirty="0"/>
          </a:p>
        </p:txBody>
      </p:sp>
      <p:sp>
        <p:nvSpPr>
          <p:cNvPr id="4" name="Espace réservé du numéro de diapositive 3"/>
          <p:cNvSpPr>
            <a:spLocks noGrp="1"/>
          </p:cNvSpPr>
          <p:nvPr>
            <p:ph type="sldNum" sz="quarter" idx="10"/>
          </p:nvPr>
        </p:nvSpPr>
        <p:spPr/>
        <p:txBody>
          <a:bodyPr/>
          <a:lstStyle/>
          <a:p>
            <a:fld id="{FFB87B12-2279-524D-B578-7D1D11A97BBD}" type="slidenum">
              <a:rPr lang="fr-FR" smtClean="0"/>
              <a:t>23</a:t>
            </a:fld>
            <a:endParaRPr lang="fr-FR"/>
          </a:p>
        </p:txBody>
      </p:sp>
    </p:spTree>
    <p:extLst>
      <p:ext uri="{BB962C8B-B14F-4D97-AF65-F5344CB8AC3E}">
        <p14:creationId xmlns:p14="http://schemas.microsoft.com/office/powerpoint/2010/main" val="2038121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FB87B12-2279-524D-B578-7D1D11A97BBD}" type="slidenum">
              <a:rPr lang="fr-FR" smtClean="0"/>
              <a:t>24</a:t>
            </a:fld>
            <a:endParaRPr lang="fr-FR"/>
          </a:p>
        </p:txBody>
      </p:sp>
    </p:spTree>
    <p:extLst>
      <p:ext uri="{BB962C8B-B14F-4D97-AF65-F5344CB8AC3E}">
        <p14:creationId xmlns:p14="http://schemas.microsoft.com/office/powerpoint/2010/main" val="2038121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C624466-7A01-9046-9B6F-637C37671477}" type="slidenum">
              <a:rPr lang="fr-FR" smtClean="0"/>
              <a:t>2</a:t>
            </a:fld>
            <a:endParaRPr lang="fr-FR"/>
          </a:p>
        </p:txBody>
      </p:sp>
    </p:spTree>
    <p:extLst>
      <p:ext uri="{BB962C8B-B14F-4D97-AF65-F5344CB8AC3E}">
        <p14:creationId xmlns:p14="http://schemas.microsoft.com/office/powerpoint/2010/main" val="508572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nSpc>
                <a:spcPct val="200000"/>
              </a:lnSpc>
            </a:pPr>
            <a:endParaRPr lang="fr-FR" sz="2400" dirty="0"/>
          </a:p>
          <a:p>
            <a:pPr marL="114300" indent="0">
              <a:buNone/>
            </a:pPr>
            <a:endParaRPr lang="fr-FR" sz="2400" dirty="0"/>
          </a:p>
          <a:p>
            <a:endParaRPr lang="fr-FR" dirty="0"/>
          </a:p>
        </p:txBody>
      </p:sp>
      <p:sp>
        <p:nvSpPr>
          <p:cNvPr id="4" name="Espace réservé du numéro de diapositive 3"/>
          <p:cNvSpPr>
            <a:spLocks noGrp="1"/>
          </p:cNvSpPr>
          <p:nvPr>
            <p:ph type="sldNum" sz="quarter" idx="10"/>
          </p:nvPr>
        </p:nvSpPr>
        <p:spPr/>
        <p:txBody>
          <a:bodyPr/>
          <a:lstStyle/>
          <a:p>
            <a:fld id="{8C624466-7A01-9046-9B6F-637C37671477}" type="slidenum">
              <a:rPr lang="fr-FR" smtClean="0"/>
              <a:t>25</a:t>
            </a:fld>
            <a:endParaRPr lang="fr-FR"/>
          </a:p>
        </p:txBody>
      </p:sp>
    </p:spTree>
    <p:extLst>
      <p:ext uri="{BB962C8B-B14F-4D97-AF65-F5344CB8AC3E}">
        <p14:creationId xmlns:p14="http://schemas.microsoft.com/office/powerpoint/2010/main" val="2085295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C624466-7A01-9046-9B6F-637C37671477}" type="slidenum">
              <a:rPr lang="fr-FR" smtClean="0"/>
              <a:t>26</a:t>
            </a:fld>
            <a:endParaRPr lang="fr-FR"/>
          </a:p>
        </p:txBody>
      </p:sp>
    </p:spTree>
    <p:extLst>
      <p:ext uri="{BB962C8B-B14F-4D97-AF65-F5344CB8AC3E}">
        <p14:creationId xmlns:p14="http://schemas.microsoft.com/office/powerpoint/2010/main" val="3631702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C624466-7A01-9046-9B6F-637C37671477}" type="slidenum">
              <a:rPr lang="fr-FR" smtClean="0"/>
              <a:t>3</a:t>
            </a:fld>
            <a:endParaRPr lang="fr-FR"/>
          </a:p>
        </p:txBody>
      </p:sp>
    </p:spTree>
    <p:extLst>
      <p:ext uri="{BB962C8B-B14F-4D97-AF65-F5344CB8AC3E}">
        <p14:creationId xmlns:p14="http://schemas.microsoft.com/office/powerpoint/2010/main" val="508572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C624466-7A01-9046-9B6F-637C37671477}" type="slidenum">
              <a:rPr lang="fr-FR" smtClean="0"/>
              <a:t>5</a:t>
            </a:fld>
            <a:endParaRPr lang="fr-FR"/>
          </a:p>
        </p:txBody>
      </p:sp>
    </p:spTree>
    <p:extLst>
      <p:ext uri="{BB962C8B-B14F-4D97-AF65-F5344CB8AC3E}">
        <p14:creationId xmlns:p14="http://schemas.microsoft.com/office/powerpoint/2010/main" val="508572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C624466-7A01-9046-9B6F-637C37671477}" type="slidenum">
              <a:rPr lang="fr-FR" smtClean="0"/>
              <a:t>6</a:t>
            </a:fld>
            <a:endParaRPr lang="fr-FR"/>
          </a:p>
        </p:txBody>
      </p:sp>
    </p:spTree>
    <p:extLst>
      <p:ext uri="{BB962C8B-B14F-4D97-AF65-F5344CB8AC3E}">
        <p14:creationId xmlns:p14="http://schemas.microsoft.com/office/powerpoint/2010/main" val="508572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C624466-7A01-9046-9B6F-637C37671477}" type="slidenum">
              <a:rPr lang="fr-FR" smtClean="0"/>
              <a:t>7</a:t>
            </a:fld>
            <a:endParaRPr lang="fr-FR"/>
          </a:p>
        </p:txBody>
      </p:sp>
    </p:spTree>
    <p:extLst>
      <p:ext uri="{BB962C8B-B14F-4D97-AF65-F5344CB8AC3E}">
        <p14:creationId xmlns:p14="http://schemas.microsoft.com/office/powerpoint/2010/main" val="508572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C624466-7A01-9046-9B6F-637C37671477}" type="slidenum">
              <a:rPr lang="fr-FR" smtClean="0"/>
              <a:t>8</a:t>
            </a:fld>
            <a:endParaRPr lang="fr-FR"/>
          </a:p>
        </p:txBody>
      </p:sp>
    </p:spTree>
    <p:extLst>
      <p:ext uri="{BB962C8B-B14F-4D97-AF65-F5344CB8AC3E}">
        <p14:creationId xmlns:p14="http://schemas.microsoft.com/office/powerpoint/2010/main" val="508572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Je m’appuie sur la proposition de </a:t>
            </a:r>
            <a:r>
              <a:rPr lang="fr-FR" dirty="0" err="1"/>
              <a:t>Sarfati</a:t>
            </a:r>
            <a:r>
              <a:rPr lang="fr-FR" dirty="0"/>
              <a:t> en l’adaptant</a:t>
            </a:r>
            <a:r>
              <a:rPr lang="fr-FR" baseline="0" dirty="0"/>
              <a:t> pour examiner désaccords aux 3 niveaux de leur diffusion</a:t>
            </a:r>
          </a:p>
          <a:p>
            <a:r>
              <a:rPr lang="fr-FR" dirty="0"/>
              <a:t> </a:t>
            </a:r>
          </a:p>
          <a:p>
            <a:r>
              <a:rPr lang="fr-FR" dirty="0"/>
              <a:t>Je m’appuie</a:t>
            </a:r>
            <a:r>
              <a:rPr lang="fr-FR" baseline="0" dirty="0"/>
              <a:t> </a:t>
            </a:r>
            <a:r>
              <a:rPr lang="fr-FR" dirty="0"/>
              <a:t>également sur 2</a:t>
            </a:r>
            <a:r>
              <a:rPr lang="fr-FR" baseline="0" dirty="0"/>
              <a:t> textes de Louis Marin : L’opacité dans la peinture et Les pouvoirs de l’image, gloses</a:t>
            </a:r>
          </a:p>
          <a:p>
            <a:r>
              <a:rPr lang="fr-FR" baseline="0" dirty="0"/>
              <a:t>Je vais lire un extrait du premier dans lequel Louis Marin fait état d’un tournant épistémologique dans l’appréhension de l’image </a:t>
            </a:r>
          </a:p>
        </p:txBody>
      </p:sp>
      <p:sp>
        <p:nvSpPr>
          <p:cNvPr id="4" name="Espace réservé du numéro de diapositive 3"/>
          <p:cNvSpPr>
            <a:spLocks noGrp="1"/>
          </p:cNvSpPr>
          <p:nvPr>
            <p:ph type="sldNum" sz="quarter" idx="10"/>
          </p:nvPr>
        </p:nvSpPr>
        <p:spPr/>
        <p:txBody>
          <a:bodyPr/>
          <a:lstStyle/>
          <a:p>
            <a:fld id="{8C624466-7A01-9046-9B6F-637C37671477}" type="slidenum">
              <a:rPr lang="fr-FR" smtClean="0"/>
              <a:t>10</a:t>
            </a:fld>
            <a:endParaRPr lang="fr-FR"/>
          </a:p>
        </p:txBody>
      </p:sp>
    </p:spTree>
    <p:extLst>
      <p:ext uri="{BB962C8B-B14F-4D97-AF65-F5344CB8AC3E}">
        <p14:creationId xmlns:p14="http://schemas.microsoft.com/office/powerpoint/2010/main" val="508572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C624466-7A01-9046-9B6F-637C37671477}" type="slidenum">
              <a:rPr lang="fr-FR" smtClean="0"/>
              <a:t>11</a:t>
            </a:fld>
            <a:endParaRPr lang="fr-FR"/>
          </a:p>
        </p:txBody>
      </p:sp>
    </p:spTree>
    <p:extLst>
      <p:ext uri="{BB962C8B-B14F-4D97-AF65-F5344CB8AC3E}">
        <p14:creationId xmlns:p14="http://schemas.microsoft.com/office/powerpoint/2010/main" val="1819880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fr-FR"/>
              <a:t>Cliquez et modifiez le titre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3/17/22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3/17/22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fr-FR"/>
              <a:t>Cliquez et modifiez le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3/17/22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latin typeface="Century Gothic"/>
              </a:rPr>
              <a:pPr/>
              <a:t>3/17/22</a:t>
            </a:fld>
            <a:endParaRPr lang="en-US" dirty="0">
              <a:solidFill>
                <a:prstClr val="black">
                  <a:tint val="75000"/>
                </a:prstClr>
              </a:solidFill>
              <a:latin typeface="Century Gothic"/>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entury Gothic"/>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D57F1E4F-1CFF-5643-939E-217C01CDF565}" type="slidenum">
              <a:rPr lang="en-US" dirty="0">
                <a:latin typeface="Century Gothic"/>
              </a:rPr>
              <a:pPr/>
              <a:t>‹N°›</a:t>
            </a:fld>
            <a:endParaRPr lang="en-US" dirty="0">
              <a:latin typeface="Century Gothic"/>
            </a:endParaRPr>
          </a:p>
        </p:txBody>
      </p:sp>
    </p:spTree>
    <p:extLst>
      <p:ext uri="{BB962C8B-B14F-4D97-AF65-F5344CB8AC3E}">
        <p14:creationId xmlns:p14="http://schemas.microsoft.com/office/powerpoint/2010/main" val="561651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fr-FR"/>
              <a:t>Modifiez le style du titre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latin typeface="Century Gothic"/>
              </a:rPr>
              <a:pPr/>
              <a:t>3/17/22</a:t>
            </a:fld>
            <a:endParaRPr lang="en-US" dirty="0">
              <a:solidFill>
                <a:prstClr val="black">
                  <a:tint val="75000"/>
                </a:prstClr>
              </a:solidFill>
              <a:latin typeface="Century Gothic"/>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entury Gothic"/>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latin typeface="Century Gothic"/>
              </a:rPr>
              <a:pPr/>
              <a:t>‹N°›</a:t>
            </a:fld>
            <a:endParaRPr lang="en-US" dirty="0">
              <a:latin typeface="Century Gothic"/>
            </a:endParaRPr>
          </a:p>
        </p:txBody>
      </p:sp>
    </p:spTree>
    <p:extLst>
      <p:ext uri="{BB962C8B-B14F-4D97-AF65-F5344CB8AC3E}">
        <p14:creationId xmlns:p14="http://schemas.microsoft.com/office/powerpoint/2010/main" val="579153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latin typeface="Century Gothic"/>
              </a:rPr>
              <a:pPr/>
              <a:t>3/17/22</a:t>
            </a:fld>
            <a:endParaRPr lang="en-US" dirty="0">
              <a:solidFill>
                <a:prstClr val="black">
                  <a:tint val="75000"/>
                </a:prstClr>
              </a:solidFill>
              <a:latin typeface="Century Gothic"/>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entury Gothic"/>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D57F1E4F-1CFF-5643-939E-217C01CDF565}" type="slidenum">
              <a:rPr lang="en-US" dirty="0">
                <a:latin typeface="Century Gothic"/>
              </a:rPr>
              <a:pPr/>
              <a:t>‹N°›</a:t>
            </a:fld>
            <a:endParaRPr lang="en-US" dirty="0">
              <a:latin typeface="Century Gothic"/>
            </a:endParaRPr>
          </a:p>
        </p:txBody>
      </p:sp>
    </p:spTree>
    <p:extLst>
      <p:ext uri="{BB962C8B-B14F-4D97-AF65-F5344CB8AC3E}">
        <p14:creationId xmlns:p14="http://schemas.microsoft.com/office/powerpoint/2010/main" val="149598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latin typeface="Century Gothic"/>
              </a:rPr>
              <a:pPr/>
              <a:t>3/17/22</a:t>
            </a:fld>
            <a:endParaRPr lang="en-US" dirty="0">
              <a:solidFill>
                <a:prstClr val="black">
                  <a:tint val="75000"/>
                </a:prstClr>
              </a:solidFill>
              <a:latin typeface="Century Gothic"/>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entury Gothic"/>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D57F1E4F-1CFF-5643-939E-217C01CDF565}" type="slidenum">
              <a:rPr lang="en-US" dirty="0">
                <a:latin typeface="Century Gothic"/>
              </a:rPr>
              <a:pPr/>
              <a:t>‹N°›</a:t>
            </a:fld>
            <a:endParaRPr lang="en-US" dirty="0">
              <a:latin typeface="Century Gothic"/>
            </a:endParaRPr>
          </a:p>
        </p:txBody>
      </p:sp>
    </p:spTree>
    <p:extLst>
      <p:ext uri="{BB962C8B-B14F-4D97-AF65-F5344CB8AC3E}">
        <p14:creationId xmlns:p14="http://schemas.microsoft.com/office/powerpoint/2010/main" val="844115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latin typeface="Century Gothic"/>
              </a:rPr>
              <a:pPr/>
              <a:t>3/17/22</a:t>
            </a:fld>
            <a:endParaRPr lang="en-US" dirty="0">
              <a:solidFill>
                <a:prstClr val="black">
                  <a:tint val="75000"/>
                </a:prstClr>
              </a:solidFill>
              <a:latin typeface="Century Gothic"/>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entury Gothic"/>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D57F1E4F-1CFF-5643-939E-217C01CDF565}" type="slidenum">
              <a:rPr lang="en-US" dirty="0">
                <a:latin typeface="Century Gothic"/>
              </a:rPr>
              <a:pPr/>
              <a:t>‹N°›</a:t>
            </a:fld>
            <a:endParaRPr lang="en-US" dirty="0">
              <a:latin typeface="Century Gothic"/>
            </a:endParaRPr>
          </a:p>
        </p:txBody>
      </p:sp>
    </p:spTree>
    <p:extLst>
      <p:ext uri="{BB962C8B-B14F-4D97-AF65-F5344CB8AC3E}">
        <p14:creationId xmlns:p14="http://schemas.microsoft.com/office/powerpoint/2010/main" val="4164807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latin typeface="Century Gothic"/>
              </a:rPr>
              <a:pPr/>
              <a:t>3/17/22</a:t>
            </a:fld>
            <a:endParaRPr lang="en-US" dirty="0">
              <a:solidFill>
                <a:prstClr val="black">
                  <a:tint val="75000"/>
                </a:prstClr>
              </a:solidFill>
              <a:latin typeface="Century Gothic"/>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entury Gothic"/>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latin typeface="Century Gothic"/>
              </a:rPr>
              <a:pPr/>
              <a:t>‹N°›</a:t>
            </a:fld>
            <a:endParaRPr lang="en-US" dirty="0">
              <a:latin typeface="Century Gothic"/>
            </a:endParaRPr>
          </a:p>
        </p:txBody>
      </p:sp>
    </p:spTree>
    <p:extLst>
      <p:ext uri="{BB962C8B-B14F-4D97-AF65-F5344CB8AC3E}">
        <p14:creationId xmlns:p14="http://schemas.microsoft.com/office/powerpoint/2010/main" val="165378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latin typeface="Century Gothic"/>
              </a:rPr>
              <a:pPr/>
              <a:t>3/17/22</a:t>
            </a:fld>
            <a:endParaRPr lang="en-US" dirty="0">
              <a:solidFill>
                <a:prstClr val="black">
                  <a:tint val="75000"/>
                </a:prstClr>
              </a:solidFill>
              <a:latin typeface="Century Gothic"/>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entury Gothic"/>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latin typeface="Century Gothic"/>
              </a:rPr>
              <a:pPr/>
              <a:t>‹N°›</a:t>
            </a:fld>
            <a:endParaRPr lang="en-US" dirty="0">
              <a:latin typeface="Century Gothic"/>
            </a:endParaRPr>
          </a:p>
        </p:txBody>
      </p:sp>
    </p:spTree>
    <p:extLst>
      <p:ext uri="{BB962C8B-B14F-4D97-AF65-F5344CB8AC3E}">
        <p14:creationId xmlns:p14="http://schemas.microsoft.com/office/powerpoint/2010/main" val="968171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latin typeface="Century Gothic"/>
              </a:rPr>
              <a:pPr/>
              <a:t>3/17/22</a:t>
            </a:fld>
            <a:endParaRPr lang="en-US" dirty="0">
              <a:solidFill>
                <a:prstClr val="black">
                  <a:tint val="75000"/>
                </a:prstClr>
              </a:solidFill>
              <a:latin typeface="Century Gothic"/>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entury Gothic"/>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latin typeface="Century Gothic"/>
              </a:rPr>
              <a:pPr/>
              <a:t>‹N°›</a:t>
            </a:fld>
            <a:endParaRPr lang="en-US" dirty="0">
              <a:latin typeface="Century Gothic"/>
            </a:endParaRPr>
          </a:p>
        </p:txBody>
      </p:sp>
    </p:spTree>
    <p:extLst>
      <p:ext uri="{BB962C8B-B14F-4D97-AF65-F5344CB8AC3E}">
        <p14:creationId xmlns:p14="http://schemas.microsoft.com/office/powerpoint/2010/main" val="2440725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3/17/22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latin typeface="Century Gothic"/>
              </a:rPr>
              <a:pPr/>
              <a:t>3/17/22</a:t>
            </a:fld>
            <a:endParaRPr lang="en-US" dirty="0">
              <a:solidFill>
                <a:prstClr val="black">
                  <a:tint val="75000"/>
                </a:prstClr>
              </a:solidFill>
              <a:latin typeface="Century Gothic"/>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entury Gothic"/>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D57F1E4F-1CFF-5643-939E-217C01CDF565}" type="slidenum">
              <a:rPr lang="en-US" dirty="0">
                <a:latin typeface="Century Gothic"/>
              </a:rPr>
              <a:pPr/>
              <a:t>‹N°›</a:t>
            </a:fld>
            <a:endParaRPr lang="en-US" dirty="0">
              <a:latin typeface="Century Gothic"/>
            </a:endParaRPr>
          </a:p>
        </p:txBody>
      </p:sp>
    </p:spTree>
    <p:extLst>
      <p:ext uri="{BB962C8B-B14F-4D97-AF65-F5344CB8AC3E}">
        <p14:creationId xmlns:p14="http://schemas.microsoft.com/office/powerpoint/2010/main" val="2543995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latin typeface="Century Gothic"/>
              </a:rPr>
              <a:pPr/>
              <a:t>3/17/22</a:t>
            </a:fld>
            <a:endParaRPr lang="en-US" dirty="0">
              <a:solidFill>
                <a:prstClr val="black">
                  <a:tint val="75000"/>
                </a:prstClr>
              </a:solidFill>
              <a:latin typeface="Century Gothic"/>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entury Gothic"/>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D57F1E4F-1CFF-5643-939E-217C01CDF565}" type="slidenum">
              <a:rPr lang="en-US" dirty="0">
                <a:latin typeface="Century Gothic"/>
              </a:rPr>
              <a:pPr/>
              <a:t>‹N°›</a:t>
            </a:fld>
            <a:endParaRPr lang="en-US" dirty="0">
              <a:latin typeface="Century Gothic"/>
            </a:endParaRPr>
          </a:p>
        </p:txBody>
      </p:sp>
    </p:spTree>
    <p:extLst>
      <p:ext uri="{BB962C8B-B14F-4D97-AF65-F5344CB8AC3E}">
        <p14:creationId xmlns:p14="http://schemas.microsoft.com/office/powerpoint/2010/main" val="777156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latin typeface="Century Gothic"/>
              </a:rPr>
              <a:pPr/>
              <a:t>3/17/22</a:t>
            </a:fld>
            <a:endParaRPr lang="en-US" dirty="0">
              <a:solidFill>
                <a:prstClr val="black">
                  <a:tint val="75000"/>
                </a:prstClr>
              </a:solidFill>
              <a:latin typeface="Century Gothic"/>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entury Gothic"/>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D57F1E4F-1CFF-5643-939E-217C01CDF565}" type="slidenum">
              <a:rPr lang="en-US" dirty="0">
                <a:latin typeface="Century Gothic"/>
              </a:rPr>
              <a:pPr/>
              <a:t>‹N°›</a:t>
            </a:fld>
            <a:endParaRPr lang="en-US" dirty="0">
              <a:latin typeface="Century Gothic"/>
            </a:endParaRPr>
          </a:p>
        </p:txBody>
      </p:sp>
      <p:sp>
        <p:nvSpPr>
          <p:cNvPr id="14" name="TextBox 13"/>
          <p:cNvSpPr txBox="1"/>
          <p:nvPr/>
        </p:nvSpPr>
        <p:spPr>
          <a:xfrm>
            <a:off x="1850739" y="648005"/>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1406049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latin typeface="Century Gothic"/>
              </a:rPr>
              <a:pPr/>
              <a:t>3/17/22</a:t>
            </a:fld>
            <a:endParaRPr lang="en-US" dirty="0">
              <a:solidFill>
                <a:prstClr val="black">
                  <a:tint val="75000"/>
                </a:prstClr>
              </a:solidFill>
              <a:latin typeface="Century Gothic"/>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entury Gothic"/>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D57F1E4F-1CFF-5643-939E-217C01CDF565}" type="slidenum">
              <a:rPr lang="en-US" dirty="0">
                <a:latin typeface="Century Gothic"/>
              </a:rPr>
              <a:pPr/>
              <a:t>‹N°›</a:t>
            </a:fld>
            <a:endParaRPr lang="en-US" dirty="0">
              <a:latin typeface="Century Gothic"/>
            </a:endParaRPr>
          </a:p>
        </p:txBody>
      </p:sp>
    </p:spTree>
    <p:extLst>
      <p:ext uri="{BB962C8B-B14F-4D97-AF65-F5344CB8AC3E}">
        <p14:creationId xmlns:p14="http://schemas.microsoft.com/office/powerpoint/2010/main" val="20106665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latin typeface="Century Gothic"/>
              </a:rPr>
              <a:pPr/>
              <a:t>3/17/22</a:t>
            </a:fld>
            <a:endParaRPr lang="en-US" dirty="0">
              <a:solidFill>
                <a:prstClr val="black">
                  <a:tint val="75000"/>
                </a:prstClr>
              </a:solidFill>
              <a:latin typeface="Century Gothic"/>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entury Gothic"/>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D57F1E4F-1CFF-5643-939E-217C01CDF565}" type="slidenum">
              <a:rPr lang="en-US" dirty="0">
                <a:latin typeface="Century Gothic"/>
              </a:rPr>
              <a:pPr/>
              <a:t>‹N°›</a:t>
            </a:fld>
            <a:endParaRPr lang="en-US" dirty="0">
              <a:latin typeface="Century Gothic"/>
            </a:endParaRPr>
          </a:p>
        </p:txBody>
      </p:sp>
      <p:sp>
        <p:nvSpPr>
          <p:cNvPr id="17" name="TextBox 16"/>
          <p:cNvSpPr txBox="1"/>
          <p:nvPr/>
        </p:nvSpPr>
        <p:spPr>
          <a:xfrm>
            <a:off x="1850739" y="648005"/>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3892758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latin typeface="Century Gothic"/>
              </a:rPr>
              <a:pPr/>
              <a:t>3/17/22</a:t>
            </a:fld>
            <a:endParaRPr lang="en-US" dirty="0">
              <a:solidFill>
                <a:prstClr val="black">
                  <a:tint val="75000"/>
                </a:prstClr>
              </a:solidFill>
              <a:latin typeface="Century Gothic"/>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entury Gothic"/>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D57F1E4F-1CFF-5643-939E-217C01CDF565}" type="slidenum">
              <a:rPr lang="en-US" dirty="0">
                <a:latin typeface="Century Gothic"/>
              </a:rPr>
              <a:pPr/>
              <a:t>‹N°›</a:t>
            </a:fld>
            <a:endParaRPr lang="en-US" dirty="0">
              <a:latin typeface="Century Gothic"/>
            </a:endParaRPr>
          </a:p>
        </p:txBody>
      </p:sp>
    </p:spTree>
    <p:extLst>
      <p:ext uri="{BB962C8B-B14F-4D97-AF65-F5344CB8AC3E}">
        <p14:creationId xmlns:p14="http://schemas.microsoft.com/office/powerpoint/2010/main" val="14281600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latin typeface="Century Gothic"/>
              </a:rPr>
              <a:pPr/>
              <a:t>3/17/22</a:t>
            </a:fld>
            <a:endParaRPr lang="en-US" dirty="0">
              <a:solidFill>
                <a:prstClr val="black">
                  <a:tint val="75000"/>
                </a:prstClr>
              </a:solidFill>
              <a:latin typeface="Century Gothic"/>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entury Gothic"/>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latin typeface="Century Gothic"/>
              </a:rPr>
              <a:pPr/>
              <a:t>‹N°›</a:t>
            </a:fld>
            <a:endParaRPr lang="en-US" dirty="0">
              <a:latin typeface="Century Gothic"/>
            </a:endParaRPr>
          </a:p>
        </p:txBody>
      </p:sp>
    </p:spTree>
    <p:extLst>
      <p:ext uri="{BB962C8B-B14F-4D97-AF65-F5344CB8AC3E}">
        <p14:creationId xmlns:p14="http://schemas.microsoft.com/office/powerpoint/2010/main" val="17106186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latin typeface="Century Gothic"/>
              </a:rPr>
              <a:pPr/>
              <a:t>3/17/22</a:t>
            </a:fld>
            <a:endParaRPr lang="en-US" dirty="0">
              <a:solidFill>
                <a:prstClr val="black">
                  <a:tint val="75000"/>
                </a:prstClr>
              </a:solidFill>
              <a:latin typeface="Century Gothic"/>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entury Gothic"/>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latin typeface="Century Gothic"/>
              </a:rPr>
              <a:pPr/>
              <a:t>‹N°›</a:t>
            </a:fld>
            <a:endParaRPr lang="en-US" dirty="0">
              <a:latin typeface="Century Gothic"/>
            </a:endParaRPr>
          </a:p>
        </p:txBody>
      </p:sp>
    </p:spTree>
    <p:extLst>
      <p:ext uri="{BB962C8B-B14F-4D97-AF65-F5344CB8AC3E}">
        <p14:creationId xmlns:p14="http://schemas.microsoft.com/office/powerpoint/2010/main" val="592041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fr-FR"/>
              <a:t>Cliquez et modifiez le titre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3A9A7CB-BEE6-4F99-898E-913F06E8E125}" type="datetime1">
              <a:rPr lang="en-US" smtClean="0"/>
              <a:pPr/>
              <a:t>3/17/22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3/17/22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Cliquez et modifiez le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3/17/22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3/17/22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3/17/22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a:t>Cliquez et modifiez le titre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BEE1B38-C5EB-4D66-9137-0AFE9CDEDE8F}" type="datetime1">
              <a:rPr lang="en-US" smtClean="0"/>
              <a:pPr/>
              <a:t>3/17/22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a:t>Cliquez et modifiez le titre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p>
            <a:fld id="{327B613C-1AD7-49D3-885D-F654C5CDBAA6}" type="datetime1">
              <a:rPr lang="en-US" smtClean="0"/>
              <a:pPr/>
              <a:t>3/17/22</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‹N°›</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a:t>Cliquez et modifiez le titre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‹N°›</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3/17/22</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dirty="0">
                <a:solidFill>
                  <a:prstClr val="black">
                    <a:tint val="75000"/>
                  </a:prstClr>
                </a:solidFill>
                <a:latin typeface="Century Gothic"/>
              </a:rPr>
              <a:pPr defTabSz="457200"/>
              <a:t>3/17/22</a:t>
            </a:fld>
            <a:endParaRPr lang="en-US" dirty="0">
              <a:solidFill>
                <a:prstClr val="black">
                  <a:tint val="75000"/>
                </a:prstClr>
              </a:solidFill>
              <a:latin typeface="Century Gothic"/>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latin typeface="Century Gothic"/>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dirty="0">
                <a:latin typeface="Century Gothic"/>
              </a:rPr>
              <a:pPr defTabSz="457200"/>
              <a:t>‹N°›</a:t>
            </a:fld>
            <a:endParaRPr lang="en-US" dirty="0">
              <a:latin typeface="Century Gothic"/>
            </a:endParaRPr>
          </a:p>
        </p:txBody>
      </p:sp>
    </p:spTree>
    <p:extLst>
      <p:ext uri="{BB962C8B-B14F-4D97-AF65-F5344CB8AC3E}">
        <p14:creationId xmlns:p14="http://schemas.microsoft.com/office/powerpoint/2010/main" val="3244776116"/>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 id="2147483975" r:id="rId13"/>
    <p:sldLayoutId id="2147483976" r:id="rId14"/>
    <p:sldLayoutId id="2147483977" r:id="rId15"/>
    <p:sldLayoutId id="214748397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fmsh.fr/fr/c/8105"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463669"/>
            <a:ext cx="7884844" cy="1743792"/>
          </a:xfrm>
        </p:spPr>
        <p:txBody>
          <a:bodyPr>
            <a:normAutofit/>
          </a:bodyPr>
          <a:lstStyle/>
          <a:p>
            <a:pPr>
              <a:lnSpc>
                <a:spcPct val="80000"/>
              </a:lnSpc>
            </a:pPr>
            <a:r>
              <a:rPr lang="fr-FR" sz="1600" dirty="0"/>
              <a:t>  </a:t>
            </a:r>
            <a:br>
              <a:rPr lang="fr-FR" sz="1600" dirty="0"/>
            </a:br>
            <a:br>
              <a:rPr lang="fr-FR" sz="1600" dirty="0"/>
            </a:br>
            <a:br>
              <a:rPr lang="fr-FR" sz="1600" dirty="0"/>
            </a:br>
            <a:br>
              <a:rPr lang="fr-FR" sz="1600" dirty="0"/>
            </a:br>
            <a:br>
              <a:rPr lang="fr-FR" sz="1600" dirty="0"/>
            </a:br>
            <a:br>
              <a:rPr lang="fr-FR" sz="1600" dirty="0"/>
            </a:br>
            <a:br>
              <a:rPr lang="fr-FR" sz="1600" dirty="0"/>
            </a:br>
            <a:endParaRPr lang="fr-FR" sz="1800" i="1" dirty="0"/>
          </a:p>
        </p:txBody>
      </p:sp>
      <p:sp>
        <p:nvSpPr>
          <p:cNvPr id="3" name="Sous-titre 2"/>
          <p:cNvSpPr>
            <a:spLocks noGrp="1"/>
          </p:cNvSpPr>
          <p:nvPr>
            <p:ph type="subTitle" idx="1"/>
          </p:nvPr>
        </p:nvSpPr>
        <p:spPr>
          <a:xfrm>
            <a:off x="900545" y="2207461"/>
            <a:ext cx="6932129" cy="4096645"/>
          </a:xfrm>
        </p:spPr>
        <p:txBody>
          <a:bodyPr>
            <a:normAutofit/>
          </a:bodyPr>
          <a:lstStyle/>
          <a:p>
            <a:pPr algn="r"/>
            <a:endParaRPr lang="fr-FR" sz="1800" dirty="0">
              <a:solidFill>
                <a:srgbClr val="000000"/>
              </a:solidFill>
            </a:endParaRPr>
          </a:p>
          <a:p>
            <a:pPr algn="r"/>
            <a:endParaRPr lang="fr-FR" sz="1800" dirty="0">
              <a:solidFill>
                <a:srgbClr val="000000"/>
              </a:solidFill>
            </a:endParaRPr>
          </a:p>
          <a:p>
            <a:pPr algn="r"/>
            <a:r>
              <a:rPr lang="fr-FR" sz="1800" dirty="0">
                <a:solidFill>
                  <a:srgbClr val="000000"/>
                </a:solidFill>
              </a:rPr>
              <a:t>Pascale Delormas</a:t>
            </a:r>
          </a:p>
          <a:p>
            <a:pPr algn="r"/>
            <a:r>
              <a:rPr lang="fr-FR" sz="1800" dirty="0">
                <a:solidFill>
                  <a:srgbClr val="000000"/>
                </a:solidFill>
              </a:rPr>
              <a:t>SORBONNE UNIVERSITÉ</a:t>
            </a:r>
          </a:p>
          <a:p>
            <a:pPr algn="r"/>
            <a:r>
              <a:rPr lang="fr-FR" sz="1800" dirty="0">
                <a:solidFill>
                  <a:srgbClr val="000000"/>
                </a:solidFill>
              </a:rPr>
              <a:t>STIH</a:t>
            </a:r>
          </a:p>
          <a:p>
            <a:endParaRPr lang="fr-FR" sz="2400" b="1" cap="small" dirty="0"/>
          </a:p>
          <a:p>
            <a:pPr algn="ctr"/>
            <a:r>
              <a:rPr lang="fr-FR" sz="2400" b="1" dirty="0">
                <a:solidFill>
                  <a:schemeClr val="tx1"/>
                </a:solidFill>
              </a:rPr>
              <a:t>De la diffusion doxique des discours de contestation</a:t>
            </a:r>
          </a:p>
          <a:p>
            <a:pPr algn="ctr"/>
            <a:r>
              <a:rPr lang="fr-FR" sz="2400" b="1" dirty="0">
                <a:solidFill>
                  <a:schemeClr val="tx1"/>
                </a:solidFill>
              </a:rPr>
              <a:t>Étude de cas</a:t>
            </a:r>
          </a:p>
          <a:p>
            <a:endParaRPr lang="fr-FR" sz="1800" dirty="0">
              <a:solidFill>
                <a:schemeClr val="tx1"/>
              </a:solidFill>
            </a:endParaRPr>
          </a:p>
          <a:p>
            <a:endParaRPr lang="fr-FR" sz="1800" b="1" dirty="0">
              <a:solidFill>
                <a:srgbClr val="000000"/>
              </a:solidFill>
            </a:endParaRPr>
          </a:p>
        </p:txBody>
      </p:sp>
    </p:spTree>
    <p:extLst>
      <p:ext uri="{BB962C8B-B14F-4D97-AF65-F5344CB8AC3E}">
        <p14:creationId xmlns:p14="http://schemas.microsoft.com/office/powerpoint/2010/main" val="578753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4515" y="852956"/>
            <a:ext cx="8204011" cy="5817625"/>
          </a:xfrm>
        </p:spPr>
        <p:txBody>
          <a:bodyPr>
            <a:normAutofit/>
          </a:bodyPr>
          <a:lstStyle/>
          <a:p>
            <a:pPr algn="just">
              <a:lnSpc>
                <a:spcPct val="150000"/>
              </a:lnSpc>
            </a:pPr>
            <a:r>
              <a:rPr lang="fr-FR" dirty="0"/>
              <a:t>Approche discursive du désaccord : 3 fonctions centrales</a:t>
            </a:r>
          </a:p>
          <a:p>
            <a:pPr>
              <a:lnSpc>
                <a:spcPct val="200000"/>
              </a:lnSpc>
            </a:pPr>
            <a:r>
              <a:rPr lang="fr-FR" b="1" dirty="0"/>
              <a:t>Conception d’un outil d’analyse des désaccords</a:t>
            </a:r>
          </a:p>
          <a:p>
            <a:pPr lvl="1" algn="just">
              <a:lnSpc>
                <a:spcPct val="130000"/>
              </a:lnSpc>
            </a:pPr>
            <a:r>
              <a:rPr lang="fr-FR" sz="2200" dirty="0"/>
              <a:t>notions de « sens commun » et de « diffusion doxique », </a:t>
            </a:r>
            <a:r>
              <a:rPr lang="fr-FR" sz="2200" dirty="0" err="1"/>
              <a:t>Sarfati</a:t>
            </a:r>
            <a:r>
              <a:rPr lang="fr-FR" sz="2200" dirty="0"/>
              <a:t>,(2007)</a:t>
            </a:r>
          </a:p>
          <a:p>
            <a:pPr lvl="1" algn="just">
              <a:lnSpc>
                <a:spcPct val="130000"/>
              </a:lnSpc>
            </a:pPr>
            <a:r>
              <a:rPr lang="fr-FR" sz="2200" dirty="0"/>
              <a:t>notion de « représentation »</a:t>
            </a:r>
          </a:p>
          <a:p>
            <a:pPr marL="1325880" lvl="4" indent="0" algn="just">
              <a:lnSpc>
                <a:spcPct val="130000"/>
              </a:lnSpc>
              <a:buNone/>
            </a:pPr>
            <a:r>
              <a:rPr lang="fr-FR" sz="2200" dirty="0"/>
              <a:t>Louis Marin (1993)</a:t>
            </a:r>
            <a:endParaRPr lang="fr-FR" sz="2200" i="1" dirty="0"/>
          </a:p>
          <a:p>
            <a:pPr marL="1325880" lvl="4" indent="0" algn="just">
              <a:lnSpc>
                <a:spcPct val="130000"/>
              </a:lnSpc>
              <a:buNone/>
            </a:pPr>
            <a:r>
              <a:rPr lang="fr-FR" sz="2200" dirty="0" err="1"/>
              <a:t>Charaudeau</a:t>
            </a:r>
            <a:r>
              <a:rPr lang="fr-FR" sz="2200" dirty="0"/>
              <a:t>, </a:t>
            </a:r>
            <a:r>
              <a:rPr lang="fr-FR" sz="2200" i="1" dirty="0"/>
              <a:t>DAD</a:t>
            </a:r>
            <a:r>
              <a:rPr lang="fr-FR" sz="2200" dirty="0"/>
              <a:t>, 2002 </a:t>
            </a:r>
          </a:p>
          <a:p>
            <a:pPr>
              <a:lnSpc>
                <a:spcPct val="200000"/>
              </a:lnSpc>
            </a:pPr>
            <a:endParaRPr lang="fr-FR" sz="2400" b="1" dirty="0"/>
          </a:p>
          <a:p>
            <a:pPr>
              <a:lnSpc>
                <a:spcPct val="200000"/>
              </a:lnSpc>
            </a:pPr>
            <a:endParaRPr lang="fr-FR" sz="2400" dirty="0"/>
          </a:p>
          <a:p>
            <a:pPr marL="114300" indent="0">
              <a:buNone/>
            </a:pPr>
            <a:endParaRPr lang="fr-FR" sz="2400" dirty="0"/>
          </a:p>
        </p:txBody>
      </p:sp>
    </p:spTree>
    <p:extLst>
      <p:ext uri="{BB962C8B-B14F-4D97-AF65-F5344CB8AC3E}">
        <p14:creationId xmlns:p14="http://schemas.microsoft.com/office/powerpoint/2010/main" val="426881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linds(horizontal)">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0814" y="0"/>
            <a:ext cx="8077936" cy="6857999"/>
          </a:xfrm>
        </p:spPr>
        <p:txBody>
          <a:bodyPr>
            <a:noAutofit/>
          </a:bodyPr>
          <a:lstStyle/>
          <a:p>
            <a:pPr marL="342900" lvl="1" indent="-342900" algn="just">
              <a:lnSpc>
                <a:spcPct val="140000"/>
              </a:lnSpc>
              <a:buClr>
                <a:schemeClr val="accent1"/>
              </a:buClr>
            </a:pPr>
            <a:r>
              <a:rPr lang="fr-FR" sz="2200" b="1" dirty="0"/>
              <a:t>Le « sens commun », définition :</a:t>
            </a:r>
          </a:p>
          <a:p>
            <a:pPr marL="0" lvl="1" indent="0" algn="just">
              <a:lnSpc>
                <a:spcPct val="140000"/>
              </a:lnSpc>
              <a:buClr>
                <a:schemeClr val="accent1"/>
              </a:buClr>
              <a:buNone/>
            </a:pPr>
            <a:r>
              <a:rPr lang="fr-FR" sz="2200" dirty="0"/>
              <a:t>« Ensemble des </a:t>
            </a:r>
            <a:r>
              <a:rPr lang="fr-FR" sz="2200" dirty="0" err="1"/>
              <a:t>manières</a:t>
            </a:r>
            <a:r>
              <a:rPr lang="fr-FR" sz="2200" dirty="0"/>
              <a:t> de signifier et savoirs propres aux membres d’une </a:t>
            </a:r>
            <a:r>
              <a:rPr lang="fr-FR" sz="2200" dirty="0" err="1"/>
              <a:t>même</a:t>
            </a:r>
            <a:r>
              <a:rPr lang="fr-FR" sz="2200" dirty="0"/>
              <a:t> </a:t>
            </a:r>
            <a:r>
              <a:rPr lang="fr-FR" sz="2200" dirty="0" err="1"/>
              <a:t>communaute</a:t>
            </a:r>
            <a:r>
              <a:rPr lang="fr-FR" sz="2200" dirty="0"/>
              <a:t>́ de sens, en tant qu’ils sont investis dans une </a:t>
            </a:r>
            <a:r>
              <a:rPr lang="fr-FR" sz="2200" dirty="0" err="1"/>
              <a:t>même</a:t>
            </a:r>
            <a:r>
              <a:rPr lang="fr-FR" sz="2200" dirty="0"/>
              <a:t> relation d’objet, en vue de fins </a:t>
            </a:r>
            <a:r>
              <a:rPr lang="fr-FR" sz="2200" dirty="0" err="1"/>
              <a:t>spécifiques</a:t>
            </a:r>
            <a:r>
              <a:rPr lang="fr-FR" sz="2200" dirty="0"/>
              <a:t>, internes et externes à cette </a:t>
            </a:r>
            <a:r>
              <a:rPr lang="fr-FR" sz="2200" dirty="0" err="1"/>
              <a:t>communaute</a:t>
            </a:r>
            <a:r>
              <a:rPr lang="fr-FR" sz="2200" dirty="0"/>
              <a:t>́ ». </a:t>
            </a:r>
          </a:p>
          <a:p>
            <a:pPr marL="342900" lvl="1" algn="just">
              <a:lnSpc>
                <a:spcPct val="140000"/>
              </a:lnSpc>
              <a:buClr>
                <a:schemeClr val="accent1"/>
              </a:buClr>
            </a:pPr>
            <a:r>
              <a:rPr lang="fr-FR" sz="2200" b="1" dirty="0"/>
              <a:t>A propos des « modes de variation expressive du sens commun » et du « </a:t>
            </a:r>
            <a:r>
              <a:rPr lang="fr-FR" sz="2200" b="1" i="1" dirty="0"/>
              <a:t>statut discursif </a:t>
            </a:r>
            <a:r>
              <a:rPr lang="fr-FR" sz="2200" b="1" dirty="0"/>
              <a:t>» :</a:t>
            </a:r>
          </a:p>
          <a:p>
            <a:pPr marL="114300" lvl="1" indent="0" algn="just">
              <a:lnSpc>
                <a:spcPct val="140000"/>
              </a:lnSpc>
              <a:buClr>
                <a:schemeClr val="accent1"/>
              </a:buClr>
              <a:buNone/>
            </a:pPr>
            <a:r>
              <a:rPr lang="fr-FR" sz="2200" dirty="0"/>
              <a:t>« </a:t>
            </a:r>
            <a:r>
              <a:rPr lang="fr-FR" sz="2200" b="1" dirty="0"/>
              <a:t>l’institution d’une topique</a:t>
            </a:r>
            <a:r>
              <a:rPr lang="fr-FR" sz="2200" dirty="0"/>
              <a:t> (</a:t>
            </a:r>
            <a:r>
              <a:rPr lang="fr-FR" sz="2200" b="1" dirty="0"/>
              <a:t>canon</a:t>
            </a:r>
            <a:r>
              <a:rPr lang="fr-FR" sz="2200" dirty="0"/>
              <a:t>) donne lieu à une </a:t>
            </a:r>
            <a:r>
              <a:rPr lang="fr-FR" sz="2200" dirty="0" err="1"/>
              <a:t>présentation</a:t>
            </a:r>
            <a:r>
              <a:rPr lang="fr-FR" sz="2200" dirty="0"/>
              <a:t> (exposé) </a:t>
            </a:r>
            <a:r>
              <a:rPr lang="fr-FR" sz="2200" dirty="0" err="1"/>
              <a:t>généralement</a:t>
            </a:r>
            <a:r>
              <a:rPr lang="fr-FR" sz="2200" dirty="0"/>
              <a:t> </a:t>
            </a:r>
            <a:r>
              <a:rPr lang="fr-FR" sz="2200" dirty="0" err="1"/>
              <a:t>complète</a:t>
            </a:r>
            <a:r>
              <a:rPr lang="fr-FR" sz="2200" dirty="0"/>
              <a:t> de ses </a:t>
            </a:r>
            <a:r>
              <a:rPr lang="fr-FR" sz="2200" b="1" dirty="0"/>
              <a:t>normes directrices</a:t>
            </a:r>
            <a:r>
              <a:rPr lang="fr-FR" sz="2200" dirty="0"/>
              <a:t>, à une </a:t>
            </a:r>
            <a:r>
              <a:rPr lang="fr-FR" sz="2200" b="1" dirty="0" err="1"/>
              <a:t>présentation</a:t>
            </a:r>
            <a:r>
              <a:rPr lang="fr-FR" sz="2200" b="1" dirty="0"/>
              <a:t> </a:t>
            </a:r>
            <a:r>
              <a:rPr lang="fr-FR" sz="2200" b="1" dirty="0" err="1"/>
              <a:t>adaptée</a:t>
            </a:r>
            <a:r>
              <a:rPr lang="fr-FR" sz="2200" b="1" dirty="0"/>
              <a:t> </a:t>
            </a:r>
            <a:r>
              <a:rPr lang="fr-FR" sz="2200" dirty="0"/>
              <a:t>(</a:t>
            </a:r>
            <a:r>
              <a:rPr lang="fr-FR" sz="2200" b="1" dirty="0"/>
              <a:t>vulgate</a:t>
            </a:r>
            <a:r>
              <a:rPr lang="fr-FR" sz="2200" dirty="0"/>
              <a:t>) à l’occasion d’une </a:t>
            </a:r>
            <a:r>
              <a:rPr lang="fr-FR" sz="2200" b="1" dirty="0"/>
              <a:t>transmission (explication)</a:t>
            </a:r>
            <a:r>
              <a:rPr lang="fr-FR" sz="2200" dirty="0"/>
              <a:t>. </a:t>
            </a:r>
            <a:r>
              <a:rPr lang="fr-FR" sz="2200" dirty="0" err="1"/>
              <a:t>Au-dela</a:t>
            </a:r>
            <a:r>
              <a:rPr lang="fr-FR" sz="2200" dirty="0"/>
              <a:t>̀, ce sont des </a:t>
            </a:r>
            <a:r>
              <a:rPr lang="fr-FR" sz="2200" b="1" dirty="0"/>
              <a:t>normes </a:t>
            </a:r>
            <a:r>
              <a:rPr lang="fr-FR" sz="2200" b="1" dirty="0" err="1"/>
              <a:t>naturalisées</a:t>
            </a:r>
            <a:r>
              <a:rPr lang="fr-FR" sz="2200" b="1" dirty="0"/>
              <a:t> </a:t>
            </a:r>
            <a:r>
              <a:rPr lang="fr-FR" sz="2200" dirty="0"/>
              <a:t>que retient de leur </a:t>
            </a:r>
            <a:r>
              <a:rPr lang="fr-FR" sz="2200" b="1" dirty="0"/>
              <a:t>banalisation (doxa) </a:t>
            </a:r>
            <a:r>
              <a:rPr lang="fr-FR" sz="2200" dirty="0"/>
              <a:t>le domaine public » (p. 145)</a:t>
            </a:r>
          </a:p>
          <a:p>
            <a:pPr marL="114300" lvl="1" indent="0" algn="just">
              <a:buClr>
                <a:schemeClr val="accent1"/>
              </a:buClr>
              <a:buNone/>
            </a:pPr>
            <a:r>
              <a:rPr lang="fr-FR" sz="2200" dirty="0" err="1"/>
              <a:t>Sarfati</a:t>
            </a:r>
            <a:r>
              <a:rPr lang="fr-FR" sz="2200" dirty="0"/>
              <a:t>, Georges Elia (2007), </a:t>
            </a:r>
            <a:r>
              <a:rPr lang="fr-FR" sz="2200" dirty="0">
                <a:cs typeface="Times New Roman"/>
              </a:rPr>
              <a:t>« Note sur “sens commun” : essai de caractérisation linguistique et socio-discursive »</a:t>
            </a:r>
            <a:r>
              <a:rPr lang="fr-FR" sz="2200" dirty="0"/>
              <a:t> </a:t>
            </a:r>
            <a:endParaRPr lang="fr-FR" sz="2200" b="1" dirty="0">
              <a:cs typeface="Times New Roman"/>
            </a:endParaRPr>
          </a:p>
          <a:p>
            <a:pPr algn="just">
              <a:lnSpc>
                <a:spcPct val="140000"/>
              </a:lnSpc>
            </a:pPr>
            <a:endParaRPr lang="fr-FR" dirty="0">
              <a:cs typeface="Times New Roman"/>
            </a:endParaRPr>
          </a:p>
          <a:p>
            <a:pPr marL="0" indent="0" algn="just">
              <a:lnSpc>
                <a:spcPct val="140000"/>
              </a:lnSpc>
              <a:buNone/>
            </a:pPr>
            <a:endParaRPr lang="fr-FR" sz="2000" dirty="0"/>
          </a:p>
        </p:txBody>
      </p:sp>
    </p:spTree>
    <p:extLst>
      <p:ext uri="{BB962C8B-B14F-4D97-AF65-F5344CB8AC3E}">
        <p14:creationId xmlns:p14="http://schemas.microsoft.com/office/powerpoint/2010/main" val="2337306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2064" y="136973"/>
            <a:ext cx="8313660" cy="6599408"/>
          </a:xfrm>
        </p:spPr>
        <p:txBody>
          <a:bodyPr>
            <a:noAutofit/>
          </a:bodyPr>
          <a:lstStyle/>
          <a:p>
            <a:pPr marL="114300" indent="0" algn="just">
              <a:lnSpc>
                <a:spcPct val="130000"/>
              </a:lnSpc>
              <a:buNone/>
            </a:pPr>
            <a:r>
              <a:rPr lang="fr-FR" sz="2000" dirty="0"/>
              <a:t>« C’</a:t>
            </a:r>
            <a:r>
              <a:rPr lang="fr-FR" sz="2000" dirty="0" err="1"/>
              <a:t>étaient</a:t>
            </a:r>
            <a:r>
              <a:rPr lang="fr-FR" sz="2000" dirty="0"/>
              <a:t> </a:t>
            </a:r>
            <a:r>
              <a:rPr lang="fr-FR" sz="2000" b="1" dirty="0" err="1"/>
              <a:t>désormais</a:t>
            </a:r>
            <a:r>
              <a:rPr lang="fr-FR" sz="2000" dirty="0"/>
              <a:t> les modes </a:t>
            </a:r>
            <a:r>
              <a:rPr lang="fr-FR" sz="2000" dirty="0" err="1"/>
              <a:t>spécifiques</a:t>
            </a:r>
            <a:r>
              <a:rPr lang="fr-FR" sz="2000" dirty="0"/>
              <a:t> particuliers de l’articulation de l’</a:t>
            </a:r>
            <a:r>
              <a:rPr lang="fr-FR" sz="2000" dirty="0" err="1"/>
              <a:t>opacite</a:t>
            </a:r>
            <a:r>
              <a:rPr lang="fr-FR" sz="2000" dirty="0"/>
              <a:t>́ réflexive et de la transparence transitive de la </a:t>
            </a:r>
            <a:r>
              <a:rPr lang="fr-FR" sz="2000" dirty="0" err="1"/>
              <a:t>représentation</a:t>
            </a:r>
            <a:r>
              <a:rPr lang="fr-FR" sz="2000" dirty="0"/>
              <a:t> dans le champ des arts visuels, c’étaient les figures et configurations historiques et culturelles, </a:t>
            </a:r>
            <a:r>
              <a:rPr lang="fr-FR" sz="2000" dirty="0" err="1"/>
              <a:t>idéologiques</a:t>
            </a:r>
            <a:r>
              <a:rPr lang="fr-FR" sz="2000" dirty="0"/>
              <a:t> et politiques que </a:t>
            </a:r>
            <a:r>
              <a:rPr lang="fr-FR" sz="2000" dirty="0" err="1"/>
              <a:t>singulièrement</a:t>
            </a:r>
            <a:r>
              <a:rPr lang="fr-FR" sz="2000" dirty="0"/>
              <a:t> cette articulation prenait dans telle œuvre, telle commande, tel programme, c’</a:t>
            </a:r>
            <a:r>
              <a:rPr lang="fr-FR" sz="2000" dirty="0" err="1"/>
              <a:t>étaient</a:t>
            </a:r>
            <a:r>
              <a:rPr lang="fr-FR" sz="2000" dirty="0"/>
              <a:t> tous ces domaines d’objets indissolublement historiques et </a:t>
            </a:r>
            <a:r>
              <a:rPr lang="fr-FR" sz="2000" dirty="0" err="1"/>
              <a:t>théoriques</a:t>
            </a:r>
            <a:r>
              <a:rPr lang="fr-FR" sz="2000" dirty="0"/>
              <a:t> qui se trouvaient </a:t>
            </a:r>
            <a:r>
              <a:rPr lang="fr-FR" sz="2000" dirty="0" err="1"/>
              <a:t>être</a:t>
            </a:r>
            <a:r>
              <a:rPr lang="fr-FR" sz="2000" dirty="0"/>
              <a:t> </a:t>
            </a:r>
            <a:r>
              <a:rPr lang="fr-FR" sz="2000" b="1" dirty="0"/>
              <a:t>les enjeux de la recherche</a:t>
            </a:r>
            <a:r>
              <a:rPr lang="fr-FR" sz="2000" dirty="0"/>
              <a:t>. </a:t>
            </a:r>
          </a:p>
          <a:p>
            <a:pPr marL="114300" indent="0" algn="just">
              <a:lnSpc>
                <a:spcPct val="130000"/>
              </a:lnSpc>
              <a:buNone/>
            </a:pPr>
            <a:r>
              <a:rPr lang="fr-FR" sz="2000" dirty="0"/>
              <a:t>D’où l’insistance mise à explorer de façon privilégiée </a:t>
            </a:r>
            <a:r>
              <a:rPr lang="fr-FR" sz="2000" b="1" dirty="0"/>
              <a:t>les modes et les modalités, les moyens et les procédures de la présentation de la représentation</a:t>
            </a:r>
            <a:r>
              <a:rPr lang="fr-FR" sz="2000" dirty="0"/>
              <a:t>. D’où l’attention portée aux dispositifs de présentation, conditions de possibilité et d’effectivité de la </a:t>
            </a:r>
            <a:r>
              <a:rPr lang="fr-FR" sz="2000" dirty="0" err="1"/>
              <a:t>représentation</a:t>
            </a:r>
            <a:r>
              <a:rPr lang="fr-FR" sz="2000" dirty="0"/>
              <a:t> de peinture, comme le cadre, le </a:t>
            </a:r>
            <a:r>
              <a:rPr lang="fr-FR" sz="2000" dirty="0" err="1"/>
              <a:t>décor</a:t>
            </a:r>
            <a:r>
              <a:rPr lang="fr-FR" sz="2000" dirty="0"/>
              <a:t>, le plan de représentation, etc. afin d’en mesurer …les « effets de sens » quant aux procès de représentation, quant au regard et à l’œil qui s’en appropriaient les formes et les couleurs, mais aussi les « effets de présence » et leurs investissement idéologiques, politiques, religieux, dévotionnels, etc... » Louis Marin, </a:t>
            </a:r>
            <a:r>
              <a:rPr lang="fr-FR" sz="2000" i="1" dirty="0"/>
              <a:t>L’opacité dans la peinture</a:t>
            </a:r>
            <a:r>
              <a:rPr lang="fr-FR" sz="2000" dirty="0"/>
              <a:t>, p. 10-11</a:t>
            </a:r>
          </a:p>
          <a:p>
            <a:pPr lvl="4" indent="-342900" algn="just">
              <a:buFont typeface="Wingdings" charset="2"/>
              <a:buChar char="ü"/>
            </a:pPr>
            <a:r>
              <a:rPr lang="fr-FR" dirty="0"/>
              <a:t>.</a:t>
            </a:r>
          </a:p>
          <a:p>
            <a:pPr lvl="4" indent="-342900" algn="just">
              <a:buFont typeface="Wingdings" charset="2"/>
              <a:buChar char="ü"/>
            </a:pPr>
            <a:endParaRPr lang="fr-FR" dirty="0"/>
          </a:p>
          <a:p>
            <a:pPr marL="0" indent="0">
              <a:buNone/>
            </a:pPr>
            <a:endParaRPr lang="fr-FR" sz="2000" dirty="0"/>
          </a:p>
        </p:txBody>
      </p:sp>
    </p:spTree>
    <p:extLst>
      <p:ext uri="{BB962C8B-B14F-4D97-AF65-F5344CB8AC3E}">
        <p14:creationId xmlns:p14="http://schemas.microsoft.com/office/powerpoint/2010/main" val="3437817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38056"/>
            <a:ext cx="8393360" cy="6719943"/>
          </a:xfrm>
        </p:spPr>
        <p:txBody>
          <a:bodyPr>
            <a:noAutofit/>
          </a:bodyPr>
          <a:lstStyle/>
          <a:p>
            <a:pPr marL="114300" indent="0" algn="just">
              <a:lnSpc>
                <a:spcPct val="90000"/>
              </a:lnSpc>
              <a:buNone/>
            </a:pPr>
            <a:r>
              <a:rPr lang="fr-FR" sz="2100" dirty="0"/>
              <a:t>« L. Marin (1993) assigne aux </a:t>
            </a:r>
            <a:r>
              <a:rPr lang="fr-FR" sz="2100" i="1" dirty="0" err="1"/>
              <a:t>représentations</a:t>
            </a:r>
            <a:r>
              <a:rPr lang="fr-FR" sz="2100" i="1" dirty="0"/>
              <a:t> </a:t>
            </a:r>
            <a:r>
              <a:rPr lang="fr-FR" sz="2100" dirty="0"/>
              <a:t>trois fonctions sociales : de ‘</a:t>
            </a:r>
            <a:r>
              <a:rPr lang="fr-FR" sz="2100" dirty="0" err="1"/>
              <a:t>représentation</a:t>
            </a:r>
            <a:r>
              <a:rPr lang="fr-FR" sz="2100" dirty="0"/>
              <a:t> collective’ qui organise les </a:t>
            </a:r>
            <a:r>
              <a:rPr lang="fr-FR" sz="2100" dirty="0" err="1"/>
              <a:t>schèmes</a:t>
            </a:r>
            <a:r>
              <a:rPr lang="fr-FR" sz="2100" dirty="0"/>
              <a:t> de classement, d'actions et de jugements ; d’’exhibition’ de l'</a:t>
            </a:r>
            <a:r>
              <a:rPr lang="fr-FR" sz="2100" dirty="0" err="1"/>
              <a:t>être</a:t>
            </a:r>
            <a:r>
              <a:rPr lang="fr-FR" sz="2100" dirty="0"/>
              <a:t> social à travers les rituels, stylisations de vie et signes symboliques qui les donnent à voir ; de ‘</a:t>
            </a:r>
            <a:r>
              <a:rPr lang="fr-FR" sz="2100" dirty="0" err="1"/>
              <a:t>présentification</a:t>
            </a:r>
            <a:r>
              <a:rPr lang="fr-FR" sz="2100" dirty="0"/>
              <a:t>’ qui est une forme d'incarnation dans un </a:t>
            </a:r>
            <a:r>
              <a:rPr lang="fr-FR" sz="2100" dirty="0" err="1"/>
              <a:t>représentant</a:t>
            </a:r>
            <a:r>
              <a:rPr lang="fr-FR" sz="2100" dirty="0"/>
              <a:t> d'une </a:t>
            </a:r>
            <a:r>
              <a:rPr lang="fr-FR" sz="2100" dirty="0" err="1"/>
              <a:t>identite</a:t>
            </a:r>
            <a:r>
              <a:rPr lang="fr-FR" sz="2100" dirty="0"/>
              <a:t>́ collective. </a:t>
            </a:r>
          </a:p>
          <a:p>
            <a:pPr marL="114300" indent="0" algn="just">
              <a:lnSpc>
                <a:spcPct val="90000"/>
              </a:lnSpc>
              <a:buNone/>
            </a:pPr>
            <a:r>
              <a:rPr lang="fr-FR" sz="2100" dirty="0"/>
              <a:t>Cette position </a:t>
            </a:r>
            <a:r>
              <a:rPr lang="fr-FR" sz="2100" dirty="0" err="1"/>
              <a:t>entraîne</a:t>
            </a:r>
            <a:r>
              <a:rPr lang="fr-FR" sz="2100" dirty="0"/>
              <a:t> un certain nombre de </a:t>
            </a:r>
            <a:r>
              <a:rPr lang="fr-FR" sz="2100" dirty="0" err="1"/>
              <a:t>conséquences</a:t>
            </a:r>
            <a:r>
              <a:rPr lang="fr-FR" sz="2100" dirty="0"/>
              <a:t> : (1) «Les </a:t>
            </a:r>
            <a:r>
              <a:rPr lang="fr-FR" sz="2100" dirty="0" err="1"/>
              <a:t>représentations</a:t>
            </a:r>
            <a:r>
              <a:rPr lang="fr-FR" sz="2100" dirty="0"/>
              <a:t>, en tant qu'elles construisent une organisation du </a:t>
            </a:r>
            <a:r>
              <a:rPr lang="fr-FR" sz="2100" dirty="0" err="1"/>
              <a:t>réel</a:t>
            </a:r>
            <a:r>
              <a:rPr lang="fr-FR" sz="2100" dirty="0"/>
              <a:t> à travers des images mentales </a:t>
            </a:r>
            <a:r>
              <a:rPr lang="fr-FR" sz="2100" dirty="0" err="1"/>
              <a:t>elles-mêmes</a:t>
            </a:r>
            <a:r>
              <a:rPr lang="fr-FR" sz="2100" dirty="0"/>
              <a:t> </a:t>
            </a:r>
            <a:r>
              <a:rPr lang="fr-FR" sz="2100" dirty="0" err="1"/>
              <a:t>portées</a:t>
            </a:r>
            <a:r>
              <a:rPr lang="fr-FR" sz="2100" dirty="0"/>
              <a:t> par du discours [...] sont incluses dans le </a:t>
            </a:r>
            <a:r>
              <a:rPr lang="fr-FR" sz="2100" dirty="0" err="1"/>
              <a:t>réel</a:t>
            </a:r>
            <a:r>
              <a:rPr lang="fr-FR" sz="2100" dirty="0"/>
              <a:t>, voire sont </a:t>
            </a:r>
            <a:r>
              <a:rPr lang="fr-FR" sz="2100" dirty="0" err="1"/>
              <a:t>données</a:t>
            </a:r>
            <a:r>
              <a:rPr lang="fr-FR" sz="2100" dirty="0"/>
              <a:t> pour le </a:t>
            </a:r>
            <a:r>
              <a:rPr lang="fr-FR" sz="2100" dirty="0" err="1"/>
              <a:t>réel</a:t>
            </a:r>
            <a:r>
              <a:rPr lang="fr-FR" sz="2100" dirty="0"/>
              <a:t> </a:t>
            </a:r>
            <a:r>
              <a:rPr lang="fr-FR" sz="2100" dirty="0" err="1"/>
              <a:t>lui-même</a:t>
            </a:r>
            <a:r>
              <a:rPr lang="fr-FR" sz="2100" dirty="0"/>
              <a:t> » (</a:t>
            </a:r>
            <a:r>
              <a:rPr lang="fr-FR" sz="2100" dirty="0" err="1"/>
              <a:t>Charaudeau</a:t>
            </a:r>
            <a:r>
              <a:rPr lang="fr-FR" sz="2100" dirty="0"/>
              <a:t> 1997 a: 47). Ainsi, les </a:t>
            </a:r>
            <a:r>
              <a:rPr lang="fr-FR" sz="2100" dirty="0" err="1"/>
              <a:t>représentations</a:t>
            </a:r>
            <a:r>
              <a:rPr lang="fr-FR" sz="2100" dirty="0"/>
              <a:t> se configurent en </a:t>
            </a:r>
            <a:r>
              <a:rPr lang="fr-FR" sz="2100" b="1" dirty="0"/>
              <a:t>discours sociaux </a:t>
            </a:r>
            <a:r>
              <a:rPr lang="fr-FR" sz="2100" dirty="0"/>
              <a:t>qui </a:t>
            </a:r>
            <a:r>
              <a:rPr lang="fr-FR" sz="2100" dirty="0" err="1"/>
              <a:t>témoignent</a:t>
            </a:r>
            <a:r>
              <a:rPr lang="fr-FR" sz="2100" dirty="0"/>
              <a:t> les uns d'un savoir de connaissance sur le monde, les autres d'un savoir de croyance renfermant des </a:t>
            </a:r>
            <a:r>
              <a:rPr lang="fr-FR" sz="2100" dirty="0" err="1"/>
              <a:t>systèmes</a:t>
            </a:r>
            <a:r>
              <a:rPr lang="fr-FR" sz="2100" dirty="0"/>
              <a:t> de valeurs dont se dotent les individus pour juger cette </a:t>
            </a:r>
            <a:r>
              <a:rPr lang="fr-FR" sz="2100" dirty="0" err="1"/>
              <a:t>réalite</a:t>
            </a:r>
            <a:r>
              <a:rPr lang="fr-FR" sz="2100" dirty="0"/>
              <a:t>́. (2) Ces discours sociaux se configurent soit de </a:t>
            </a:r>
            <a:r>
              <a:rPr lang="fr-FR" sz="2100" dirty="0" err="1"/>
              <a:t>façon</a:t>
            </a:r>
            <a:r>
              <a:rPr lang="fr-FR" sz="2100" dirty="0"/>
              <a:t> explicite en ‘</a:t>
            </a:r>
            <a:r>
              <a:rPr lang="fr-FR" sz="2100" dirty="0" err="1"/>
              <a:t>s'</a:t>
            </a:r>
            <a:r>
              <a:rPr lang="fr-FR" sz="2100" b="1" dirty="0" err="1"/>
              <a:t>objectalisant</a:t>
            </a:r>
            <a:r>
              <a:rPr lang="fr-FR" sz="2100" b="1" dirty="0"/>
              <a:t>’</a:t>
            </a:r>
            <a:r>
              <a:rPr lang="fr-FR" sz="2100" dirty="0"/>
              <a:t> (Bourdieu 1979) dans des signes </a:t>
            </a:r>
            <a:r>
              <a:rPr lang="fr-FR" sz="2100" dirty="0" err="1"/>
              <a:t>emblématiques</a:t>
            </a:r>
            <a:r>
              <a:rPr lang="fr-FR" sz="2100" dirty="0"/>
              <a:t> (drapeaux, peintures, </a:t>
            </a:r>
            <a:r>
              <a:rPr lang="fr-FR" sz="2100" dirty="0" err="1"/>
              <a:t>icônes</a:t>
            </a:r>
            <a:r>
              <a:rPr lang="fr-FR" sz="2100" dirty="0"/>
              <a:t>, mots ou expressions), soit de </a:t>
            </a:r>
            <a:r>
              <a:rPr lang="fr-FR" sz="2100" dirty="0" err="1"/>
              <a:t>façon</a:t>
            </a:r>
            <a:r>
              <a:rPr lang="fr-FR" sz="2100" dirty="0"/>
              <a:t> implicite, par allusion (comme dans le discours publicitaire). (3) Ces discours de connaissance et de croyance jouent un </a:t>
            </a:r>
            <a:r>
              <a:rPr lang="fr-FR" sz="2100" b="1" dirty="0" err="1"/>
              <a:t>rôle</a:t>
            </a:r>
            <a:r>
              <a:rPr lang="fr-FR" sz="2100" b="1" dirty="0"/>
              <a:t> identitaire</a:t>
            </a:r>
            <a:r>
              <a:rPr lang="fr-FR" sz="2100" dirty="0"/>
              <a:t>, c'est-à-dire constituent la </a:t>
            </a:r>
            <a:r>
              <a:rPr lang="fr-FR" sz="2100" dirty="0" err="1"/>
              <a:t>médiation</a:t>
            </a:r>
            <a:r>
              <a:rPr lang="fr-FR" sz="2100" dirty="0"/>
              <a:t> sociale qui permet aux membres d'un groupe de se construire une </a:t>
            </a:r>
            <a:r>
              <a:rPr lang="fr-FR" sz="2100" i="1" dirty="0"/>
              <a:t>conscience de soi </a:t>
            </a:r>
            <a:r>
              <a:rPr lang="fr-FR" sz="2100" dirty="0"/>
              <a:t>et partant une </a:t>
            </a:r>
            <a:r>
              <a:rPr lang="fr-FR" sz="2100" i="1" dirty="0" err="1"/>
              <a:t>identite</a:t>
            </a:r>
            <a:r>
              <a:rPr lang="fr-FR" sz="2100" i="1" dirty="0"/>
              <a:t>́ collective. </a:t>
            </a:r>
            <a:r>
              <a:rPr lang="fr-FR" sz="2100" dirty="0"/>
              <a:t>»</a:t>
            </a:r>
            <a:r>
              <a:rPr lang="fr-FR" sz="2100" i="1" dirty="0"/>
              <a:t>, </a:t>
            </a:r>
            <a:r>
              <a:rPr lang="fr-FR" dirty="0" err="1"/>
              <a:t>Charaudeau</a:t>
            </a:r>
            <a:r>
              <a:rPr lang="fr-FR" dirty="0"/>
              <a:t>, 2002, entrée « Représentation »</a:t>
            </a:r>
            <a:endParaRPr lang="fr-FR" sz="2000" dirty="0"/>
          </a:p>
        </p:txBody>
      </p:sp>
    </p:spTree>
    <p:extLst>
      <p:ext uri="{BB962C8B-B14F-4D97-AF65-F5344CB8AC3E}">
        <p14:creationId xmlns:p14="http://schemas.microsoft.com/office/powerpoint/2010/main" val="3877525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8075" y="721775"/>
            <a:ext cx="8607192" cy="5490968"/>
          </a:xfrm>
        </p:spPr>
        <p:txBody>
          <a:bodyPr>
            <a:normAutofit fontScale="25000" lnSpcReduction="20000"/>
          </a:bodyPr>
          <a:lstStyle/>
          <a:p>
            <a:pPr marL="0" indent="0">
              <a:buNone/>
            </a:pPr>
            <a:endParaRPr lang="fr-FR" sz="2000" dirty="0"/>
          </a:p>
          <a:p>
            <a:pPr marL="0" indent="0">
              <a:lnSpc>
                <a:spcPct val="120000"/>
              </a:lnSpc>
              <a:buNone/>
            </a:pPr>
            <a:r>
              <a:rPr lang="fr-FR" sz="7400" dirty="0"/>
              <a:t>				</a:t>
            </a:r>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r>
              <a:rPr lang="fr-FR" sz="7400" dirty="0"/>
              <a:t>													</a:t>
            </a:r>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r>
              <a:rPr lang="fr-FR" sz="7400" dirty="0"/>
              <a:t>											</a:t>
            </a:r>
          </a:p>
          <a:p>
            <a:pPr marL="0" indent="0">
              <a:lnSpc>
                <a:spcPct val="120000"/>
              </a:lnSpc>
              <a:buNone/>
            </a:pPr>
            <a:r>
              <a:rPr lang="fr-FR" sz="7400" dirty="0"/>
              <a:t>								</a:t>
            </a:r>
            <a:endParaRPr lang="fr-FR" sz="4400" dirty="0"/>
          </a:p>
          <a:p>
            <a:pPr marL="0" indent="0">
              <a:lnSpc>
                <a:spcPct val="120000"/>
              </a:lnSpc>
              <a:buNone/>
            </a:pPr>
            <a:r>
              <a:rPr lang="fr-FR" sz="4400" dirty="0"/>
              <a:t>														</a:t>
            </a:r>
            <a:r>
              <a:rPr lang="fr-FR" sz="2000" dirty="0"/>
              <a:t>					                				</a:t>
            </a:r>
          </a:p>
          <a:p>
            <a:pPr marL="0" indent="0">
              <a:buNone/>
            </a:pPr>
            <a:r>
              <a:rPr lang="fr-FR" sz="2000" dirty="0"/>
              <a:t>								</a:t>
            </a:r>
          </a:p>
          <a:p>
            <a:pPr marL="0" indent="0">
              <a:buNone/>
            </a:pPr>
            <a:endParaRPr lang="fr-FR" sz="2000" dirty="0"/>
          </a:p>
          <a:p>
            <a:pPr marL="0" indent="0">
              <a:buNone/>
            </a:pPr>
            <a:endParaRPr lang="fr-FR" sz="2000" dirty="0"/>
          </a:p>
          <a:p>
            <a:pPr marL="0" indent="0">
              <a:buNone/>
            </a:pPr>
            <a:r>
              <a:rPr lang="fr-FR" sz="2000" dirty="0"/>
              <a:t>								</a:t>
            </a:r>
          </a:p>
          <a:p>
            <a:pPr marL="0" indent="0">
              <a:buNone/>
            </a:pPr>
            <a:r>
              <a:rPr lang="fr-FR" sz="2000" dirty="0"/>
              <a:t>					</a:t>
            </a:r>
          </a:p>
          <a:p>
            <a:pPr marL="0" indent="0">
              <a:buNone/>
            </a:pPr>
            <a:r>
              <a:rPr lang="fr-FR" sz="2000" dirty="0"/>
              <a:t>							</a:t>
            </a:r>
          </a:p>
          <a:p>
            <a:pPr marL="0" indent="0">
              <a:buNone/>
            </a:pPr>
            <a:r>
              <a:rPr lang="fr-FR" sz="2000" dirty="0"/>
              <a:t>						</a:t>
            </a:r>
          </a:p>
        </p:txBody>
      </p:sp>
      <p:graphicFrame>
        <p:nvGraphicFramePr>
          <p:cNvPr id="8" name="Tableau 7"/>
          <p:cNvGraphicFramePr>
            <a:graphicFrameLocks noGrp="1"/>
          </p:cNvGraphicFramePr>
          <p:nvPr>
            <p:extLst>
              <p:ext uri="{D42A27DB-BD31-4B8C-83A1-F6EECF244321}">
                <p14:modId xmlns:p14="http://schemas.microsoft.com/office/powerpoint/2010/main" val="3439050871"/>
              </p:ext>
            </p:extLst>
          </p:nvPr>
        </p:nvGraphicFramePr>
        <p:xfrm>
          <a:off x="185842" y="214661"/>
          <a:ext cx="8168303" cy="6553314"/>
        </p:xfrm>
        <a:graphic>
          <a:graphicData uri="http://schemas.openxmlformats.org/drawingml/2006/table">
            <a:tbl>
              <a:tblPr firstRow="1" bandRow="1">
                <a:tableStyleId>{5DA37D80-6434-44D0-A028-1B22A696006F}</a:tableStyleId>
              </a:tblPr>
              <a:tblGrid>
                <a:gridCol w="708437">
                  <a:extLst>
                    <a:ext uri="{9D8B030D-6E8A-4147-A177-3AD203B41FA5}">
                      <a16:colId xmlns:a16="http://schemas.microsoft.com/office/drawing/2014/main" val="20000"/>
                    </a:ext>
                  </a:extLst>
                </a:gridCol>
                <a:gridCol w="2217811">
                  <a:extLst>
                    <a:ext uri="{9D8B030D-6E8A-4147-A177-3AD203B41FA5}">
                      <a16:colId xmlns:a16="http://schemas.microsoft.com/office/drawing/2014/main" val="20001"/>
                    </a:ext>
                  </a:extLst>
                </a:gridCol>
                <a:gridCol w="1752786">
                  <a:extLst>
                    <a:ext uri="{9D8B030D-6E8A-4147-A177-3AD203B41FA5}">
                      <a16:colId xmlns:a16="http://schemas.microsoft.com/office/drawing/2014/main" val="20002"/>
                    </a:ext>
                  </a:extLst>
                </a:gridCol>
                <a:gridCol w="1770975">
                  <a:extLst>
                    <a:ext uri="{9D8B030D-6E8A-4147-A177-3AD203B41FA5}">
                      <a16:colId xmlns:a16="http://schemas.microsoft.com/office/drawing/2014/main" val="20003"/>
                    </a:ext>
                  </a:extLst>
                </a:gridCol>
                <a:gridCol w="1718294">
                  <a:extLst>
                    <a:ext uri="{9D8B030D-6E8A-4147-A177-3AD203B41FA5}">
                      <a16:colId xmlns:a16="http://schemas.microsoft.com/office/drawing/2014/main" val="20004"/>
                    </a:ext>
                  </a:extLst>
                </a:gridCol>
              </a:tblGrid>
              <a:tr h="843547">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2000" baseline="0" dirty="0"/>
                        <a:t>                     S</a:t>
                      </a:r>
                      <a:r>
                        <a:rPr lang="fr-FR" sz="2000" dirty="0"/>
                        <a:t>ens commun</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2000" dirty="0"/>
                    </a:p>
                    <a:p>
                      <a:pPr marL="0" marR="0" indent="0" algn="l" defTabSz="457200" rtl="0" eaLnBrk="1" fontAlgn="auto" latinLnBrk="0" hangingPunct="1">
                        <a:lnSpc>
                          <a:spcPct val="100000"/>
                        </a:lnSpc>
                        <a:spcBef>
                          <a:spcPts val="0"/>
                        </a:spcBef>
                        <a:spcAft>
                          <a:spcPts val="0"/>
                        </a:spcAft>
                        <a:buClrTx/>
                        <a:buSzTx/>
                        <a:buFontTx/>
                        <a:buNone/>
                        <a:tabLst/>
                        <a:defRPr/>
                      </a:pPr>
                      <a:r>
                        <a:rPr lang="fr-FR" sz="2000" dirty="0"/>
                        <a:t>Critères sémiotiques</a:t>
                      </a:r>
                    </a:p>
                  </a:txBody>
                  <a:tcPr>
                    <a:lnTlToBr w="12700" cap="flat" cmpd="sng" algn="ctr">
                      <a:solidFill>
                        <a:scrgbClr r="0" g="0" b="0"/>
                      </a:solidFill>
                      <a:prstDash val="solid"/>
                      <a:round/>
                      <a:headEnd type="none" w="med" len="med"/>
                      <a:tailEnd type="none" w="med" len="med"/>
                    </a:lnTlToBr>
                  </a:tcPr>
                </a:tc>
                <a:tc hMerge="1">
                  <a:txBody>
                    <a:bodyPr/>
                    <a:lstStyle/>
                    <a:p>
                      <a:endParaRPr lang="fr-FR"/>
                    </a:p>
                  </a:txBody>
                  <a:tcPr/>
                </a:tc>
                <a:tc>
                  <a:txBody>
                    <a:bodyPr/>
                    <a:lstStyle/>
                    <a:p>
                      <a:pPr algn="ctr"/>
                      <a:r>
                        <a:rPr lang="fr-FR" sz="2000" dirty="0"/>
                        <a:t> Canon</a:t>
                      </a:r>
                    </a:p>
                  </a:txBody>
                  <a:tcPr/>
                </a:tc>
                <a:tc>
                  <a:txBody>
                    <a:bodyPr/>
                    <a:lstStyle/>
                    <a:p>
                      <a:pPr algn="ctr"/>
                      <a:r>
                        <a:rPr lang="fr-FR" sz="2000" dirty="0"/>
                        <a:t>Vulgate</a:t>
                      </a:r>
                    </a:p>
                  </a:txBody>
                  <a:tcPr/>
                </a:tc>
                <a:tc>
                  <a:txBody>
                    <a:bodyPr/>
                    <a:lstStyle/>
                    <a:p>
                      <a:pPr algn="ctr"/>
                      <a:r>
                        <a:rPr lang="fr-FR" sz="2000" dirty="0"/>
                        <a:t>Doxa</a:t>
                      </a:r>
                    </a:p>
                  </a:txBody>
                  <a:tcPr/>
                </a:tc>
                <a:extLst>
                  <a:ext uri="{0D108BD9-81ED-4DB2-BD59-A6C34878D82A}">
                    <a16:rowId xmlns:a16="http://schemas.microsoft.com/office/drawing/2014/main" val="10000"/>
                  </a:ext>
                </a:extLst>
              </a:tr>
              <a:tr h="1109087">
                <a:tc>
                  <a:txBody>
                    <a:bodyPr/>
                    <a:lstStyle/>
                    <a:p>
                      <a:pPr algn="ctr"/>
                      <a:r>
                        <a:rPr lang="fr-FR" b="1" dirty="0"/>
                        <a:t>Exhibition</a:t>
                      </a:r>
                      <a:endParaRPr lang="fr-FR" dirty="0"/>
                    </a:p>
                  </a:txBody>
                  <a:tcPr vert="vert27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a:t>Objet de désaccord</a:t>
                      </a:r>
                    </a:p>
                  </a:txBody>
                  <a:tcPr/>
                </a:tc>
                <a:tc gridSpan="3">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10001"/>
                  </a:ext>
                </a:extLst>
              </a:tr>
              <a:tr h="177300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b="1" dirty="0" err="1"/>
                        <a:t>Présentitification</a:t>
                      </a:r>
                      <a:endParaRPr lang="fr-FR" b="1" dirty="0"/>
                    </a:p>
                  </a:txBody>
                  <a:tcPr vert="vert27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a:t>Communautés/</a:t>
                      </a:r>
                      <a:r>
                        <a:rPr lang="fr-FR" baseline="0" dirty="0"/>
                        <a:t> </a:t>
                      </a:r>
                      <a:r>
                        <a:rPr lang="fr-FR" dirty="0"/>
                        <a:t>acteurs en confrontation</a:t>
                      </a:r>
                    </a:p>
                  </a:txBody>
                  <a:tcPr/>
                </a:tc>
                <a:tc>
                  <a:txBody>
                    <a:bodyPr/>
                    <a:lstStyle/>
                    <a:p>
                      <a:endParaRPr lang="fr-FR" dirty="0"/>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val="10002"/>
                  </a:ext>
                </a:extLst>
              </a:tr>
              <a:tr h="791473">
                <a:tc row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b="1" dirty="0"/>
                        <a:t>Identité collective </a:t>
                      </a:r>
                      <a:endParaRPr lang="fr-FR" dirty="0"/>
                    </a:p>
                    <a:p>
                      <a:pPr marL="0" marR="0" indent="0" algn="ctr" defTabSz="457200" rtl="0" eaLnBrk="1" fontAlgn="auto" latinLnBrk="0" hangingPunct="1">
                        <a:lnSpc>
                          <a:spcPct val="100000"/>
                        </a:lnSpc>
                        <a:spcBef>
                          <a:spcPts val="0"/>
                        </a:spcBef>
                        <a:spcAft>
                          <a:spcPts val="0"/>
                        </a:spcAft>
                        <a:buClrTx/>
                        <a:buSzTx/>
                        <a:buFontTx/>
                        <a:buNone/>
                        <a:tabLst/>
                        <a:defRPr/>
                      </a:pPr>
                      <a:endParaRPr lang="fr-FR" dirty="0"/>
                    </a:p>
                  </a:txBody>
                  <a:tcPr vert="vert27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a:t>Genre</a:t>
                      </a:r>
                      <a:r>
                        <a:rPr lang="fr-FR" baseline="0" dirty="0"/>
                        <a:t> de discours de contestation</a:t>
                      </a:r>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10003"/>
                  </a:ext>
                </a:extLst>
              </a:tr>
              <a:tr h="908160">
                <a:tc vMerge="1">
                  <a:txBody>
                    <a:bodyPr/>
                    <a:lstStyle/>
                    <a:p>
                      <a:endParaRPr lang="fr-FR"/>
                    </a:p>
                  </a:txBody>
                  <a:tcPr/>
                </a:tc>
                <a:tc>
                  <a:txBody>
                    <a:bodyPr/>
                    <a:lstStyle/>
                    <a:p>
                      <a:pPr algn="l"/>
                      <a:r>
                        <a:rPr lang="fr-FR" dirty="0"/>
                        <a:t>Genre de discours</a:t>
                      </a:r>
                    </a:p>
                    <a:p>
                      <a:pPr algn="l"/>
                      <a:r>
                        <a:rPr lang="fr-FR" dirty="0"/>
                        <a:t>contesté</a:t>
                      </a:r>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10004"/>
                  </a:ext>
                </a:extLst>
              </a:tr>
              <a:tr h="959512">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dirty="0"/>
                    </a:p>
                  </a:txBody>
                  <a:tcPr vert="vert270"/>
                </a:tc>
                <a:tc>
                  <a:txBody>
                    <a:bodyPr/>
                    <a:lstStyle/>
                    <a:p>
                      <a:pPr algn="l"/>
                      <a:r>
                        <a:rPr lang="fr-FR" b="0" dirty="0"/>
                        <a:t>Modes d’activation </a:t>
                      </a:r>
                    </a:p>
                    <a:p>
                      <a:pPr algn="l"/>
                      <a:r>
                        <a:rPr lang="fr-FR" b="0" dirty="0"/>
                        <a:t>des points de désaccord</a:t>
                      </a:r>
                    </a:p>
                  </a:txBody>
                  <a:tcPr/>
                </a:tc>
                <a:tc>
                  <a:txBody>
                    <a:bodyPr/>
                    <a:lstStyle/>
                    <a:p>
                      <a:endParaRPr lang="fr-FR" dirty="0"/>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98393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304" y="1"/>
            <a:ext cx="8218173" cy="6858000"/>
          </a:xfrm>
        </p:spPr>
        <p:txBody>
          <a:bodyPr>
            <a:noAutofit/>
          </a:bodyPr>
          <a:lstStyle/>
          <a:p>
            <a:pPr marL="114300" indent="0" algn="ctr">
              <a:buNone/>
            </a:pPr>
            <a:endParaRPr lang="fr-FR" b="1" dirty="0"/>
          </a:p>
          <a:p>
            <a:pPr marL="114300" indent="0" algn="ctr">
              <a:buNone/>
            </a:pPr>
            <a:r>
              <a:rPr lang="fr-FR" sz="2000" b="1" dirty="0"/>
              <a:t>De la diffusion doxique des discours de contestation</a:t>
            </a:r>
          </a:p>
          <a:p>
            <a:pPr marL="114300" indent="0" algn="ctr">
              <a:buNone/>
            </a:pPr>
            <a:r>
              <a:rPr lang="fr-FR" sz="2000" b="1" dirty="0"/>
              <a:t>Étude de cas</a:t>
            </a:r>
          </a:p>
          <a:p>
            <a:pPr marL="114300" indent="0" algn="ctr">
              <a:buNone/>
            </a:pPr>
            <a:endParaRPr lang="fr-FR" dirty="0"/>
          </a:p>
          <a:p>
            <a:pPr algn="just">
              <a:lnSpc>
                <a:spcPct val="130000"/>
              </a:lnSpc>
            </a:pPr>
            <a:r>
              <a:rPr lang="fr-FR" dirty="0"/>
              <a:t>Approche discursive du désaccord : 3 fonctions centrales</a:t>
            </a:r>
          </a:p>
          <a:p>
            <a:pPr algn="just">
              <a:lnSpc>
                <a:spcPct val="130000"/>
              </a:lnSpc>
            </a:pPr>
            <a:r>
              <a:rPr lang="fr-FR" dirty="0"/>
              <a:t>Conception d’un outil d’analyse des désaccords</a:t>
            </a:r>
          </a:p>
          <a:p>
            <a:pPr>
              <a:lnSpc>
                <a:spcPct val="130000"/>
              </a:lnSpc>
            </a:pPr>
            <a:r>
              <a:rPr lang="fr-FR" b="1" dirty="0"/>
              <a:t>Exploitation dans le domaine de la formation</a:t>
            </a:r>
          </a:p>
          <a:p>
            <a:pPr lvl="1">
              <a:lnSpc>
                <a:spcPct val="130000"/>
              </a:lnSpc>
            </a:pPr>
            <a:r>
              <a:rPr lang="fr-FR" sz="2200" dirty="0"/>
              <a:t>Enseigner les controverses : une piste didactique en débat</a:t>
            </a:r>
          </a:p>
          <a:p>
            <a:pPr lvl="1">
              <a:lnSpc>
                <a:spcPct val="130000"/>
              </a:lnSpc>
            </a:pPr>
            <a:r>
              <a:rPr lang="fr-FR" sz="2200" dirty="0"/>
              <a:t>L’approche discursive comme issue</a:t>
            </a:r>
          </a:p>
          <a:p>
            <a:pPr lvl="1">
              <a:lnSpc>
                <a:spcPct val="130000"/>
              </a:lnSpc>
            </a:pPr>
            <a:r>
              <a:rPr lang="fr-FR" sz="2200" dirty="0"/>
              <a:t>Des exemples d’objets d’exhibition</a:t>
            </a:r>
          </a:p>
          <a:p>
            <a:pPr lvl="3" indent="-342900" algn="just"/>
            <a:r>
              <a:rPr lang="fr-FR" sz="2200" dirty="0"/>
              <a:t>curriculum</a:t>
            </a:r>
          </a:p>
          <a:p>
            <a:pPr lvl="3" indent="-342900" algn="just"/>
            <a:r>
              <a:rPr lang="fr-FR" sz="2200" dirty="0"/>
              <a:t>constitution des disciplines (histoire/géographie, littérature, histoire, EPS)</a:t>
            </a:r>
          </a:p>
          <a:p>
            <a:pPr lvl="3" indent="-342900" algn="just"/>
            <a:r>
              <a:rPr lang="fr-FR" sz="2200" dirty="0"/>
              <a:t>problématiques sociétales : rythmes scolaires, place de l’informatique</a:t>
            </a:r>
          </a:p>
        </p:txBody>
      </p:sp>
    </p:spTree>
    <p:extLst>
      <p:ext uri="{BB962C8B-B14F-4D97-AF65-F5344CB8AC3E}">
        <p14:creationId xmlns:p14="http://schemas.microsoft.com/office/powerpoint/2010/main" val="230614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blinds(horizontal)">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blinds(horizontal)">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blinds(horizontal)">
                                      <p:cBhvr>
                                        <p:cTn id="17" dur="500"/>
                                        <p:tgtEl>
                                          <p:spTgt spid="3">
                                            <p:txEl>
                                              <p:pRg st="9" end="9"/>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10" end="10"/>
                                            </p:txEl>
                                          </p:spTgt>
                                        </p:tgtEl>
                                        <p:attrNameLst>
                                          <p:attrName>style.visibility</p:attrName>
                                        </p:attrNameLst>
                                      </p:cBhvr>
                                      <p:to>
                                        <p:strVal val="visible"/>
                                      </p:to>
                                    </p:set>
                                    <p:animEffect transition="in" filter="blinds(horizontal)">
                                      <p:cBhvr>
                                        <p:cTn id="20" dur="500"/>
                                        <p:tgtEl>
                                          <p:spTgt spid="3">
                                            <p:txEl>
                                              <p:pRg st="10" end="10"/>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animEffect transition="in" filter="blinds(horizontal)">
                                      <p:cBhvr>
                                        <p:cTn id="23" dur="500"/>
                                        <p:tgtEl>
                                          <p:spTgt spid="3">
                                            <p:txEl>
                                              <p:pRg st="11" end="11"/>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12" end="12"/>
                                            </p:txEl>
                                          </p:spTgt>
                                        </p:tgtEl>
                                        <p:attrNameLst>
                                          <p:attrName>style.visibility</p:attrName>
                                        </p:attrNameLst>
                                      </p:cBhvr>
                                      <p:to>
                                        <p:strVal val="visible"/>
                                      </p:to>
                                    </p:set>
                                    <p:animEffect transition="in" filter="blinds(horizontal)">
                                      <p:cBhvr>
                                        <p:cTn id="26"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8075" y="721775"/>
            <a:ext cx="8607192" cy="5490968"/>
          </a:xfrm>
        </p:spPr>
        <p:txBody>
          <a:bodyPr>
            <a:normAutofit fontScale="25000" lnSpcReduction="20000"/>
          </a:bodyPr>
          <a:lstStyle/>
          <a:p>
            <a:pPr marL="0" indent="0">
              <a:buNone/>
            </a:pPr>
            <a:endParaRPr lang="fr-FR" sz="2000" dirty="0"/>
          </a:p>
          <a:p>
            <a:pPr marL="0" indent="0">
              <a:lnSpc>
                <a:spcPct val="120000"/>
              </a:lnSpc>
              <a:buNone/>
            </a:pPr>
            <a:r>
              <a:rPr lang="fr-FR" sz="7400" dirty="0"/>
              <a:t>				</a:t>
            </a:r>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r>
              <a:rPr lang="fr-FR" sz="7400" dirty="0"/>
              <a:t>													</a:t>
            </a:r>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r>
              <a:rPr lang="fr-FR" sz="7400" dirty="0"/>
              <a:t>											</a:t>
            </a:r>
          </a:p>
          <a:p>
            <a:pPr marL="0" indent="0">
              <a:lnSpc>
                <a:spcPct val="120000"/>
              </a:lnSpc>
              <a:buNone/>
            </a:pPr>
            <a:r>
              <a:rPr lang="fr-FR" sz="7400" dirty="0"/>
              <a:t>								</a:t>
            </a:r>
            <a:endParaRPr lang="fr-FR" sz="4400" dirty="0"/>
          </a:p>
          <a:p>
            <a:pPr marL="0" indent="0">
              <a:lnSpc>
                <a:spcPct val="120000"/>
              </a:lnSpc>
              <a:buNone/>
            </a:pPr>
            <a:r>
              <a:rPr lang="fr-FR" sz="4400" dirty="0"/>
              <a:t>														</a:t>
            </a:r>
            <a:r>
              <a:rPr lang="fr-FR" sz="2000" dirty="0"/>
              <a:t>					                				</a:t>
            </a:r>
          </a:p>
          <a:p>
            <a:pPr marL="0" indent="0">
              <a:buNone/>
            </a:pPr>
            <a:r>
              <a:rPr lang="fr-FR" sz="2000" dirty="0"/>
              <a:t>								</a:t>
            </a:r>
          </a:p>
          <a:p>
            <a:pPr marL="0" indent="0">
              <a:buNone/>
            </a:pPr>
            <a:endParaRPr lang="fr-FR" sz="2000" dirty="0"/>
          </a:p>
          <a:p>
            <a:pPr marL="0" indent="0">
              <a:buNone/>
            </a:pPr>
            <a:endParaRPr lang="fr-FR" sz="2000" dirty="0"/>
          </a:p>
          <a:p>
            <a:pPr marL="0" indent="0">
              <a:buNone/>
            </a:pPr>
            <a:r>
              <a:rPr lang="fr-FR" sz="2000" dirty="0"/>
              <a:t>								</a:t>
            </a:r>
          </a:p>
          <a:p>
            <a:pPr marL="0" indent="0">
              <a:buNone/>
            </a:pPr>
            <a:r>
              <a:rPr lang="fr-FR" sz="2000" dirty="0"/>
              <a:t>					</a:t>
            </a:r>
          </a:p>
          <a:p>
            <a:pPr marL="0" indent="0">
              <a:buNone/>
            </a:pPr>
            <a:r>
              <a:rPr lang="fr-FR" sz="2000" dirty="0"/>
              <a:t>							</a:t>
            </a:r>
          </a:p>
          <a:p>
            <a:pPr marL="0" indent="0">
              <a:buNone/>
            </a:pPr>
            <a:r>
              <a:rPr lang="fr-FR" sz="2000" dirty="0"/>
              <a:t>						</a:t>
            </a:r>
          </a:p>
        </p:txBody>
      </p:sp>
      <p:graphicFrame>
        <p:nvGraphicFramePr>
          <p:cNvPr id="8" name="Tableau 7"/>
          <p:cNvGraphicFramePr>
            <a:graphicFrameLocks noGrp="1"/>
          </p:cNvGraphicFramePr>
          <p:nvPr>
            <p:extLst>
              <p:ext uri="{D42A27DB-BD31-4B8C-83A1-F6EECF244321}">
                <p14:modId xmlns:p14="http://schemas.microsoft.com/office/powerpoint/2010/main" val="1255107684"/>
              </p:ext>
            </p:extLst>
          </p:nvPr>
        </p:nvGraphicFramePr>
        <p:xfrm>
          <a:off x="72572" y="40824"/>
          <a:ext cx="8275782" cy="6767460"/>
        </p:xfrm>
        <a:graphic>
          <a:graphicData uri="http://schemas.openxmlformats.org/drawingml/2006/table">
            <a:tbl>
              <a:tblPr firstRow="1" bandRow="1">
                <a:tableStyleId>{5DA37D80-6434-44D0-A028-1B22A696006F}</a:tableStyleId>
              </a:tblPr>
              <a:tblGrid>
                <a:gridCol w="599273">
                  <a:extLst>
                    <a:ext uri="{9D8B030D-6E8A-4147-A177-3AD203B41FA5}">
                      <a16:colId xmlns:a16="http://schemas.microsoft.com/office/drawing/2014/main" val="20000"/>
                    </a:ext>
                  </a:extLst>
                </a:gridCol>
                <a:gridCol w="2216676">
                  <a:extLst>
                    <a:ext uri="{9D8B030D-6E8A-4147-A177-3AD203B41FA5}">
                      <a16:colId xmlns:a16="http://schemas.microsoft.com/office/drawing/2014/main" val="20001"/>
                    </a:ext>
                  </a:extLst>
                </a:gridCol>
                <a:gridCol w="1990342">
                  <a:extLst>
                    <a:ext uri="{9D8B030D-6E8A-4147-A177-3AD203B41FA5}">
                      <a16:colId xmlns:a16="http://schemas.microsoft.com/office/drawing/2014/main" val="20002"/>
                    </a:ext>
                  </a:extLst>
                </a:gridCol>
                <a:gridCol w="1752077">
                  <a:extLst>
                    <a:ext uri="{9D8B030D-6E8A-4147-A177-3AD203B41FA5}">
                      <a16:colId xmlns:a16="http://schemas.microsoft.com/office/drawing/2014/main" val="20004"/>
                    </a:ext>
                  </a:extLst>
                </a:gridCol>
                <a:gridCol w="1717414">
                  <a:extLst>
                    <a:ext uri="{9D8B030D-6E8A-4147-A177-3AD203B41FA5}">
                      <a16:colId xmlns:a16="http://schemas.microsoft.com/office/drawing/2014/main" val="20005"/>
                    </a:ext>
                  </a:extLst>
                </a:gridCol>
              </a:tblGrid>
              <a:tr h="492123">
                <a:tc rowSpan="2"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2000" baseline="0" dirty="0"/>
                        <a:t>                            </a:t>
                      </a:r>
                      <a:r>
                        <a:rPr lang="fr-FR" sz="1800" baseline="0" dirty="0"/>
                        <a:t>SC</a:t>
                      </a:r>
                      <a:endParaRPr lang="fr-FR" sz="1800" dirty="0"/>
                    </a:p>
                    <a:p>
                      <a:pPr marL="0" marR="0" indent="0" algn="l" defTabSz="457200" rtl="0" eaLnBrk="1" fontAlgn="auto" latinLnBrk="0" hangingPunct="1">
                        <a:lnSpc>
                          <a:spcPct val="100000"/>
                        </a:lnSpc>
                        <a:spcBef>
                          <a:spcPts val="0"/>
                        </a:spcBef>
                        <a:spcAft>
                          <a:spcPts val="0"/>
                        </a:spcAft>
                        <a:buClrTx/>
                        <a:buSzTx/>
                        <a:buFontTx/>
                        <a:buNone/>
                        <a:tabLst/>
                        <a:defRPr/>
                      </a:pPr>
                      <a:endParaRPr lang="fr-FR" sz="1800" dirty="0"/>
                    </a:p>
                    <a:p>
                      <a:pPr marL="0" marR="0" indent="0" algn="l" defTabSz="457200" rtl="0" eaLnBrk="1" fontAlgn="auto" latinLnBrk="0" hangingPunct="1">
                        <a:lnSpc>
                          <a:spcPct val="100000"/>
                        </a:lnSpc>
                        <a:spcBef>
                          <a:spcPts val="0"/>
                        </a:spcBef>
                        <a:spcAft>
                          <a:spcPts val="0"/>
                        </a:spcAft>
                        <a:buClrTx/>
                        <a:buSzTx/>
                        <a:buFontTx/>
                        <a:buNone/>
                        <a:tabLst/>
                        <a:defRPr/>
                      </a:pPr>
                      <a:r>
                        <a:rPr lang="fr-FR" sz="1800" dirty="0"/>
                        <a:t>              CS</a:t>
                      </a:r>
                    </a:p>
                  </a:txBody>
                  <a:tcPr>
                    <a:lnTlToBr w="12700" cap="flat" cmpd="sng" algn="ctr">
                      <a:solidFill>
                        <a:scrgbClr r="0" g="0" b="0"/>
                      </a:solidFill>
                      <a:prstDash val="solid"/>
                      <a:round/>
                      <a:headEnd type="none" w="med" len="med"/>
                      <a:tailEnd type="none" w="med" len="med"/>
                    </a:lnTlToBr>
                  </a:tcPr>
                </a:tc>
                <a:tc rowSpan="2" hMerge="1">
                  <a:txBody>
                    <a:bodyPr/>
                    <a:lstStyle/>
                    <a:p>
                      <a:endParaRPr lang="fr-FR"/>
                    </a:p>
                  </a:txBody>
                  <a:tcPr/>
                </a:tc>
                <a:tc>
                  <a:txBody>
                    <a:bodyPr/>
                    <a:lstStyle/>
                    <a:p>
                      <a:pPr algn="ctr"/>
                      <a:r>
                        <a:rPr lang="fr-FR" sz="2000" dirty="0"/>
                        <a:t> Canon</a:t>
                      </a:r>
                    </a:p>
                  </a:txBody>
                  <a:tcPr/>
                </a:tc>
                <a:tc>
                  <a:txBody>
                    <a:bodyPr/>
                    <a:lstStyle/>
                    <a:p>
                      <a:pPr algn="ctr"/>
                      <a:r>
                        <a:rPr lang="fr-FR" sz="2000" dirty="0"/>
                        <a:t>Vulgate</a:t>
                      </a:r>
                    </a:p>
                  </a:txBody>
                  <a:tcPr/>
                </a:tc>
                <a:tc>
                  <a:txBody>
                    <a:bodyPr/>
                    <a:lstStyle/>
                    <a:p>
                      <a:pPr algn="ctr"/>
                      <a:r>
                        <a:rPr lang="fr-FR" sz="2000" dirty="0"/>
                        <a:t>Doxa</a:t>
                      </a:r>
                    </a:p>
                  </a:txBody>
                  <a:tcPr/>
                </a:tc>
                <a:extLst>
                  <a:ext uri="{0D108BD9-81ED-4DB2-BD59-A6C34878D82A}">
                    <a16:rowId xmlns:a16="http://schemas.microsoft.com/office/drawing/2014/main" val="10000"/>
                  </a:ext>
                </a:extLst>
              </a:tr>
              <a:tr h="492123">
                <a:tc gridSpan="2" vMerge="1">
                  <a:txBody>
                    <a:bodyPr/>
                    <a:lstStyle/>
                    <a:p>
                      <a:endParaRPr lang="fr-FR"/>
                    </a:p>
                  </a:txBody>
                  <a:tcPr/>
                </a:tc>
                <a:tc hMerge="1" vMerge="1">
                  <a:txBody>
                    <a:bodyPr/>
                    <a:lstStyle/>
                    <a:p>
                      <a:endParaRPr lang="fr-FR"/>
                    </a:p>
                  </a:txBody>
                  <a:tcPr/>
                </a:tc>
                <a:tc gridSpan="2">
                  <a:txBody>
                    <a:bodyPr/>
                    <a:lstStyle/>
                    <a:p>
                      <a:pPr algn="ctr"/>
                      <a:r>
                        <a:rPr lang="fr-FR" sz="1400" dirty="0"/>
                        <a:t>  Discours fermés</a:t>
                      </a:r>
                    </a:p>
                  </a:txBody>
                  <a:tcPr/>
                </a:tc>
                <a:tc hMerge="1">
                  <a:txBody>
                    <a:bodyPr/>
                    <a:lstStyle/>
                    <a:p>
                      <a:pPr algn="ctr"/>
                      <a:endParaRPr lang="fr-FR" sz="2000" dirty="0"/>
                    </a:p>
                  </a:txBody>
                  <a:tcPr/>
                </a:tc>
                <a:tc>
                  <a:txBody>
                    <a:bodyPr/>
                    <a:lstStyle/>
                    <a:p>
                      <a:pPr algn="ctr"/>
                      <a:r>
                        <a:rPr lang="fr-FR" sz="1400" dirty="0"/>
                        <a:t>Discours ouverts</a:t>
                      </a:r>
                    </a:p>
                  </a:txBody>
                  <a:tcPr/>
                </a:tc>
                <a:extLst>
                  <a:ext uri="{0D108BD9-81ED-4DB2-BD59-A6C34878D82A}">
                    <a16:rowId xmlns:a16="http://schemas.microsoft.com/office/drawing/2014/main" val="10001"/>
                  </a:ext>
                </a:extLst>
              </a:tr>
              <a:tr h="1540000">
                <a:tc>
                  <a:txBody>
                    <a:bodyPr/>
                    <a:lstStyle/>
                    <a:p>
                      <a:pPr algn="ctr"/>
                      <a:r>
                        <a:rPr lang="fr-FR" b="1" dirty="0"/>
                        <a:t>Exhibition</a:t>
                      </a:r>
                      <a:endParaRPr lang="fr-FR" dirty="0"/>
                    </a:p>
                  </a:txBody>
                  <a:tcPr vert="vert27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800" b="1" dirty="0"/>
                        <a:t>Objet du</a:t>
                      </a:r>
                      <a:r>
                        <a:rPr lang="fr-FR" sz="1800" b="1" baseline="0" dirty="0"/>
                        <a:t> désaccord</a:t>
                      </a:r>
                      <a:endParaRPr lang="fr-FR" sz="1800" b="1" dirty="0"/>
                    </a:p>
                  </a:txBody>
                  <a:tcPr/>
                </a:tc>
                <a:tc>
                  <a:txBody>
                    <a:bodyPr/>
                    <a:lstStyle/>
                    <a:p>
                      <a:pPr marL="0" marR="0" lvl="4" indent="0" algn="l" defTabSz="457200" rtl="0" eaLnBrk="1" fontAlgn="auto" latinLnBrk="0" hangingPunct="1">
                        <a:lnSpc>
                          <a:spcPct val="100000"/>
                        </a:lnSpc>
                        <a:spcBef>
                          <a:spcPts val="0"/>
                        </a:spcBef>
                        <a:spcAft>
                          <a:spcPts val="0"/>
                        </a:spcAft>
                        <a:buClrTx/>
                        <a:buSzTx/>
                        <a:buFontTx/>
                        <a:buNone/>
                        <a:tabLst/>
                        <a:defRPr/>
                      </a:pPr>
                      <a:r>
                        <a:rPr lang="fr-FR" sz="1800" b="0" dirty="0"/>
                        <a:t>La mise en œuvre de la notion de réflexivité dans les mémoires</a:t>
                      </a:r>
                      <a:r>
                        <a:rPr lang="fr-FR" sz="1800" b="0" baseline="0" dirty="0"/>
                        <a:t> de Master MEEF</a:t>
                      </a:r>
                      <a:endParaRPr lang="fr-FR" sz="1800" b="0" dirty="0"/>
                    </a:p>
                  </a:txBody>
                  <a:tcPr/>
                </a:tc>
                <a:tc>
                  <a:txBody>
                    <a:bodyPr/>
                    <a:lstStyle/>
                    <a:p>
                      <a:r>
                        <a:rPr lang="fr-FR" sz="1800" b="0" dirty="0"/>
                        <a:t>Les écrits réflexifs</a:t>
                      </a:r>
                      <a:endParaRPr lang="fr-FR" dirty="0"/>
                    </a:p>
                  </a:txBody>
                  <a:tcPr/>
                </a:tc>
                <a:tc>
                  <a:txBody>
                    <a:bodyPr/>
                    <a:lstStyle/>
                    <a:p>
                      <a:endParaRPr lang="fr-FR" dirty="0"/>
                    </a:p>
                  </a:txBody>
                  <a:tcPr/>
                </a:tc>
                <a:extLst>
                  <a:ext uri="{0D108BD9-81ED-4DB2-BD59-A6C34878D82A}">
                    <a16:rowId xmlns:a16="http://schemas.microsoft.com/office/drawing/2014/main" val="10002"/>
                  </a:ext>
                </a:extLst>
              </a:tr>
              <a:tr h="176942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b="1" dirty="0" err="1"/>
                        <a:t>Présentitification</a:t>
                      </a:r>
                      <a:endParaRPr lang="fr-FR" b="1" dirty="0"/>
                    </a:p>
                  </a:txBody>
                  <a:tcPr vert="vert27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800" dirty="0"/>
                        <a:t>Communautés/</a:t>
                      </a:r>
                      <a:r>
                        <a:rPr lang="fr-FR" sz="1800" baseline="0" dirty="0"/>
                        <a:t> </a:t>
                      </a:r>
                      <a:r>
                        <a:rPr lang="fr-FR" sz="1800" dirty="0"/>
                        <a:t>acteurs en confrontation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t>Ministère</a:t>
                      </a:r>
                      <a:r>
                        <a:rPr lang="fr-FR" sz="1800" baseline="0" dirty="0"/>
                        <a:t>/ écoles de formation</a:t>
                      </a:r>
                      <a:endParaRPr lang="fr-FR" sz="1800" dirty="0"/>
                    </a:p>
                  </a:txBody>
                  <a:tcPr/>
                </a:tc>
                <a:tc>
                  <a:txBody>
                    <a:bodyPr/>
                    <a:lstStyle/>
                    <a:p>
                      <a:r>
                        <a:rPr lang="fr-FR" sz="1800" dirty="0"/>
                        <a:t>Formateurs/</a:t>
                      </a:r>
                      <a:r>
                        <a:rPr lang="fr-FR" sz="1800" baseline="0" dirty="0"/>
                        <a:t> étudiants en </a:t>
                      </a:r>
                      <a:r>
                        <a:rPr lang="fr-FR" sz="1800" dirty="0"/>
                        <a:t>master </a:t>
                      </a:r>
                      <a:r>
                        <a:rPr lang="fr-FR" sz="1800" dirty="0" err="1"/>
                        <a:t>Meef</a:t>
                      </a:r>
                      <a:endParaRPr lang="fr-FR" sz="1800" dirty="0"/>
                    </a:p>
                  </a:txBody>
                  <a:tcPr/>
                </a:tc>
                <a:tc>
                  <a:txBody>
                    <a:bodyPr/>
                    <a:lstStyle/>
                    <a:p>
                      <a:endParaRPr lang="fr-FR" sz="1800" dirty="0"/>
                    </a:p>
                  </a:txBody>
                  <a:tcPr/>
                </a:tc>
                <a:extLst>
                  <a:ext uri="{0D108BD9-81ED-4DB2-BD59-A6C34878D82A}">
                    <a16:rowId xmlns:a16="http://schemas.microsoft.com/office/drawing/2014/main" val="10003"/>
                  </a:ext>
                </a:extLst>
              </a:tr>
              <a:tr h="894769">
                <a:tc row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b="1" dirty="0"/>
                        <a:t>Identité collective </a:t>
                      </a:r>
                      <a:endParaRPr lang="fr-FR" dirty="0"/>
                    </a:p>
                    <a:p>
                      <a:pPr marL="0" marR="0" indent="0" algn="ctr" defTabSz="457200" rtl="0" eaLnBrk="1" fontAlgn="auto" latinLnBrk="0" hangingPunct="1">
                        <a:lnSpc>
                          <a:spcPct val="100000"/>
                        </a:lnSpc>
                        <a:spcBef>
                          <a:spcPts val="0"/>
                        </a:spcBef>
                        <a:spcAft>
                          <a:spcPts val="0"/>
                        </a:spcAft>
                        <a:buClrTx/>
                        <a:buSzTx/>
                        <a:buFontTx/>
                        <a:buNone/>
                        <a:tabLst/>
                        <a:defRPr/>
                      </a:pPr>
                      <a:endParaRPr lang="fr-FR" dirty="0"/>
                    </a:p>
                  </a:txBody>
                  <a:tcPr vert="vert27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800" dirty="0"/>
                        <a:t>Genre</a:t>
                      </a:r>
                      <a:r>
                        <a:rPr lang="fr-FR" sz="1800" baseline="0" dirty="0"/>
                        <a:t> de discours de contestation</a:t>
                      </a:r>
                      <a:endParaRPr lang="fr-FR" sz="1800" dirty="0"/>
                    </a:p>
                  </a:txBody>
                  <a:tcPr/>
                </a:tc>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fr-FR" sz="1800" dirty="0"/>
                        <a:t>Le cadrage des écoles académiques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t>Pseudo-écrits réflexifs</a:t>
                      </a:r>
                    </a:p>
                  </a:txBody>
                  <a:tcPr/>
                </a:tc>
                <a:tc>
                  <a:txBody>
                    <a:bodyPr/>
                    <a:lstStyle/>
                    <a:p>
                      <a:endParaRPr lang="fr-FR" sz="1800"/>
                    </a:p>
                  </a:txBody>
                  <a:tcPr/>
                </a:tc>
                <a:extLst>
                  <a:ext uri="{0D108BD9-81ED-4DB2-BD59-A6C34878D82A}">
                    <a16:rowId xmlns:a16="http://schemas.microsoft.com/office/drawing/2014/main" val="10004"/>
                  </a:ext>
                </a:extLst>
              </a:tr>
              <a:tr h="626339">
                <a:tc vMerge="1">
                  <a:txBody>
                    <a:bodyPr/>
                    <a:lstStyle/>
                    <a:p>
                      <a:endParaRPr lang="fr-FR"/>
                    </a:p>
                  </a:txBody>
                  <a:tcPr/>
                </a:tc>
                <a:tc>
                  <a:txBody>
                    <a:bodyPr/>
                    <a:lstStyle/>
                    <a:p>
                      <a:pPr algn="l"/>
                      <a:r>
                        <a:rPr lang="fr-FR" sz="1800" dirty="0"/>
                        <a:t>Genre de discours</a:t>
                      </a:r>
                    </a:p>
                    <a:p>
                      <a:pPr algn="l"/>
                      <a:r>
                        <a:rPr lang="fr-FR" sz="1800" dirty="0"/>
                        <a:t>contesté</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800" kern="1200">
                          <a:solidFill>
                            <a:schemeClr val="tx1"/>
                          </a:solidFill>
                          <a:effectLst/>
                          <a:latin typeface="+mn-lt"/>
                          <a:ea typeface="+mn-ea"/>
                          <a:cs typeface="+mn-cs"/>
                        </a:rPr>
                        <a:t>Un cadrage national</a:t>
                      </a:r>
                      <a:endParaRPr lang="fr-FR" sz="1800" kern="1200" dirty="0">
                        <a:solidFill>
                          <a:schemeClr val="tx1"/>
                        </a:solidFill>
                        <a:effectLst/>
                        <a:latin typeface="+mn-lt"/>
                        <a:ea typeface="+mn-ea"/>
                        <a:cs typeface="+mn-cs"/>
                      </a:endParaRPr>
                    </a:p>
                  </a:txBody>
                  <a:tcPr/>
                </a:tc>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fr-FR" sz="1800" dirty="0"/>
                        <a:t>Curriculum</a:t>
                      </a:r>
                    </a:p>
                  </a:txBody>
                  <a:tcPr/>
                </a:tc>
                <a:tc>
                  <a:txBody>
                    <a:bodyPr/>
                    <a:lstStyle/>
                    <a:p>
                      <a:endParaRPr lang="fr-FR" sz="1800" i="1" dirty="0"/>
                    </a:p>
                  </a:txBody>
                  <a:tcPr/>
                </a:tc>
                <a:extLst>
                  <a:ext uri="{0D108BD9-81ED-4DB2-BD59-A6C34878D82A}">
                    <a16:rowId xmlns:a16="http://schemas.microsoft.com/office/drawing/2014/main" val="10005"/>
                  </a:ext>
                </a:extLst>
              </a:tr>
              <a:tr h="919310">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dirty="0"/>
                    </a:p>
                  </a:txBody>
                  <a:tcPr vert="vert270"/>
                </a:tc>
                <a:tc>
                  <a:txBody>
                    <a:bodyPr/>
                    <a:lstStyle/>
                    <a:p>
                      <a:pPr algn="l"/>
                      <a:r>
                        <a:rPr lang="fr-FR" sz="1800" b="0" dirty="0"/>
                        <a:t>Modes d’activation </a:t>
                      </a:r>
                    </a:p>
                    <a:p>
                      <a:pPr algn="l"/>
                      <a:r>
                        <a:rPr lang="fr-FR" sz="1800" b="0" dirty="0"/>
                        <a:t>des points de désaccord</a:t>
                      </a:r>
                    </a:p>
                  </a:txBody>
                  <a:tcPr/>
                </a:tc>
                <a:tc>
                  <a:txBody>
                    <a:bodyPr/>
                    <a:lstStyle/>
                    <a:p>
                      <a:r>
                        <a:rPr lang="fr-FR" sz="1800" dirty="0"/>
                        <a:t>Interprétations</a:t>
                      </a:r>
                      <a:r>
                        <a:rPr lang="fr-FR" sz="1800" baseline="0" dirty="0"/>
                        <a:t> multiples</a:t>
                      </a:r>
                      <a:endParaRPr lang="fr-FR" sz="1800" dirty="0"/>
                    </a:p>
                  </a:txBody>
                  <a:tcPr/>
                </a:tc>
                <a:tc>
                  <a:txBody>
                    <a:bodyPr/>
                    <a:lstStyle/>
                    <a:p>
                      <a:r>
                        <a:rPr lang="fr-FR" sz="1800" dirty="0"/>
                        <a:t>Évitement </a:t>
                      </a:r>
                    </a:p>
                  </a:txBody>
                  <a:tcPr/>
                </a:tc>
                <a:tc>
                  <a:txBody>
                    <a:bodyPr/>
                    <a:lstStyle/>
                    <a:p>
                      <a:endParaRPr lang="fr-FR" sz="18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4845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8075" y="721775"/>
            <a:ext cx="8607192" cy="5490968"/>
          </a:xfrm>
        </p:spPr>
        <p:txBody>
          <a:bodyPr>
            <a:normAutofit fontScale="25000" lnSpcReduction="20000"/>
          </a:bodyPr>
          <a:lstStyle/>
          <a:p>
            <a:pPr marL="0" indent="0">
              <a:buNone/>
            </a:pPr>
            <a:endParaRPr lang="fr-FR" sz="2000" dirty="0"/>
          </a:p>
          <a:p>
            <a:pPr marL="0" indent="0">
              <a:lnSpc>
                <a:spcPct val="120000"/>
              </a:lnSpc>
              <a:buNone/>
            </a:pPr>
            <a:r>
              <a:rPr lang="fr-FR" sz="7400" dirty="0"/>
              <a:t>				</a:t>
            </a:r>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r>
              <a:rPr lang="fr-FR" sz="7400" dirty="0"/>
              <a:t>													</a:t>
            </a:r>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r>
              <a:rPr lang="fr-FR" sz="7400" dirty="0"/>
              <a:t>											</a:t>
            </a:r>
          </a:p>
          <a:p>
            <a:pPr marL="0" indent="0">
              <a:lnSpc>
                <a:spcPct val="120000"/>
              </a:lnSpc>
              <a:buNone/>
            </a:pPr>
            <a:r>
              <a:rPr lang="fr-FR" sz="7400" dirty="0"/>
              <a:t>								</a:t>
            </a:r>
            <a:endParaRPr lang="fr-FR" sz="4400" dirty="0"/>
          </a:p>
          <a:p>
            <a:pPr marL="0" indent="0">
              <a:lnSpc>
                <a:spcPct val="120000"/>
              </a:lnSpc>
              <a:buNone/>
            </a:pPr>
            <a:r>
              <a:rPr lang="fr-FR" sz="4400" dirty="0"/>
              <a:t>														</a:t>
            </a:r>
            <a:r>
              <a:rPr lang="fr-FR" sz="2000" dirty="0"/>
              <a:t>					                				</a:t>
            </a:r>
          </a:p>
          <a:p>
            <a:pPr marL="0" indent="0">
              <a:buNone/>
            </a:pPr>
            <a:r>
              <a:rPr lang="fr-FR" sz="2000" dirty="0"/>
              <a:t>								</a:t>
            </a:r>
          </a:p>
          <a:p>
            <a:pPr marL="0" indent="0">
              <a:buNone/>
            </a:pPr>
            <a:endParaRPr lang="fr-FR" sz="2000" dirty="0"/>
          </a:p>
          <a:p>
            <a:pPr marL="0" indent="0">
              <a:buNone/>
            </a:pPr>
            <a:endParaRPr lang="fr-FR" sz="2000" dirty="0"/>
          </a:p>
          <a:p>
            <a:pPr marL="0" indent="0">
              <a:buNone/>
            </a:pPr>
            <a:r>
              <a:rPr lang="fr-FR" sz="2000" dirty="0"/>
              <a:t>								</a:t>
            </a:r>
          </a:p>
          <a:p>
            <a:pPr marL="0" indent="0">
              <a:buNone/>
            </a:pPr>
            <a:r>
              <a:rPr lang="fr-FR" sz="2000" dirty="0"/>
              <a:t>					</a:t>
            </a:r>
          </a:p>
          <a:p>
            <a:pPr marL="0" indent="0">
              <a:buNone/>
            </a:pPr>
            <a:r>
              <a:rPr lang="fr-FR" sz="2000" dirty="0"/>
              <a:t>							</a:t>
            </a:r>
          </a:p>
          <a:p>
            <a:pPr marL="0" indent="0">
              <a:buNone/>
            </a:pPr>
            <a:r>
              <a:rPr lang="fr-FR" sz="2000" dirty="0"/>
              <a:t>						</a:t>
            </a:r>
          </a:p>
        </p:txBody>
      </p:sp>
      <p:graphicFrame>
        <p:nvGraphicFramePr>
          <p:cNvPr id="8" name="Tableau 7"/>
          <p:cNvGraphicFramePr>
            <a:graphicFrameLocks noGrp="1"/>
          </p:cNvGraphicFramePr>
          <p:nvPr>
            <p:extLst>
              <p:ext uri="{D42A27DB-BD31-4B8C-83A1-F6EECF244321}">
                <p14:modId xmlns:p14="http://schemas.microsoft.com/office/powerpoint/2010/main" val="4112710547"/>
              </p:ext>
            </p:extLst>
          </p:nvPr>
        </p:nvGraphicFramePr>
        <p:xfrm>
          <a:off x="198733" y="40825"/>
          <a:ext cx="8220871" cy="6430236"/>
        </p:xfrm>
        <a:graphic>
          <a:graphicData uri="http://schemas.openxmlformats.org/drawingml/2006/table">
            <a:tbl>
              <a:tblPr firstRow="1" bandRow="1">
                <a:tableStyleId>{5DA37D80-6434-44D0-A028-1B22A696006F}</a:tableStyleId>
              </a:tblPr>
              <a:tblGrid>
                <a:gridCol w="595297">
                  <a:extLst>
                    <a:ext uri="{9D8B030D-6E8A-4147-A177-3AD203B41FA5}">
                      <a16:colId xmlns:a16="http://schemas.microsoft.com/office/drawing/2014/main" val="20000"/>
                    </a:ext>
                  </a:extLst>
                </a:gridCol>
                <a:gridCol w="2201967">
                  <a:extLst>
                    <a:ext uri="{9D8B030D-6E8A-4147-A177-3AD203B41FA5}">
                      <a16:colId xmlns:a16="http://schemas.microsoft.com/office/drawing/2014/main" val="20001"/>
                    </a:ext>
                  </a:extLst>
                </a:gridCol>
                <a:gridCol w="1800791">
                  <a:extLst>
                    <a:ext uri="{9D8B030D-6E8A-4147-A177-3AD203B41FA5}">
                      <a16:colId xmlns:a16="http://schemas.microsoft.com/office/drawing/2014/main" val="20002"/>
                    </a:ext>
                  </a:extLst>
                </a:gridCol>
                <a:gridCol w="176346">
                  <a:extLst>
                    <a:ext uri="{9D8B030D-6E8A-4147-A177-3AD203B41FA5}">
                      <a16:colId xmlns:a16="http://schemas.microsoft.com/office/drawing/2014/main" val="20003"/>
                    </a:ext>
                  </a:extLst>
                </a:gridCol>
                <a:gridCol w="1740451">
                  <a:extLst>
                    <a:ext uri="{9D8B030D-6E8A-4147-A177-3AD203B41FA5}">
                      <a16:colId xmlns:a16="http://schemas.microsoft.com/office/drawing/2014/main" val="20004"/>
                    </a:ext>
                  </a:extLst>
                </a:gridCol>
                <a:gridCol w="1706019">
                  <a:extLst>
                    <a:ext uri="{9D8B030D-6E8A-4147-A177-3AD203B41FA5}">
                      <a16:colId xmlns:a16="http://schemas.microsoft.com/office/drawing/2014/main" val="20005"/>
                    </a:ext>
                  </a:extLst>
                </a:gridCol>
              </a:tblGrid>
              <a:tr h="476017">
                <a:tc rowSpan="2"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2000" baseline="0" dirty="0"/>
                        <a:t>                            </a:t>
                      </a:r>
                      <a:r>
                        <a:rPr lang="fr-FR" sz="1800" baseline="0" dirty="0"/>
                        <a:t>SC</a:t>
                      </a:r>
                      <a:endParaRPr lang="fr-FR" sz="1800" dirty="0"/>
                    </a:p>
                    <a:p>
                      <a:pPr marL="0" marR="0" indent="0" algn="l" defTabSz="457200" rtl="0" eaLnBrk="1" fontAlgn="auto" latinLnBrk="0" hangingPunct="1">
                        <a:lnSpc>
                          <a:spcPct val="100000"/>
                        </a:lnSpc>
                        <a:spcBef>
                          <a:spcPts val="0"/>
                        </a:spcBef>
                        <a:spcAft>
                          <a:spcPts val="0"/>
                        </a:spcAft>
                        <a:buClrTx/>
                        <a:buSzTx/>
                        <a:buFontTx/>
                        <a:buNone/>
                        <a:tabLst/>
                        <a:defRPr/>
                      </a:pPr>
                      <a:endParaRPr lang="fr-FR" sz="1800" dirty="0"/>
                    </a:p>
                    <a:p>
                      <a:pPr marL="0" marR="0" indent="0" algn="l" defTabSz="457200" rtl="0" eaLnBrk="1" fontAlgn="auto" latinLnBrk="0" hangingPunct="1">
                        <a:lnSpc>
                          <a:spcPct val="100000"/>
                        </a:lnSpc>
                        <a:spcBef>
                          <a:spcPts val="0"/>
                        </a:spcBef>
                        <a:spcAft>
                          <a:spcPts val="0"/>
                        </a:spcAft>
                        <a:buClrTx/>
                        <a:buSzTx/>
                        <a:buFontTx/>
                        <a:buNone/>
                        <a:tabLst/>
                        <a:defRPr/>
                      </a:pPr>
                      <a:r>
                        <a:rPr lang="fr-FR" sz="1800" dirty="0"/>
                        <a:t>              CS</a:t>
                      </a:r>
                    </a:p>
                  </a:txBody>
                  <a:tcPr>
                    <a:lnTlToBr w="12700" cap="flat" cmpd="sng" algn="ctr">
                      <a:solidFill>
                        <a:scrgbClr r="0" g="0" b="0"/>
                      </a:solidFill>
                      <a:prstDash val="solid"/>
                      <a:round/>
                      <a:headEnd type="none" w="med" len="med"/>
                      <a:tailEnd type="none" w="med" len="med"/>
                    </a:lnTlToBr>
                  </a:tcPr>
                </a:tc>
                <a:tc rowSpan="2" hMerge="1">
                  <a:txBody>
                    <a:bodyPr/>
                    <a:lstStyle/>
                    <a:p>
                      <a:endParaRPr lang="fr-FR"/>
                    </a:p>
                  </a:txBody>
                  <a:tcPr/>
                </a:tc>
                <a:tc gridSpan="2">
                  <a:txBody>
                    <a:bodyPr/>
                    <a:lstStyle/>
                    <a:p>
                      <a:pPr algn="ctr"/>
                      <a:r>
                        <a:rPr lang="fr-FR" sz="2000" dirty="0"/>
                        <a:t> Canon</a:t>
                      </a:r>
                    </a:p>
                  </a:txBody>
                  <a:tcPr/>
                </a:tc>
                <a:tc hMerge="1">
                  <a:txBody>
                    <a:bodyPr/>
                    <a:lstStyle/>
                    <a:p>
                      <a:endParaRPr lang="fr-FR"/>
                    </a:p>
                  </a:txBody>
                  <a:tcPr/>
                </a:tc>
                <a:tc>
                  <a:txBody>
                    <a:bodyPr/>
                    <a:lstStyle/>
                    <a:p>
                      <a:pPr algn="ctr"/>
                      <a:r>
                        <a:rPr lang="fr-FR" sz="2000" dirty="0"/>
                        <a:t>Vulgate</a:t>
                      </a:r>
                    </a:p>
                  </a:txBody>
                  <a:tcPr/>
                </a:tc>
                <a:tc>
                  <a:txBody>
                    <a:bodyPr/>
                    <a:lstStyle/>
                    <a:p>
                      <a:pPr algn="ctr"/>
                      <a:r>
                        <a:rPr lang="fr-FR" sz="2000" dirty="0"/>
                        <a:t>Doxa</a:t>
                      </a:r>
                    </a:p>
                  </a:txBody>
                  <a:tcPr/>
                </a:tc>
                <a:extLst>
                  <a:ext uri="{0D108BD9-81ED-4DB2-BD59-A6C34878D82A}">
                    <a16:rowId xmlns:a16="http://schemas.microsoft.com/office/drawing/2014/main" val="10000"/>
                  </a:ext>
                </a:extLst>
              </a:tr>
              <a:tr h="459358">
                <a:tc gridSpan="2" vMerge="1">
                  <a:txBody>
                    <a:bodyPr/>
                    <a:lstStyle/>
                    <a:p>
                      <a:endParaRPr lang="fr-FR"/>
                    </a:p>
                  </a:txBody>
                  <a:tcPr/>
                </a:tc>
                <a:tc hMerge="1" vMerge="1">
                  <a:txBody>
                    <a:bodyPr/>
                    <a:lstStyle/>
                    <a:p>
                      <a:endParaRPr lang="fr-FR"/>
                    </a:p>
                  </a:txBody>
                  <a:tcPr/>
                </a:tc>
                <a:tc gridSpan="3">
                  <a:txBody>
                    <a:bodyPr/>
                    <a:lstStyle/>
                    <a:p>
                      <a:pPr algn="ctr"/>
                      <a:r>
                        <a:rPr lang="fr-FR" sz="1400" dirty="0"/>
                        <a:t>  Discours fermés</a:t>
                      </a:r>
                    </a:p>
                  </a:txBody>
                  <a:tcPr/>
                </a:tc>
                <a:tc hMerge="1">
                  <a:txBody>
                    <a:bodyPr/>
                    <a:lstStyle/>
                    <a:p>
                      <a:endParaRPr lang="fr-FR"/>
                    </a:p>
                  </a:txBody>
                  <a:tcPr/>
                </a:tc>
                <a:tc hMerge="1">
                  <a:txBody>
                    <a:bodyPr/>
                    <a:lstStyle/>
                    <a:p>
                      <a:pPr algn="ctr"/>
                      <a:endParaRPr lang="fr-FR" sz="2000" dirty="0"/>
                    </a:p>
                  </a:txBody>
                  <a:tcPr/>
                </a:tc>
                <a:tc>
                  <a:txBody>
                    <a:bodyPr/>
                    <a:lstStyle/>
                    <a:p>
                      <a:pPr algn="ctr"/>
                      <a:r>
                        <a:rPr lang="fr-FR" sz="1400" dirty="0"/>
                        <a:t>Discours ouverts</a:t>
                      </a:r>
                    </a:p>
                  </a:txBody>
                  <a:tcPr/>
                </a:tc>
                <a:extLst>
                  <a:ext uri="{0D108BD9-81ED-4DB2-BD59-A6C34878D82A}">
                    <a16:rowId xmlns:a16="http://schemas.microsoft.com/office/drawing/2014/main" val="10001"/>
                  </a:ext>
                </a:extLst>
              </a:tr>
              <a:tr h="1579365">
                <a:tc>
                  <a:txBody>
                    <a:bodyPr/>
                    <a:lstStyle/>
                    <a:p>
                      <a:pPr algn="ctr"/>
                      <a:r>
                        <a:rPr lang="fr-FR" b="1" dirty="0"/>
                        <a:t>Exhibition</a:t>
                      </a:r>
                      <a:endParaRPr lang="fr-FR" dirty="0"/>
                    </a:p>
                  </a:txBody>
                  <a:tcPr vert="vert27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800" b="1" dirty="0"/>
                        <a:t>Objet du</a:t>
                      </a:r>
                      <a:r>
                        <a:rPr lang="fr-FR" sz="1800" b="1" baseline="0" dirty="0"/>
                        <a:t> désaccord</a:t>
                      </a:r>
                      <a:endParaRPr lang="fr-FR" sz="1800" b="1" dirty="0"/>
                    </a:p>
                  </a:txBody>
                  <a:tcPr/>
                </a:tc>
                <a:tc>
                  <a:txBody>
                    <a:bodyPr/>
                    <a:lstStyle/>
                    <a:p>
                      <a:pPr marL="0" marR="0" lvl="4" indent="0" algn="l" defTabSz="457200" rtl="0" eaLnBrk="1" fontAlgn="auto" latinLnBrk="0" hangingPunct="1">
                        <a:lnSpc>
                          <a:spcPct val="100000"/>
                        </a:lnSpc>
                        <a:spcBef>
                          <a:spcPts val="0"/>
                        </a:spcBef>
                        <a:spcAft>
                          <a:spcPts val="0"/>
                        </a:spcAft>
                        <a:buClrTx/>
                        <a:buSzTx/>
                        <a:buFontTx/>
                        <a:buNone/>
                        <a:tabLst/>
                        <a:defRPr/>
                      </a:pPr>
                      <a:r>
                        <a:rPr lang="fr-FR" sz="1800" b="0" dirty="0"/>
                        <a:t>Le traitement de la notion d’Europe dans l’enseignement  de l’histoire/géo</a:t>
                      </a:r>
                    </a:p>
                  </a:txBody>
                  <a:tcPr/>
                </a:tc>
                <a:tc gridSpan="2">
                  <a:txBody>
                    <a:bodyPr/>
                    <a:lstStyle/>
                    <a:p>
                      <a:pPr marL="0" marR="0" lvl="4" indent="0" algn="l" defTabSz="457200" rtl="0" eaLnBrk="1" fontAlgn="auto" latinLnBrk="0" hangingPunct="1">
                        <a:lnSpc>
                          <a:spcPct val="100000"/>
                        </a:lnSpc>
                        <a:spcBef>
                          <a:spcPts val="0"/>
                        </a:spcBef>
                        <a:spcAft>
                          <a:spcPts val="0"/>
                        </a:spcAft>
                        <a:buClrTx/>
                        <a:buSzTx/>
                        <a:buFontTx/>
                        <a:buNone/>
                        <a:tabLst/>
                        <a:defRPr/>
                      </a:pPr>
                      <a:r>
                        <a:rPr lang="fr-FR" sz="1800" b="0" dirty="0"/>
                        <a:t>Les programmes</a:t>
                      </a:r>
                    </a:p>
                  </a:txBody>
                  <a:tcPr/>
                </a:tc>
                <a:tc hMerge="1">
                  <a:txBody>
                    <a:bodyPr/>
                    <a:lstStyle/>
                    <a:p>
                      <a:endParaRPr lang="fr-FR" dirty="0"/>
                    </a:p>
                  </a:txBody>
                  <a:tcPr/>
                </a:tc>
                <a:tc>
                  <a:txBody>
                    <a:bodyPr/>
                    <a:lstStyle/>
                    <a:p>
                      <a:pPr marL="0" marR="0" lvl="4" indent="0" algn="l" defTabSz="457200" rtl="0" eaLnBrk="1" fontAlgn="auto" latinLnBrk="0" hangingPunct="1">
                        <a:lnSpc>
                          <a:spcPct val="100000"/>
                        </a:lnSpc>
                        <a:spcBef>
                          <a:spcPts val="0"/>
                        </a:spcBef>
                        <a:spcAft>
                          <a:spcPts val="0"/>
                        </a:spcAft>
                        <a:buClrTx/>
                        <a:buSzTx/>
                        <a:buFontTx/>
                        <a:buNone/>
                        <a:tabLst/>
                        <a:defRPr/>
                      </a:pPr>
                      <a:r>
                        <a:rPr lang="fr-FR" sz="1800" b="0" dirty="0"/>
                        <a:t>Les programmes</a:t>
                      </a:r>
                    </a:p>
                  </a:txBody>
                  <a:tcPr/>
                </a:tc>
                <a:extLst>
                  <a:ext uri="{0D108BD9-81ED-4DB2-BD59-A6C34878D82A}">
                    <a16:rowId xmlns:a16="http://schemas.microsoft.com/office/drawing/2014/main" val="10002"/>
                  </a:ext>
                </a:extLst>
              </a:tr>
              <a:tr h="163706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b="1" dirty="0" err="1"/>
                        <a:t>Présentitification</a:t>
                      </a:r>
                      <a:endParaRPr lang="fr-FR" b="1" dirty="0"/>
                    </a:p>
                  </a:txBody>
                  <a:tcPr vert="vert27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800" dirty="0"/>
                        <a:t>Communautés/</a:t>
                      </a:r>
                      <a:r>
                        <a:rPr lang="fr-FR" sz="1800" baseline="0" dirty="0"/>
                        <a:t> </a:t>
                      </a:r>
                      <a:r>
                        <a:rPr lang="fr-FR" sz="1800" dirty="0"/>
                        <a:t>acteurs en confrontation</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Ministère</a:t>
                      </a:r>
                      <a:r>
                        <a:rPr lang="fr-FR" baseline="0" dirty="0"/>
                        <a:t> / </a:t>
                      </a:r>
                      <a:r>
                        <a:rPr lang="fr-FR" dirty="0"/>
                        <a:t>inspection générale </a:t>
                      </a:r>
                    </a:p>
                  </a:txBody>
                  <a:tcPr/>
                </a:tc>
                <a:tc hMerge="1">
                  <a:txBody>
                    <a:bodyPr/>
                    <a:lstStyle/>
                    <a:p>
                      <a:endParaRPr lang="fr-FR"/>
                    </a:p>
                  </a:txBody>
                  <a:tcPr/>
                </a:tc>
                <a:tc>
                  <a:txBody>
                    <a:bodyPr/>
                    <a:lstStyle/>
                    <a:p>
                      <a:r>
                        <a:rPr lang="fr-FR" dirty="0"/>
                        <a:t>Enseignants d’histoire/</a:t>
                      </a:r>
                    </a:p>
                    <a:p>
                      <a:r>
                        <a:rPr lang="fr-FR" dirty="0"/>
                        <a:t>inspecteurs</a:t>
                      </a:r>
                    </a:p>
                  </a:txBody>
                  <a:tcPr/>
                </a:tc>
                <a:tc>
                  <a:txBody>
                    <a:bodyPr/>
                    <a:lstStyle/>
                    <a:p>
                      <a:endParaRPr lang="fr-FR" dirty="0"/>
                    </a:p>
                  </a:txBody>
                  <a:tcPr/>
                </a:tc>
                <a:extLst>
                  <a:ext uri="{0D108BD9-81ED-4DB2-BD59-A6C34878D82A}">
                    <a16:rowId xmlns:a16="http://schemas.microsoft.com/office/drawing/2014/main" val="10003"/>
                  </a:ext>
                </a:extLst>
              </a:tr>
              <a:tr h="714451">
                <a:tc row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b="1" dirty="0"/>
                        <a:t>Identité collective </a:t>
                      </a:r>
                      <a:endParaRPr lang="fr-FR" dirty="0"/>
                    </a:p>
                    <a:p>
                      <a:pPr marL="0" marR="0" indent="0" algn="ctr" defTabSz="457200" rtl="0" eaLnBrk="1" fontAlgn="auto" latinLnBrk="0" hangingPunct="1">
                        <a:lnSpc>
                          <a:spcPct val="100000"/>
                        </a:lnSpc>
                        <a:spcBef>
                          <a:spcPts val="0"/>
                        </a:spcBef>
                        <a:spcAft>
                          <a:spcPts val="0"/>
                        </a:spcAft>
                        <a:buClrTx/>
                        <a:buSzTx/>
                        <a:buFontTx/>
                        <a:buNone/>
                        <a:tabLst/>
                        <a:defRPr/>
                      </a:pPr>
                      <a:endParaRPr lang="fr-FR" dirty="0"/>
                    </a:p>
                  </a:txBody>
                  <a:tcPr vert="vert27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800" dirty="0"/>
                        <a:t>Genre</a:t>
                      </a:r>
                      <a:r>
                        <a:rPr lang="fr-FR" sz="1800" baseline="0" dirty="0"/>
                        <a:t> de discours de contestation</a:t>
                      </a:r>
                      <a:endParaRPr lang="fr-FR" sz="1800" dirty="0"/>
                    </a:p>
                  </a:txBody>
                  <a:tcPr/>
                </a:tc>
                <a:tc gridSpan="2">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fr-FR" sz="1800" dirty="0"/>
                        <a:t>Rapport d’inspection</a:t>
                      </a:r>
                    </a:p>
                  </a:txBody>
                  <a:tcPr/>
                </a:tc>
                <a:tc hMerge="1">
                  <a:txBody>
                    <a:bodyPr/>
                    <a:lstStyle/>
                    <a:p>
                      <a:endParaRPr lang="fr-FR"/>
                    </a:p>
                  </a:txBody>
                  <a:tcPr/>
                </a:tc>
                <a:tc>
                  <a:txBody>
                    <a:bodyPr/>
                    <a:lstStyle/>
                    <a:p>
                      <a:r>
                        <a:rPr lang="fr-FR" dirty="0"/>
                        <a:t>Cours</a:t>
                      </a:r>
                    </a:p>
                  </a:txBody>
                  <a:tcPr/>
                </a:tc>
                <a:tc>
                  <a:txBody>
                    <a:bodyPr/>
                    <a:lstStyle/>
                    <a:p>
                      <a:endParaRPr lang="fr-FR"/>
                    </a:p>
                  </a:txBody>
                  <a:tcPr/>
                </a:tc>
                <a:extLst>
                  <a:ext uri="{0D108BD9-81ED-4DB2-BD59-A6C34878D82A}">
                    <a16:rowId xmlns:a16="http://schemas.microsoft.com/office/drawing/2014/main" val="10004"/>
                  </a:ext>
                </a:extLst>
              </a:tr>
              <a:tr h="633642">
                <a:tc vMerge="1">
                  <a:txBody>
                    <a:bodyPr/>
                    <a:lstStyle/>
                    <a:p>
                      <a:endParaRPr lang="fr-FR"/>
                    </a:p>
                  </a:txBody>
                  <a:tcPr/>
                </a:tc>
                <a:tc>
                  <a:txBody>
                    <a:bodyPr/>
                    <a:lstStyle/>
                    <a:p>
                      <a:pPr algn="l"/>
                      <a:r>
                        <a:rPr lang="fr-FR" sz="1800" dirty="0"/>
                        <a:t>Genre de discours</a:t>
                      </a:r>
                    </a:p>
                    <a:p>
                      <a:pPr algn="l"/>
                      <a:r>
                        <a:rPr lang="fr-FR" sz="1800" dirty="0"/>
                        <a:t>contesté</a:t>
                      </a:r>
                    </a:p>
                  </a:txBody>
                  <a:tcPr/>
                </a:tc>
                <a:tc gridSpan="2">
                  <a:txBody>
                    <a:bodyPr/>
                    <a:lstStyle/>
                    <a:p>
                      <a:pPr marL="0" marR="0" lvl="4" indent="0" algn="l" defTabSz="457200" rtl="0" eaLnBrk="1" fontAlgn="auto" latinLnBrk="0" hangingPunct="1">
                        <a:lnSpc>
                          <a:spcPct val="100000"/>
                        </a:lnSpc>
                        <a:spcBef>
                          <a:spcPts val="0"/>
                        </a:spcBef>
                        <a:spcAft>
                          <a:spcPts val="0"/>
                        </a:spcAft>
                        <a:buClrTx/>
                        <a:buSzTx/>
                        <a:buFontTx/>
                        <a:buNone/>
                        <a:tabLst/>
                        <a:defRPr/>
                      </a:pPr>
                      <a:r>
                        <a:rPr lang="fr-FR" sz="1800" dirty="0"/>
                        <a:t>Programmes</a:t>
                      </a:r>
                    </a:p>
                    <a:p>
                      <a:pPr marL="0" marR="0" lvl="4" indent="0" algn="l" defTabSz="457200" rtl="0" eaLnBrk="1" fontAlgn="auto" latinLnBrk="0" hangingPunct="1">
                        <a:lnSpc>
                          <a:spcPct val="100000"/>
                        </a:lnSpc>
                        <a:spcBef>
                          <a:spcPts val="0"/>
                        </a:spcBef>
                        <a:spcAft>
                          <a:spcPts val="0"/>
                        </a:spcAft>
                        <a:buClrTx/>
                        <a:buSzTx/>
                        <a:buFontTx/>
                        <a:buNone/>
                        <a:tabLst/>
                        <a:defRPr/>
                      </a:pPr>
                      <a:r>
                        <a:rPr lang="fr-FR" sz="1800" dirty="0"/>
                        <a:t>scolaires	</a:t>
                      </a:r>
                      <a:endParaRPr lang="fr-FR" dirty="0"/>
                    </a:p>
                  </a:txBody>
                  <a:tcPr/>
                </a:tc>
                <a:tc hMerge="1">
                  <a:txBody>
                    <a:bodyPr/>
                    <a:lstStyle/>
                    <a:p>
                      <a:endParaRPr lang="fr-FR"/>
                    </a:p>
                  </a:txBody>
                  <a:tcPr/>
                </a:tc>
                <a:tc>
                  <a:txBody>
                    <a:bodyPr/>
                    <a:lstStyle/>
                    <a:p>
                      <a:r>
                        <a:rPr lang="fr-FR" dirty="0"/>
                        <a:t>Manuels et programmes</a:t>
                      </a:r>
                    </a:p>
                  </a:txBody>
                  <a:tcPr/>
                </a:tc>
                <a:tc>
                  <a:txBody>
                    <a:bodyPr/>
                    <a:lstStyle/>
                    <a:p>
                      <a:endParaRPr lang="fr-FR" i="1" dirty="0"/>
                    </a:p>
                  </a:txBody>
                  <a:tcPr/>
                </a:tc>
                <a:extLst>
                  <a:ext uri="{0D108BD9-81ED-4DB2-BD59-A6C34878D82A}">
                    <a16:rowId xmlns:a16="http://schemas.microsoft.com/office/drawing/2014/main" val="10005"/>
                  </a:ext>
                </a:extLst>
              </a:tr>
              <a:tr h="905202">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dirty="0"/>
                    </a:p>
                  </a:txBody>
                  <a:tcPr vert="vert270"/>
                </a:tc>
                <a:tc>
                  <a:txBody>
                    <a:bodyPr/>
                    <a:lstStyle/>
                    <a:p>
                      <a:pPr algn="l"/>
                      <a:r>
                        <a:rPr lang="fr-FR" sz="1800" b="0" dirty="0"/>
                        <a:t>Modes d’activation </a:t>
                      </a:r>
                    </a:p>
                    <a:p>
                      <a:pPr algn="l"/>
                      <a:r>
                        <a:rPr lang="fr-FR" sz="1800" b="0" dirty="0"/>
                        <a:t>des points de désaccord</a:t>
                      </a:r>
                    </a:p>
                  </a:txBody>
                  <a:tcPr/>
                </a:tc>
                <a:tc gridSpan="2">
                  <a:txBody>
                    <a:bodyPr/>
                    <a:lstStyle/>
                    <a:p>
                      <a:r>
                        <a:rPr lang="fr-FR" dirty="0"/>
                        <a:t>Controverse </a:t>
                      </a:r>
                    </a:p>
                  </a:txBody>
                  <a:tcPr/>
                </a:tc>
                <a:tc hMerge="1">
                  <a:txBody>
                    <a:bodyPr/>
                    <a:lstStyle/>
                    <a:p>
                      <a:endParaRPr lang="fr-FR"/>
                    </a:p>
                  </a:txBody>
                  <a:tcPr/>
                </a:tc>
                <a:tc>
                  <a:txBody>
                    <a:bodyPr/>
                    <a:lstStyle/>
                    <a:p>
                      <a:r>
                        <a:rPr lang="fr-FR" dirty="0"/>
                        <a:t>Evitement</a:t>
                      </a:r>
                    </a:p>
                  </a:txBody>
                  <a:tcPr/>
                </a:tc>
                <a:tc>
                  <a:txBody>
                    <a:bodyPr/>
                    <a:lstStyle/>
                    <a:p>
                      <a:endParaRPr lang="fr-FR"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52772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8075" y="721775"/>
            <a:ext cx="8607192" cy="5490968"/>
          </a:xfrm>
        </p:spPr>
        <p:txBody>
          <a:bodyPr>
            <a:normAutofit fontScale="25000" lnSpcReduction="20000"/>
          </a:bodyPr>
          <a:lstStyle/>
          <a:p>
            <a:pPr marL="0" indent="0">
              <a:buNone/>
            </a:pPr>
            <a:endParaRPr lang="fr-FR" sz="2000" dirty="0"/>
          </a:p>
          <a:p>
            <a:pPr marL="0" indent="0">
              <a:lnSpc>
                <a:spcPct val="120000"/>
              </a:lnSpc>
              <a:buNone/>
            </a:pPr>
            <a:r>
              <a:rPr lang="fr-FR" sz="7400" dirty="0"/>
              <a:t>				</a:t>
            </a:r>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r>
              <a:rPr lang="fr-FR" sz="7400" dirty="0"/>
              <a:t>													</a:t>
            </a:r>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r>
              <a:rPr lang="fr-FR" sz="7400" dirty="0"/>
              <a:t>											</a:t>
            </a:r>
          </a:p>
          <a:p>
            <a:pPr marL="0" indent="0">
              <a:lnSpc>
                <a:spcPct val="120000"/>
              </a:lnSpc>
              <a:buNone/>
            </a:pPr>
            <a:r>
              <a:rPr lang="fr-FR" sz="7400" dirty="0"/>
              <a:t>								</a:t>
            </a:r>
            <a:endParaRPr lang="fr-FR" sz="4400" dirty="0"/>
          </a:p>
          <a:p>
            <a:pPr marL="0" indent="0">
              <a:lnSpc>
                <a:spcPct val="120000"/>
              </a:lnSpc>
              <a:buNone/>
            </a:pPr>
            <a:r>
              <a:rPr lang="fr-FR" sz="4400" dirty="0"/>
              <a:t>														</a:t>
            </a:r>
            <a:r>
              <a:rPr lang="fr-FR" sz="2000" dirty="0"/>
              <a:t>					                				</a:t>
            </a:r>
          </a:p>
          <a:p>
            <a:pPr marL="0" indent="0">
              <a:buNone/>
            </a:pPr>
            <a:r>
              <a:rPr lang="fr-FR" sz="2000" dirty="0"/>
              <a:t>								</a:t>
            </a:r>
          </a:p>
          <a:p>
            <a:pPr marL="0" indent="0">
              <a:buNone/>
            </a:pPr>
            <a:endParaRPr lang="fr-FR" sz="2000" dirty="0"/>
          </a:p>
          <a:p>
            <a:pPr marL="0" indent="0">
              <a:buNone/>
            </a:pPr>
            <a:endParaRPr lang="fr-FR" sz="2000" dirty="0"/>
          </a:p>
          <a:p>
            <a:pPr marL="0" indent="0">
              <a:buNone/>
            </a:pPr>
            <a:r>
              <a:rPr lang="fr-FR" sz="2000" dirty="0"/>
              <a:t>								</a:t>
            </a:r>
          </a:p>
          <a:p>
            <a:pPr marL="0" indent="0">
              <a:buNone/>
            </a:pPr>
            <a:r>
              <a:rPr lang="fr-FR" sz="2000" dirty="0"/>
              <a:t>					</a:t>
            </a:r>
          </a:p>
          <a:p>
            <a:pPr marL="0" indent="0">
              <a:buNone/>
            </a:pPr>
            <a:r>
              <a:rPr lang="fr-FR" sz="2000" dirty="0"/>
              <a:t>							</a:t>
            </a:r>
          </a:p>
          <a:p>
            <a:pPr marL="0" indent="0">
              <a:buNone/>
            </a:pPr>
            <a:r>
              <a:rPr lang="fr-FR" sz="2000" dirty="0"/>
              <a:t>						</a:t>
            </a:r>
          </a:p>
        </p:txBody>
      </p:sp>
      <p:graphicFrame>
        <p:nvGraphicFramePr>
          <p:cNvPr id="8" name="Tableau 7"/>
          <p:cNvGraphicFramePr>
            <a:graphicFrameLocks noGrp="1"/>
          </p:cNvGraphicFramePr>
          <p:nvPr>
            <p:extLst>
              <p:ext uri="{D42A27DB-BD31-4B8C-83A1-F6EECF244321}">
                <p14:modId xmlns:p14="http://schemas.microsoft.com/office/powerpoint/2010/main" val="3262572561"/>
              </p:ext>
            </p:extLst>
          </p:nvPr>
        </p:nvGraphicFramePr>
        <p:xfrm>
          <a:off x="72571" y="40824"/>
          <a:ext cx="8258635" cy="6784783"/>
        </p:xfrm>
        <a:graphic>
          <a:graphicData uri="http://schemas.openxmlformats.org/drawingml/2006/table">
            <a:tbl>
              <a:tblPr firstRow="1" bandRow="1">
                <a:tableStyleId>{5DA37D80-6434-44D0-A028-1B22A696006F}</a:tableStyleId>
              </a:tblPr>
              <a:tblGrid>
                <a:gridCol w="599580">
                  <a:extLst>
                    <a:ext uri="{9D8B030D-6E8A-4147-A177-3AD203B41FA5}">
                      <a16:colId xmlns:a16="http://schemas.microsoft.com/office/drawing/2014/main" val="20000"/>
                    </a:ext>
                  </a:extLst>
                </a:gridCol>
                <a:gridCol w="2217811">
                  <a:extLst>
                    <a:ext uri="{9D8B030D-6E8A-4147-A177-3AD203B41FA5}">
                      <a16:colId xmlns:a16="http://schemas.microsoft.com/office/drawing/2014/main" val="20001"/>
                    </a:ext>
                  </a:extLst>
                </a:gridCol>
                <a:gridCol w="1563285">
                  <a:extLst>
                    <a:ext uri="{9D8B030D-6E8A-4147-A177-3AD203B41FA5}">
                      <a16:colId xmlns:a16="http://schemas.microsoft.com/office/drawing/2014/main" val="20002"/>
                    </a:ext>
                  </a:extLst>
                </a:gridCol>
                <a:gridCol w="428077">
                  <a:extLst>
                    <a:ext uri="{9D8B030D-6E8A-4147-A177-3AD203B41FA5}">
                      <a16:colId xmlns:a16="http://schemas.microsoft.com/office/drawing/2014/main" val="1681207466"/>
                    </a:ext>
                  </a:extLst>
                </a:gridCol>
                <a:gridCol w="1731588">
                  <a:extLst>
                    <a:ext uri="{9D8B030D-6E8A-4147-A177-3AD203B41FA5}">
                      <a16:colId xmlns:a16="http://schemas.microsoft.com/office/drawing/2014/main" val="20003"/>
                    </a:ext>
                  </a:extLst>
                </a:gridCol>
                <a:gridCol w="1718294">
                  <a:extLst>
                    <a:ext uri="{9D8B030D-6E8A-4147-A177-3AD203B41FA5}">
                      <a16:colId xmlns:a16="http://schemas.microsoft.com/office/drawing/2014/main" val="20004"/>
                    </a:ext>
                  </a:extLst>
                </a:gridCol>
              </a:tblGrid>
              <a:tr h="502920">
                <a:tc rowSpan="2"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2000" baseline="0" dirty="0"/>
                        <a:t>                     </a:t>
                      </a:r>
                      <a:r>
                        <a:rPr lang="fr-FR" sz="1800" baseline="0" dirty="0"/>
                        <a:t>S</a:t>
                      </a:r>
                      <a:r>
                        <a:rPr lang="fr-FR" sz="1800" dirty="0"/>
                        <a:t>ens commun</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800" dirty="0"/>
                    </a:p>
                    <a:p>
                      <a:pPr marL="0" marR="0" indent="0" algn="l" defTabSz="457200" rtl="0" eaLnBrk="1" fontAlgn="auto" latinLnBrk="0" hangingPunct="1">
                        <a:lnSpc>
                          <a:spcPct val="100000"/>
                        </a:lnSpc>
                        <a:spcBef>
                          <a:spcPts val="0"/>
                        </a:spcBef>
                        <a:spcAft>
                          <a:spcPts val="0"/>
                        </a:spcAft>
                        <a:buClrTx/>
                        <a:buSzTx/>
                        <a:buFontTx/>
                        <a:buNone/>
                        <a:tabLst/>
                        <a:defRPr/>
                      </a:pPr>
                      <a:endParaRPr lang="fr-FR" sz="1800" dirty="0"/>
                    </a:p>
                    <a:p>
                      <a:pPr marL="0" marR="0" indent="0" algn="l" defTabSz="457200" rtl="0" eaLnBrk="1" fontAlgn="auto" latinLnBrk="0" hangingPunct="1">
                        <a:lnSpc>
                          <a:spcPct val="100000"/>
                        </a:lnSpc>
                        <a:spcBef>
                          <a:spcPts val="0"/>
                        </a:spcBef>
                        <a:spcAft>
                          <a:spcPts val="0"/>
                        </a:spcAft>
                        <a:buClrTx/>
                        <a:buSzTx/>
                        <a:buFontTx/>
                        <a:buNone/>
                        <a:tabLst/>
                        <a:defRPr/>
                      </a:pPr>
                      <a:r>
                        <a:rPr lang="fr-FR" sz="1800" dirty="0"/>
                        <a:t>Critères sémiotiques</a:t>
                      </a:r>
                    </a:p>
                  </a:txBody>
                  <a:tcPr>
                    <a:lnTlToBr w="12700" cap="flat" cmpd="sng" algn="ctr">
                      <a:solidFill>
                        <a:scrgbClr r="0" g="0" b="0"/>
                      </a:solidFill>
                      <a:prstDash val="solid"/>
                      <a:round/>
                      <a:headEnd type="none" w="med" len="med"/>
                      <a:tailEnd type="none" w="med" len="med"/>
                    </a:lnTlToBr>
                  </a:tcPr>
                </a:tc>
                <a:tc rowSpan="2" hMerge="1">
                  <a:txBody>
                    <a:bodyPr/>
                    <a:lstStyle/>
                    <a:p>
                      <a:endParaRPr lang="fr-FR"/>
                    </a:p>
                  </a:txBody>
                  <a:tcPr/>
                </a:tc>
                <a:tc gridSpan="2">
                  <a:txBody>
                    <a:bodyPr/>
                    <a:lstStyle/>
                    <a:p>
                      <a:pPr algn="ctr"/>
                      <a:r>
                        <a:rPr lang="fr-FR" sz="2000" dirty="0"/>
                        <a:t> Canon</a:t>
                      </a:r>
                    </a:p>
                  </a:txBody>
                  <a:tcPr/>
                </a:tc>
                <a:tc hMerge="1">
                  <a:txBody>
                    <a:bodyPr/>
                    <a:lstStyle/>
                    <a:p>
                      <a:pPr algn="ctr"/>
                      <a:endParaRPr lang="fr-FR" sz="2000" dirty="0"/>
                    </a:p>
                  </a:txBody>
                  <a:tcPr/>
                </a:tc>
                <a:tc>
                  <a:txBody>
                    <a:bodyPr/>
                    <a:lstStyle/>
                    <a:p>
                      <a:pPr algn="ctr"/>
                      <a:r>
                        <a:rPr lang="fr-FR" sz="2000" dirty="0"/>
                        <a:t>Vulgate</a:t>
                      </a:r>
                    </a:p>
                  </a:txBody>
                  <a:tcPr/>
                </a:tc>
                <a:tc>
                  <a:txBody>
                    <a:bodyPr/>
                    <a:lstStyle/>
                    <a:p>
                      <a:pPr algn="ctr"/>
                      <a:r>
                        <a:rPr lang="fr-FR" sz="2000" dirty="0"/>
                        <a:t>Doxa</a:t>
                      </a:r>
                    </a:p>
                  </a:txBody>
                  <a:tcPr/>
                </a:tc>
                <a:extLst>
                  <a:ext uri="{0D108BD9-81ED-4DB2-BD59-A6C34878D82A}">
                    <a16:rowId xmlns:a16="http://schemas.microsoft.com/office/drawing/2014/main" val="10000"/>
                  </a:ext>
                </a:extLst>
              </a:tr>
              <a:tr h="502920">
                <a:tc gridSpan="2" vMerge="1">
                  <a:txBody>
                    <a:bodyPr/>
                    <a:lstStyle/>
                    <a:p>
                      <a:endParaRPr lang="fr-FR"/>
                    </a:p>
                  </a:txBody>
                  <a:tcPr/>
                </a:tc>
                <a:tc hMerge="1" vMerge="1">
                  <a:txBody>
                    <a:bodyPr/>
                    <a:lstStyle/>
                    <a:p>
                      <a:endParaRPr lang="fr-FR"/>
                    </a:p>
                  </a:txBody>
                  <a:tcPr/>
                </a:tc>
                <a:tc gridSpan="3">
                  <a:txBody>
                    <a:bodyPr/>
                    <a:lstStyle/>
                    <a:p>
                      <a:pPr algn="ctr"/>
                      <a:r>
                        <a:rPr lang="fr-FR" sz="2000" dirty="0"/>
                        <a:t>  Discours fermés</a:t>
                      </a:r>
                    </a:p>
                  </a:txBody>
                  <a:tcPr/>
                </a:tc>
                <a:tc hMerge="1">
                  <a:txBody>
                    <a:bodyPr/>
                    <a:lstStyle/>
                    <a:p>
                      <a:endParaRPr lang="fr-FR"/>
                    </a:p>
                  </a:txBody>
                  <a:tcPr/>
                </a:tc>
                <a:tc hMerge="1">
                  <a:txBody>
                    <a:bodyPr/>
                    <a:lstStyle/>
                    <a:p>
                      <a:pPr algn="ctr"/>
                      <a:endParaRPr lang="fr-FR" sz="2000" dirty="0"/>
                    </a:p>
                  </a:txBody>
                  <a:tcPr/>
                </a:tc>
                <a:tc>
                  <a:txBody>
                    <a:bodyPr/>
                    <a:lstStyle/>
                    <a:p>
                      <a:pPr algn="ctr"/>
                      <a:r>
                        <a:rPr lang="fr-FR" sz="2000" dirty="0"/>
                        <a:t>Discours ouverts</a:t>
                      </a:r>
                    </a:p>
                  </a:txBody>
                  <a:tcPr/>
                </a:tc>
                <a:extLst>
                  <a:ext uri="{0D108BD9-81ED-4DB2-BD59-A6C34878D82A}">
                    <a16:rowId xmlns:a16="http://schemas.microsoft.com/office/drawing/2014/main" val="10001"/>
                  </a:ext>
                </a:extLst>
              </a:tr>
              <a:tr h="1067723">
                <a:tc>
                  <a:txBody>
                    <a:bodyPr/>
                    <a:lstStyle/>
                    <a:p>
                      <a:pPr algn="ctr"/>
                      <a:r>
                        <a:rPr lang="fr-FR" b="1" dirty="0"/>
                        <a:t>Exhibition</a:t>
                      </a:r>
                      <a:endParaRPr lang="fr-FR" dirty="0"/>
                    </a:p>
                  </a:txBody>
                  <a:tcPr vert="vert27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800" b="1" dirty="0"/>
                        <a:t>Objet du</a:t>
                      </a:r>
                      <a:r>
                        <a:rPr lang="fr-FR" sz="1800" b="1" baseline="0" dirty="0"/>
                        <a:t> désaccord</a:t>
                      </a:r>
                      <a:endParaRPr lang="fr-FR" sz="1800" b="1" dirty="0"/>
                    </a:p>
                  </a:txBody>
                  <a:tcPr/>
                </a:tc>
                <a:tc gridSpan="4">
                  <a:txBody>
                    <a:bodyPr/>
                    <a:lstStyle/>
                    <a:p>
                      <a:r>
                        <a:rPr lang="fr-FR" b="1" dirty="0"/>
                        <a:t>Un roman : </a:t>
                      </a:r>
                      <a:r>
                        <a:rPr lang="fr-FR" b="1" i="1" dirty="0"/>
                        <a:t>La</a:t>
                      </a:r>
                      <a:r>
                        <a:rPr lang="fr-FR" b="1" dirty="0"/>
                        <a:t> </a:t>
                      </a:r>
                      <a:r>
                        <a:rPr lang="fr-FR" b="1" i="1" dirty="0"/>
                        <a:t>Princesse de Clèves</a:t>
                      </a: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r h="172958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b="1" dirty="0" err="1"/>
                        <a:t>Présentitification</a:t>
                      </a:r>
                      <a:endParaRPr lang="fr-FR" b="1" dirty="0"/>
                    </a:p>
                  </a:txBody>
                  <a:tcPr vert="vert27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800" dirty="0"/>
                        <a:t>Communautés/</a:t>
                      </a:r>
                      <a:r>
                        <a:rPr lang="fr-FR" sz="1800" baseline="0" dirty="0"/>
                        <a:t> </a:t>
                      </a:r>
                      <a:r>
                        <a:rPr lang="fr-FR" sz="1800" dirty="0"/>
                        <a:t>acteurs en confrontation</a:t>
                      </a:r>
                    </a:p>
                  </a:txBody>
                  <a:tcPr/>
                </a:tc>
                <a:tc>
                  <a:txBody>
                    <a:bodyPr/>
                    <a:lstStyle/>
                    <a:p>
                      <a:r>
                        <a:rPr lang="fr-FR" dirty="0"/>
                        <a:t>Homme d’état/</a:t>
                      </a:r>
                    </a:p>
                    <a:p>
                      <a:r>
                        <a:rPr lang="fr-FR" dirty="0"/>
                        <a:t>Ministères,</a:t>
                      </a:r>
                      <a:r>
                        <a:rPr lang="fr-FR" baseline="0" dirty="0"/>
                        <a:t> inspection</a:t>
                      </a:r>
                      <a:endParaRPr lang="fr-FR" dirty="0"/>
                    </a:p>
                  </a:txBody>
                  <a:tcPr/>
                </a:tc>
                <a:tc gridSpan="2">
                  <a:txBody>
                    <a:bodyPr/>
                    <a:lstStyle/>
                    <a:p>
                      <a:r>
                        <a:rPr lang="fr-FR" dirty="0"/>
                        <a:t>Homme d’état,</a:t>
                      </a:r>
                      <a:r>
                        <a:rPr lang="fr-FR" baseline="0" dirty="0"/>
                        <a:t> élèves/enseignants</a:t>
                      </a:r>
                      <a:endParaRPr lang="fr-FR" dirty="0"/>
                    </a:p>
                  </a:txBody>
                  <a:tcPr/>
                </a:tc>
                <a:tc hMerge="1">
                  <a:txBody>
                    <a:bodyPr/>
                    <a:lstStyle/>
                    <a:p>
                      <a:r>
                        <a:rPr lang="fr-FR" dirty="0"/>
                        <a:t>Homme d’état,</a:t>
                      </a:r>
                      <a:r>
                        <a:rPr lang="fr-FR" baseline="0" dirty="0"/>
                        <a:t> élèves/enseignants</a:t>
                      </a:r>
                    </a:p>
                  </a:txBody>
                  <a:tcPr/>
                </a:tc>
                <a:tc>
                  <a:txBody>
                    <a:bodyPr/>
                    <a:lstStyle/>
                    <a:p>
                      <a:pPr marL="0" marR="0" lvl="4" indent="0" algn="l" defTabSz="457200" rtl="0" eaLnBrk="1" fontAlgn="auto" latinLnBrk="0" hangingPunct="1">
                        <a:lnSpc>
                          <a:spcPct val="100000"/>
                        </a:lnSpc>
                        <a:spcBef>
                          <a:spcPts val="0"/>
                        </a:spcBef>
                        <a:spcAft>
                          <a:spcPts val="0"/>
                        </a:spcAft>
                        <a:buClrTx/>
                        <a:buSzTx/>
                        <a:buFontTx/>
                        <a:buNone/>
                        <a:tabLst/>
                        <a:defRPr/>
                      </a:pPr>
                      <a:r>
                        <a:rPr lang="fr-FR" dirty="0"/>
                        <a:t>population lettrée,</a:t>
                      </a:r>
                      <a:r>
                        <a:rPr lang="fr-FR" baseline="0" dirty="0"/>
                        <a:t> </a:t>
                      </a:r>
                      <a:r>
                        <a:rPr lang="fr-FR" dirty="0"/>
                        <a:t>enseignants/</a:t>
                      </a:r>
                      <a:r>
                        <a:rPr lang="fr-FR" baseline="0" dirty="0"/>
                        <a:t> h</a:t>
                      </a:r>
                      <a:r>
                        <a:rPr lang="fr-FR" dirty="0"/>
                        <a:t>omme d’état</a:t>
                      </a:r>
                      <a:endParaRPr lang="fr-FR" sz="1800" dirty="0"/>
                    </a:p>
                  </a:txBody>
                  <a:tcPr/>
                </a:tc>
                <a:extLst>
                  <a:ext uri="{0D108BD9-81ED-4DB2-BD59-A6C34878D82A}">
                    <a16:rowId xmlns:a16="http://schemas.microsoft.com/office/drawing/2014/main" val="10003"/>
                  </a:ext>
                </a:extLst>
              </a:tr>
              <a:tr h="754830">
                <a:tc row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b="1" dirty="0"/>
                        <a:t>Identité collective </a:t>
                      </a:r>
                      <a:endParaRPr lang="fr-FR" dirty="0"/>
                    </a:p>
                    <a:p>
                      <a:pPr marL="0" marR="0" indent="0" algn="ctr" defTabSz="457200" rtl="0" eaLnBrk="1" fontAlgn="auto" latinLnBrk="0" hangingPunct="1">
                        <a:lnSpc>
                          <a:spcPct val="100000"/>
                        </a:lnSpc>
                        <a:spcBef>
                          <a:spcPts val="0"/>
                        </a:spcBef>
                        <a:spcAft>
                          <a:spcPts val="0"/>
                        </a:spcAft>
                        <a:buClrTx/>
                        <a:buSzTx/>
                        <a:buFontTx/>
                        <a:buNone/>
                        <a:tabLst/>
                        <a:defRPr/>
                      </a:pPr>
                      <a:endParaRPr lang="fr-FR" dirty="0"/>
                    </a:p>
                  </a:txBody>
                  <a:tcPr vert="vert27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800" dirty="0"/>
                        <a:t>Genre</a:t>
                      </a:r>
                      <a:r>
                        <a:rPr lang="fr-FR" sz="1800" baseline="0" dirty="0"/>
                        <a:t> de discours de contestation</a:t>
                      </a:r>
                      <a:endParaRPr lang="fr-FR" sz="1800" dirty="0"/>
                    </a:p>
                  </a:txBody>
                  <a:tcPr/>
                </a:tc>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endParaRPr lang="fr-FR" dirty="0"/>
                    </a:p>
                  </a:txBody>
                  <a:tcPr/>
                </a:tc>
                <a:tc gridSpan="2">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fr-FR"/>
                        <a:t>Intervention filmée en milieu</a:t>
                      </a:r>
                      <a:r>
                        <a:rPr lang="fr-FR" baseline="0"/>
                        <a:t> scolaire</a:t>
                      </a:r>
                      <a:endParaRPr lang="fr-FR" dirty="0"/>
                    </a:p>
                  </a:txBody>
                  <a:tcPr/>
                </a:tc>
                <a:tc hMerge="1">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fr-FR" dirty="0"/>
                        <a:t>Intervention filmée en milieu</a:t>
                      </a:r>
                      <a:r>
                        <a:rPr lang="fr-FR" baseline="0" dirty="0"/>
                        <a:t> scolaire</a:t>
                      </a:r>
                      <a:endParaRPr lang="fr-FR" dirty="0"/>
                    </a:p>
                  </a:txBody>
                  <a:tcPr/>
                </a:tc>
                <a:tc>
                  <a:txBody>
                    <a:bodyPr/>
                    <a:lstStyle/>
                    <a:p>
                      <a:pPr marL="0" marR="0" lvl="4" indent="0" algn="l" defTabSz="457200" rtl="0" eaLnBrk="1" fontAlgn="auto" latinLnBrk="0" hangingPunct="1">
                        <a:lnSpc>
                          <a:spcPct val="100000"/>
                        </a:lnSpc>
                        <a:spcBef>
                          <a:spcPts val="0"/>
                        </a:spcBef>
                        <a:spcAft>
                          <a:spcPts val="0"/>
                        </a:spcAft>
                        <a:buClrTx/>
                        <a:buSzTx/>
                        <a:buFontTx/>
                        <a:buNone/>
                        <a:tabLst/>
                        <a:defRPr/>
                      </a:pPr>
                      <a:r>
                        <a:rPr lang="fr-FR" dirty="0"/>
                        <a:t>Lectures du roman à voix haute</a:t>
                      </a:r>
                    </a:p>
                  </a:txBody>
                  <a:tcPr/>
                </a:tc>
                <a:extLst>
                  <a:ext uri="{0D108BD9-81ED-4DB2-BD59-A6C34878D82A}">
                    <a16:rowId xmlns:a16="http://schemas.microsoft.com/office/drawing/2014/main" val="10004"/>
                  </a:ext>
                </a:extLst>
              </a:tr>
              <a:tr h="615932">
                <a:tc vMerge="1">
                  <a:txBody>
                    <a:bodyPr/>
                    <a:lstStyle/>
                    <a:p>
                      <a:endParaRPr lang="fr-FR"/>
                    </a:p>
                  </a:txBody>
                  <a:tcPr/>
                </a:tc>
                <a:tc>
                  <a:txBody>
                    <a:bodyPr/>
                    <a:lstStyle/>
                    <a:p>
                      <a:pPr algn="l"/>
                      <a:r>
                        <a:rPr lang="fr-FR" sz="1800" dirty="0"/>
                        <a:t>Genre de discours</a:t>
                      </a:r>
                    </a:p>
                    <a:p>
                      <a:pPr algn="l"/>
                      <a:r>
                        <a:rPr lang="fr-FR" sz="1800" dirty="0"/>
                        <a:t>contesté</a:t>
                      </a:r>
                    </a:p>
                  </a:txBody>
                  <a:tcPr/>
                </a:tc>
                <a:tc>
                  <a:txBody>
                    <a:bodyPr/>
                    <a:lstStyle/>
                    <a:p>
                      <a:endParaRPr lang="fr-FR" dirty="0"/>
                    </a:p>
                  </a:txBody>
                  <a:tcPr/>
                </a:tc>
                <a:tc gridSpan="2">
                  <a:txBody>
                    <a:bodyPr/>
                    <a:lstStyle/>
                    <a:p>
                      <a:r>
                        <a:rPr lang="fr-FR"/>
                        <a:t>Programmes de formation en VAE</a:t>
                      </a:r>
                      <a:endParaRPr lang="fr-FR" dirty="0"/>
                    </a:p>
                  </a:txBody>
                  <a:tcPr/>
                </a:tc>
                <a:tc hMerge="1">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fr-FR" dirty="0"/>
                        <a:t>Programmes de formation en VAE</a:t>
                      </a:r>
                    </a:p>
                  </a:txBody>
                  <a:tcPr/>
                </a:tc>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fr-FR" dirty="0"/>
                        <a:t>Intervention filmée diffusée sur la toile</a:t>
                      </a:r>
                    </a:p>
                  </a:txBody>
                  <a:tcPr/>
                </a:tc>
                <a:extLst>
                  <a:ext uri="{0D108BD9-81ED-4DB2-BD59-A6C34878D82A}">
                    <a16:rowId xmlns:a16="http://schemas.microsoft.com/office/drawing/2014/main" val="10005"/>
                  </a:ext>
                </a:extLst>
              </a:tr>
              <a:tr h="939479">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dirty="0"/>
                    </a:p>
                  </a:txBody>
                  <a:tcPr vert="vert270"/>
                </a:tc>
                <a:tc>
                  <a:txBody>
                    <a:bodyPr/>
                    <a:lstStyle/>
                    <a:p>
                      <a:pPr algn="l"/>
                      <a:r>
                        <a:rPr lang="fr-FR" sz="1800" b="0" dirty="0"/>
                        <a:t>Modes d’activation </a:t>
                      </a:r>
                    </a:p>
                    <a:p>
                      <a:pPr algn="l"/>
                      <a:r>
                        <a:rPr lang="fr-FR" sz="1800" b="0" dirty="0"/>
                        <a:t>des points de désaccord</a:t>
                      </a:r>
                    </a:p>
                  </a:txBody>
                  <a:tcPr/>
                </a:tc>
                <a:tc>
                  <a:txBody>
                    <a:bodyPr/>
                    <a:lstStyle/>
                    <a:p>
                      <a:endParaRPr lang="fr-FR" dirty="0"/>
                    </a:p>
                  </a:txBody>
                  <a:tcPr/>
                </a:tc>
                <a:tc gridSpan="2">
                  <a:txBody>
                    <a:bodyPr/>
                    <a:lstStyle/>
                    <a:p>
                      <a:r>
                        <a:rPr lang="fr-FR" dirty="0"/>
                        <a:t>Adresse orale complice</a:t>
                      </a:r>
                    </a:p>
                  </a:txBody>
                  <a:tcPr/>
                </a:tc>
                <a:tc hMerge="1">
                  <a:txBody>
                    <a:bodyPr/>
                    <a:lstStyle/>
                    <a:p>
                      <a:r>
                        <a:rPr lang="fr-FR" dirty="0"/>
                        <a:t>Adresse orale complice</a:t>
                      </a:r>
                    </a:p>
                  </a:txBody>
                  <a:tcPr/>
                </a:tc>
                <a:tc>
                  <a:txBody>
                    <a:bodyPr/>
                    <a:lstStyle/>
                    <a:p>
                      <a:r>
                        <a:rPr lang="fr-FR" dirty="0"/>
                        <a:t>Polémique </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78731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EPS : la guerre des méthodes</a:t>
            </a:r>
          </a:p>
        </p:txBody>
      </p:sp>
      <p:sp>
        <p:nvSpPr>
          <p:cNvPr id="3" name="Espace réservé du texte 2"/>
          <p:cNvSpPr>
            <a:spLocks noGrp="1"/>
          </p:cNvSpPr>
          <p:nvPr>
            <p:ph type="body" idx="1"/>
          </p:nvPr>
        </p:nvSpPr>
        <p:spPr/>
        <p:txBody>
          <a:bodyPr/>
          <a:lstStyle/>
          <a:p>
            <a:r>
              <a:rPr lang="fr-FR" dirty="0"/>
              <a:t>Methode Naturelle</a:t>
            </a:r>
          </a:p>
          <a:p>
            <a:endParaRPr lang="fr-FR" dirty="0"/>
          </a:p>
        </p:txBody>
      </p:sp>
      <p:sp>
        <p:nvSpPr>
          <p:cNvPr id="5" name="Espace réservé du texte 4"/>
          <p:cNvSpPr>
            <a:spLocks noGrp="1"/>
          </p:cNvSpPr>
          <p:nvPr>
            <p:ph type="body" sz="quarter" idx="3"/>
          </p:nvPr>
        </p:nvSpPr>
        <p:spPr>
          <a:xfrm>
            <a:off x="4754880" y="1524000"/>
            <a:ext cx="3931920" cy="639762"/>
          </a:xfrm>
        </p:spPr>
        <p:txBody>
          <a:bodyPr/>
          <a:lstStyle/>
          <a:p>
            <a:r>
              <a:rPr lang="fr-FR" dirty="0"/>
              <a:t>Méthode Suédoise</a:t>
            </a:r>
          </a:p>
        </p:txBody>
      </p:sp>
      <p:pic>
        <p:nvPicPr>
          <p:cNvPr id="7" name="Espace réservé du contenu 6" descr="IMG_7598.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7657" r="17657"/>
          <a:stretch/>
        </p:blipFill>
        <p:spPr>
          <a:xfrm>
            <a:off x="457200" y="2438400"/>
            <a:ext cx="3931920" cy="3951288"/>
          </a:xfrm>
          <a:prstGeom prst="rect">
            <a:avLst/>
          </a:prstGeom>
        </p:spPr>
      </p:pic>
      <p:pic>
        <p:nvPicPr>
          <p:cNvPr id="8" name="Espace réservé du contenu 7" descr="IMG_7599.jpg"/>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l="14792" r="28986"/>
          <a:stretch/>
        </p:blipFill>
        <p:spPr>
          <a:prstGeom prst="rect">
            <a:avLst/>
          </a:prstGeom>
        </p:spPr>
      </p:pic>
    </p:spTree>
    <p:extLst>
      <p:ext uri="{BB962C8B-B14F-4D97-AF65-F5344CB8AC3E}">
        <p14:creationId xmlns:p14="http://schemas.microsoft.com/office/powerpoint/2010/main" val="2720788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6953" y="852956"/>
            <a:ext cx="8224259" cy="5817625"/>
          </a:xfrm>
        </p:spPr>
        <p:txBody>
          <a:bodyPr>
            <a:normAutofit/>
          </a:bodyPr>
          <a:lstStyle/>
          <a:p>
            <a:pPr marL="114300" indent="0" algn="ctr">
              <a:buNone/>
            </a:pPr>
            <a:r>
              <a:rPr lang="fr-FR" sz="2400" b="1" dirty="0"/>
              <a:t>De la diffusion doxique des discours de contestation</a:t>
            </a:r>
          </a:p>
          <a:p>
            <a:pPr marL="114300" indent="0" algn="ctr">
              <a:buNone/>
            </a:pPr>
            <a:r>
              <a:rPr lang="fr-FR" sz="2400" b="1" dirty="0"/>
              <a:t>Étude de cas</a:t>
            </a:r>
          </a:p>
          <a:p>
            <a:pPr>
              <a:lnSpc>
                <a:spcPct val="200000"/>
              </a:lnSpc>
            </a:pPr>
            <a:endParaRPr lang="fr-FR" sz="2400" b="1" dirty="0"/>
          </a:p>
          <a:p>
            <a:pPr algn="just">
              <a:lnSpc>
                <a:spcPct val="150000"/>
              </a:lnSpc>
            </a:pPr>
            <a:r>
              <a:rPr lang="fr-FR" sz="2400" dirty="0"/>
              <a:t>Approche discursive du désaccord : 3 fonctions centrales</a:t>
            </a:r>
          </a:p>
          <a:p>
            <a:pPr algn="just">
              <a:lnSpc>
                <a:spcPct val="150000"/>
              </a:lnSpc>
            </a:pPr>
            <a:endParaRPr lang="fr-FR" sz="2400" dirty="0"/>
          </a:p>
          <a:p>
            <a:pPr algn="just">
              <a:lnSpc>
                <a:spcPct val="150000"/>
              </a:lnSpc>
            </a:pPr>
            <a:r>
              <a:rPr lang="fr-FR" sz="2400" dirty="0"/>
              <a:t>Construction d’un outil d’analyse du désaccord</a:t>
            </a:r>
          </a:p>
          <a:p>
            <a:pPr marL="114300" indent="0" algn="just">
              <a:lnSpc>
                <a:spcPct val="150000"/>
              </a:lnSpc>
              <a:buNone/>
            </a:pPr>
            <a:endParaRPr lang="fr-FR" sz="2400" dirty="0"/>
          </a:p>
          <a:p>
            <a:pPr algn="just"/>
            <a:r>
              <a:rPr lang="fr-FR" sz="2400" dirty="0"/>
              <a:t>Exploitation dans le domaine de la formation</a:t>
            </a:r>
          </a:p>
          <a:p>
            <a:endParaRPr lang="fr-FR" sz="2400" dirty="0"/>
          </a:p>
        </p:txBody>
      </p:sp>
    </p:spTree>
    <p:extLst>
      <p:ext uri="{BB962C8B-B14F-4D97-AF65-F5344CB8AC3E}">
        <p14:creationId xmlns:p14="http://schemas.microsoft.com/office/powerpoint/2010/main" val="2892690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8075" y="721775"/>
            <a:ext cx="8607192" cy="5490968"/>
          </a:xfrm>
        </p:spPr>
        <p:txBody>
          <a:bodyPr>
            <a:normAutofit fontScale="25000" lnSpcReduction="20000"/>
          </a:bodyPr>
          <a:lstStyle/>
          <a:p>
            <a:pPr marL="0" indent="0">
              <a:buNone/>
            </a:pPr>
            <a:endParaRPr lang="fr-FR" sz="2000" dirty="0"/>
          </a:p>
          <a:p>
            <a:pPr marL="0" indent="0">
              <a:lnSpc>
                <a:spcPct val="120000"/>
              </a:lnSpc>
              <a:buNone/>
            </a:pPr>
            <a:r>
              <a:rPr lang="fr-FR" sz="7400" dirty="0"/>
              <a:t>				</a:t>
            </a:r>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r>
              <a:rPr lang="fr-FR" sz="7400" dirty="0"/>
              <a:t>													</a:t>
            </a:r>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r>
              <a:rPr lang="fr-FR" sz="7400" dirty="0"/>
              <a:t>											</a:t>
            </a:r>
          </a:p>
          <a:p>
            <a:pPr marL="0" indent="0">
              <a:lnSpc>
                <a:spcPct val="120000"/>
              </a:lnSpc>
              <a:buNone/>
            </a:pPr>
            <a:r>
              <a:rPr lang="fr-FR" sz="7400" dirty="0"/>
              <a:t>								</a:t>
            </a:r>
            <a:endParaRPr lang="fr-FR" sz="4400" dirty="0"/>
          </a:p>
          <a:p>
            <a:pPr marL="0" indent="0">
              <a:lnSpc>
                <a:spcPct val="120000"/>
              </a:lnSpc>
              <a:buNone/>
            </a:pPr>
            <a:r>
              <a:rPr lang="fr-FR" sz="4400" dirty="0"/>
              <a:t>														</a:t>
            </a:r>
            <a:r>
              <a:rPr lang="fr-FR" sz="2000" dirty="0"/>
              <a:t>					                				</a:t>
            </a:r>
          </a:p>
          <a:p>
            <a:pPr marL="0" indent="0">
              <a:buNone/>
            </a:pPr>
            <a:r>
              <a:rPr lang="fr-FR" sz="2000" dirty="0"/>
              <a:t>								</a:t>
            </a:r>
          </a:p>
          <a:p>
            <a:pPr marL="0" indent="0">
              <a:buNone/>
            </a:pPr>
            <a:endParaRPr lang="fr-FR" sz="2000" dirty="0"/>
          </a:p>
          <a:p>
            <a:pPr marL="0" indent="0">
              <a:buNone/>
            </a:pPr>
            <a:endParaRPr lang="fr-FR" sz="2000" dirty="0"/>
          </a:p>
          <a:p>
            <a:pPr marL="0" indent="0">
              <a:buNone/>
            </a:pPr>
            <a:r>
              <a:rPr lang="fr-FR" sz="2000" dirty="0"/>
              <a:t>								</a:t>
            </a:r>
          </a:p>
          <a:p>
            <a:pPr marL="0" indent="0">
              <a:buNone/>
            </a:pPr>
            <a:r>
              <a:rPr lang="fr-FR" sz="2000" dirty="0"/>
              <a:t>					</a:t>
            </a:r>
          </a:p>
          <a:p>
            <a:pPr marL="0" indent="0">
              <a:buNone/>
            </a:pPr>
            <a:r>
              <a:rPr lang="fr-FR" sz="2000" dirty="0"/>
              <a:t>							</a:t>
            </a:r>
          </a:p>
          <a:p>
            <a:pPr marL="0" indent="0">
              <a:buNone/>
            </a:pPr>
            <a:r>
              <a:rPr lang="fr-FR" sz="2000" dirty="0"/>
              <a:t>						</a:t>
            </a:r>
          </a:p>
        </p:txBody>
      </p:sp>
      <p:graphicFrame>
        <p:nvGraphicFramePr>
          <p:cNvPr id="8" name="Tableau 7"/>
          <p:cNvGraphicFramePr>
            <a:graphicFrameLocks noGrp="1"/>
          </p:cNvGraphicFramePr>
          <p:nvPr>
            <p:extLst>
              <p:ext uri="{D42A27DB-BD31-4B8C-83A1-F6EECF244321}">
                <p14:modId xmlns:p14="http://schemas.microsoft.com/office/powerpoint/2010/main" val="3023839452"/>
              </p:ext>
            </p:extLst>
          </p:nvPr>
        </p:nvGraphicFramePr>
        <p:xfrm>
          <a:off x="-55665" y="115801"/>
          <a:ext cx="8528379" cy="6798926"/>
        </p:xfrm>
        <a:graphic>
          <a:graphicData uri="http://schemas.openxmlformats.org/drawingml/2006/table">
            <a:tbl>
              <a:tblPr firstRow="1" bandRow="1">
                <a:tableStyleId>{5DA37D80-6434-44D0-A028-1B22A696006F}</a:tableStyleId>
              </a:tblPr>
              <a:tblGrid>
                <a:gridCol w="505042">
                  <a:extLst>
                    <a:ext uri="{9D8B030D-6E8A-4147-A177-3AD203B41FA5}">
                      <a16:colId xmlns:a16="http://schemas.microsoft.com/office/drawing/2014/main" val="20000"/>
                    </a:ext>
                  </a:extLst>
                </a:gridCol>
                <a:gridCol w="1920834">
                  <a:extLst>
                    <a:ext uri="{9D8B030D-6E8A-4147-A177-3AD203B41FA5}">
                      <a16:colId xmlns:a16="http://schemas.microsoft.com/office/drawing/2014/main" val="20001"/>
                    </a:ext>
                  </a:extLst>
                </a:gridCol>
                <a:gridCol w="2308667">
                  <a:extLst>
                    <a:ext uri="{9D8B030D-6E8A-4147-A177-3AD203B41FA5}">
                      <a16:colId xmlns:a16="http://schemas.microsoft.com/office/drawing/2014/main" val="20002"/>
                    </a:ext>
                  </a:extLst>
                </a:gridCol>
                <a:gridCol w="1995054">
                  <a:extLst>
                    <a:ext uri="{9D8B030D-6E8A-4147-A177-3AD203B41FA5}">
                      <a16:colId xmlns:a16="http://schemas.microsoft.com/office/drawing/2014/main" val="20003"/>
                    </a:ext>
                  </a:extLst>
                </a:gridCol>
                <a:gridCol w="1798782">
                  <a:extLst>
                    <a:ext uri="{9D8B030D-6E8A-4147-A177-3AD203B41FA5}">
                      <a16:colId xmlns:a16="http://schemas.microsoft.com/office/drawing/2014/main" val="20004"/>
                    </a:ext>
                  </a:extLst>
                </a:gridCol>
              </a:tblGrid>
              <a:tr h="389991">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2000" baseline="0" dirty="0"/>
                        <a:t> SC                           CS                         </a:t>
                      </a:r>
                      <a:endParaRPr lang="fr-FR" sz="2000" dirty="0"/>
                    </a:p>
                  </a:txBody>
                  <a:tcPr>
                    <a:lnTlToBr w="12700" cap="flat" cmpd="sng" algn="ctr">
                      <a:solidFill>
                        <a:scrgbClr r="0" g="0" b="0"/>
                      </a:solidFill>
                      <a:prstDash val="solid"/>
                      <a:round/>
                      <a:headEnd type="none" w="med" len="med"/>
                      <a:tailEnd type="none" w="med" len="med"/>
                    </a:lnTlToBr>
                  </a:tcPr>
                </a:tc>
                <a:tc hMerge="1">
                  <a:txBody>
                    <a:bodyPr/>
                    <a:lstStyle/>
                    <a:p>
                      <a:endParaRPr lang="fr-FR"/>
                    </a:p>
                  </a:txBody>
                  <a:tcPr/>
                </a:tc>
                <a:tc>
                  <a:txBody>
                    <a:bodyPr/>
                    <a:lstStyle/>
                    <a:p>
                      <a:pPr algn="ctr"/>
                      <a:r>
                        <a:rPr lang="fr-FR" sz="2000" dirty="0"/>
                        <a:t> Canon</a:t>
                      </a:r>
                    </a:p>
                  </a:txBody>
                  <a:tcPr/>
                </a:tc>
                <a:tc>
                  <a:txBody>
                    <a:bodyPr/>
                    <a:lstStyle/>
                    <a:p>
                      <a:pPr algn="ctr"/>
                      <a:r>
                        <a:rPr lang="fr-FR" sz="2000" dirty="0"/>
                        <a:t>Vulgate</a:t>
                      </a:r>
                    </a:p>
                  </a:txBody>
                  <a:tcPr/>
                </a:tc>
                <a:tc>
                  <a:txBody>
                    <a:bodyPr/>
                    <a:lstStyle/>
                    <a:p>
                      <a:pPr algn="ctr"/>
                      <a:r>
                        <a:rPr lang="fr-FR" sz="2000" dirty="0"/>
                        <a:t>Doxa</a:t>
                      </a:r>
                    </a:p>
                  </a:txBody>
                  <a:tcPr/>
                </a:tc>
                <a:extLst>
                  <a:ext uri="{0D108BD9-81ED-4DB2-BD59-A6C34878D82A}">
                    <a16:rowId xmlns:a16="http://schemas.microsoft.com/office/drawing/2014/main" val="10000"/>
                  </a:ext>
                </a:extLst>
              </a:tr>
              <a:tr h="1439965">
                <a:tc>
                  <a:txBody>
                    <a:bodyPr/>
                    <a:lstStyle/>
                    <a:p>
                      <a:pPr algn="ctr"/>
                      <a:r>
                        <a:rPr lang="fr-FR" b="1" dirty="0"/>
                        <a:t>Exhibition</a:t>
                      </a:r>
                      <a:endParaRPr lang="fr-FR" dirty="0"/>
                    </a:p>
                  </a:txBody>
                  <a:tcPr vert="vert27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a:t>Objet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Classement des APS</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t>Enseignement</a:t>
                      </a:r>
                      <a:r>
                        <a:rPr lang="fr-FR" baseline="0" dirty="0"/>
                        <a:t> de l’activité physique OU sportive</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a:t>Le terme « Sport » utilisé dans les programmes</a:t>
                      </a:r>
                      <a:endParaRPr lang="fr-FR" dirty="0"/>
                    </a:p>
                    <a:p>
                      <a:endParaRPr lang="fr-FR" dirty="0"/>
                    </a:p>
                  </a:txBody>
                  <a:tcPr/>
                </a:tc>
                <a:tc>
                  <a:txBody>
                    <a:bodyPr/>
                    <a:lstStyle/>
                    <a:p>
                      <a:r>
                        <a:rPr lang="fr-FR" dirty="0"/>
                        <a:t>La figure négative du</a:t>
                      </a:r>
                      <a:r>
                        <a:rPr lang="fr-FR" baseline="0" dirty="0"/>
                        <a:t> professeur d’EPS</a:t>
                      </a:r>
                      <a:endParaRPr lang="fr-FR" dirty="0"/>
                    </a:p>
                  </a:txBody>
                  <a:tcPr/>
                </a:tc>
                <a:extLst>
                  <a:ext uri="{0D108BD9-81ED-4DB2-BD59-A6C34878D82A}">
                    <a16:rowId xmlns:a16="http://schemas.microsoft.com/office/drawing/2014/main" val="10001"/>
                  </a:ext>
                </a:extLst>
              </a:tr>
              <a:tr h="197995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b="1" dirty="0" err="1"/>
                        <a:t>Présentitification</a:t>
                      </a:r>
                      <a:endParaRPr lang="fr-FR" b="1" dirty="0"/>
                    </a:p>
                  </a:txBody>
                  <a:tcPr vert="vert27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a:t>Communautés/</a:t>
                      </a:r>
                      <a:r>
                        <a:rPr lang="fr-FR" baseline="0" dirty="0"/>
                        <a:t> </a:t>
                      </a:r>
                      <a:r>
                        <a:rPr lang="fr-FR" dirty="0"/>
                        <a:t>acteurs en confrontation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effectLst/>
                        </a:rPr>
                        <a:t>Rédacteurs des programmes </a:t>
                      </a:r>
                    </a:p>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effectLst/>
                        </a:rPr>
                        <a:t>De Coubertin, </a:t>
                      </a:r>
                      <a:r>
                        <a:rPr lang="fr-FR" sz="1800" kern="1200" dirty="0" err="1">
                          <a:effectLst/>
                        </a:rPr>
                        <a:t>Bellin</a:t>
                      </a:r>
                      <a:r>
                        <a:rPr lang="fr-FR" sz="1800" kern="1200" dirty="0">
                          <a:effectLst/>
                        </a:rPr>
                        <a:t> du</a:t>
                      </a:r>
                      <a:r>
                        <a:rPr lang="fr-FR" sz="1800" kern="1200" baseline="0" dirty="0">
                          <a:effectLst/>
                        </a:rPr>
                        <a:t> C</a:t>
                      </a:r>
                      <a:r>
                        <a:rPr lang="fr-FR" sz="1800" kern="1200" dirty="0">
                          <a:effectLst/>
                        </a:rPr>
                        <a:t>oteau /partisans du sport…</a:t>
                      </a:r>
                      <a:r>
                        <a:rPr lang="fr-FR" dirty="0">
                          <a:effectLst/>
                        </a:rPr>
                        <a:t> </a:t>
                      </a: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Syndicats</a:t>
                      </a:r>
                      <a:r>
                        <a:rPr lang="fr-FR"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a:t>SE-UNSA/</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t>SNEP-FSU</a:t>
                      </a:r>
                    </a:p>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effectLst/>
                        </a:rPr>
                        <a:t>Membres du CRIEPS /Rédacteurs des programmes</a:t>
                      </a:r>
                      <a:endParaRPr lang="fr-FR" dirty="0"/>
                    </a:p>
                  </a:txBody>
                  <a:tcPr/>
                </a:tc>
                <a:tc>
                  <a:txBody>
                    <a:bodyPr/>
                    <a:lstStyle/>
                    <a:p>
                      <a:r>
                        <a:rPr lang="fr-FR" dirty="0"/>
                        <a:t>Enseignants/</a:t>
                      </a:r>
                    </a:p>
                    <a:p>
                      <a:r>
                        <a:rPr lang="fr-FR" dirty="0"/>
                        <a:t>population</a:t>
                      </a:r>
                    </a:p>
                  </a:txBody>
                  <a:tcPr/>
                </a:tc>
                <a:extLst>
                  <a:ext uri="{0D108BD9-81ED-4DB2-BD59-A6C34878D82A}">
                    <a16:rowId xmlns:a16="http://schemas.microsoft.com/office/drawing/2014/main" val="10002"/>
                  </a:ext>
                </a:extLst>
              </a:tr>
              <a:tr h="890300">
                <a:tc row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b="1" dirty="0"/>
                        <a:t>Identité collective </a:t>
                      </a:r>
                      <a:endParaRPr lang="fr-FR" dirty="0"/>
                    </a:p>
                    <a:p>
                      <a:pPr marL="0" marR="0" indent="0" algn="ctr" defTabSz="457200" rtl="0" eaLnBrk="1" fontAlgn="auto" latinLnBrk="0" hangingPunct="1">
                        <a:lnSpc>
                          <a:spcPct val="100000"/>
                        </a:lnSpc>
                        <a:spcBef>
                          <a:spcPts val="0"/>
                        </a:spcBef>
                        <a:spcAft>
                          <a:spcPts val="0"/>
                        </a:spcAft>
                        <a:buClrTx/>
                        <a:buSzTx/>
                        <a:buFontTx/>
                        <a:buNone/>
                        <a:tabLst/>
                        <a:defRPr/>
                      </a:pPr>
                      <a:endParaRPr lang="fr-FR" dirty="0"/>
                    </a:p>
                  </a:txBody>
                  <a:tcPr vert="vert27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a:t>Genre</a:t>
                      </a:r>
                      <a:r>
                        <a:rPr lang="fr-FR" baseline="0" dirty="0"/>
                        <a:t> de discours de contestation</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Ouvrage</a:t>
                      </a:r>
                      <a:r>
                        <a:rPr lang="fr-FR" sz="1800" kern="1200" dirty="0">
                          <a:effectLst/>
                        </a:rPr>
                        <a:t> </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effectLst/>
                        </a:rPr>
                        <a:t>Entretien café pédagogique</a:t>
                      </a:r>
                      <a:endParaRPr lang="fr-FR" dirty="0"/>
                    </a:p>
                  </a:txBody>
                  <a:tcPr/>
                </a:tc>
                <a:tc>
                  <a:txBody>
                    <a:bodyPr/>
                    <a:lstStyle/>
                    <a:p>
                      <a:endParaRPr lang="fr-FR" dirty="0"/>
                    </a:p>
                  </a:txBody>
                  <a:tcPr/>
                </a:tc>
                <a:extLst>
                  <a:ext uri="{0D108BD9-81ED-4DB2-BD59-A6C34878D82A}">
                    <a16:rowId xmlns:a16="http://schemas.microsoft.com/office/drawing/2014/main" val="10003"/>
                  </a:ext>
                </a:extLst>
              </a:tr>
              <a:tr h="872021">
                <a:tc vMerge="1">
                  <a:txBody>
                    <a:bodyPr/>
                    <a:lstStyle/>
                    <a:p>
                      <a:endParaRPr lang="fr-FR"/>
                    </a:p>
                  </a:txBody>
                  <a:tcPr/>
                </a:tc>
                <a:tc>
                  <a:txBody>
                    <a:bodyPr/>
                    <a:lstStyle/>
                    <a:p>
                      <a:pPr algn="l"/>
                      <a:r>
                        <a:rPr lang="fr-FR" dirty="0"/>
                        <a:t>Genre de discours</a:t>
                      </a:r>
                    </a:p>
                    <a:p>
                      <a:pPr algn="l"/>
                      <a:r>
                        <a:rPr lang="fr-FR" dirty="0"/>
                        <a:t>contesté</a:t>
                      </a:r>
                    </a:p>
                  </a:txBody>
                  <a:tcPr/>
                </a:tc>
                <a:tc>
                  <a:txBody>
                    <a:bodyPr/>
                    <a:lstStyle/>
                    <a:p>
                      <a:r>
                        <a:rPr lang="fr-FR" dirty="0"/>
                        <a:t>Programmes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effectLst/>
                        </a:rPr>
                        <a:t>Programmes </a:t>
                      </a:r>
                      <a:endParaRPr lang="fr-FR" dirty="0"/>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t>Vidéo</a:t>
                      </a:r>
                      <a:r>
                        <a:rPr lang="fr-FR" sz="1800" baseline="0" dirty="0"/>
                        <a:t> d’un film « les profs »</a:t>
                      </a:r>
                      <a:endParaRPr lang="fr-FR" dirty="0"/>
                    </a:p>
                  </a:txBody>
                  <a:tcPr/>
                </a:tc>
                <a:extLst>
                  <a:ext uri="{0D108BD9-81ED-4DB2-BD59-A6C34878D82A}">
                    <a16:rowId xmlns:a16="http://schemas.microsoft.com/office/drawing/2014/main" val="10004"/>
                  </a:ext>
                </a:extLst>
              </a:tr>
              <a:tr h="1169972">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dirty="0"/>
                    </a:p>
                  </a:txBody>
                  <a:tcPr vert="vert270"/>
                </a:tc>
                <a:tc>
                  <a:txBody>
                    <a:bodyPr/>
                    <a:lstStyle/>
                    <a:p>
                      <a:pPr algn="l"/>
                      <a:r>
                        <a:rPr lang="fr-FR" b="0" dirty="0"/>
                        <a:t>Modes d’activation </a:t>
                      </a:r>
                    </a:p>
                    <a:p>
                      <a:pPr algn="l"/>
                      <a:r>
                        <a:rPr lang="fr-FR" b="0" dirty="0"/>
                        <a:t>des points de désaccord</a:t>
                      </a:r>
                    </a:p>
                  </a:txBody>
                  <a:tcPr/>
                </a:tc>
                <a:tc>
                  <a:txBody>
                    <a:bodyPr/>
                    <a:lstStyle/>
                    <a:p>
                      <a:endParaRPr lang="fr-FR" dirty="0"/>
                    </a:p>
                  </a:txBody>
                  <a:tcPr/>
                </a:tc>
                <a:tc>
                  <a:txBody>
                    <a:bodyPr/>
                    <a:lstStyle/>
                    <a:p>
                      <a:endParaRPr lang="fr-FR" dirty="0"/>
                    </a:p>
                  </a:txBody>
                  <a:tcPr/>
                </a:tc>
                <a:tc>
                  <a:txBody>
                    <a:bodyPr/>
                    <a:lstStyle/>
                    <a:p>
                      <a:r>
                        <a:rPr lang="fr-FR" dirty="0"/>
                        <a:t>Polémique </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41784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80D734A-B0E5-4758-9055-A3FFB77CB48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entury Gothic"/>
            </a:endParaRPr>
          </a:p>
        </p:txBody>
      </p:sp>
      <p:sp>
        <p:nvSpPr>
          <p:cNvPr id="73" name="Rectangle 72">
            <a:extLst>
              <a:ext uri="{FF2B5EF4-FFF2-40B4-BE49-F238E27FC236}">
                <a16:creationId xmlns:a16="http://schemas.microsoft.com/office/drawing/2014/main" id="{828644AF-95D1-4F84-BFF8-76E92D6A450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0995" y="965044"/>
            <a:ext cx="2176586" cy="2532014"/>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entury Gothic"/>
            </a:endParaRPr>
          </a:p>
        </p:txBody>
      </p:sp>
      <p:sp>
        <p:nvSpPr>
          <p:cNvPr id="75" name="Rectangle 74">
            <a:extLst>
              <a:ext uri="{FF2B5EF4-FFF2-40B4-BE49-F238E27FC236}">
                <a16:creationId xmlns:a16="http://schemas.microsoft.com/office/drawing/2014/main" id="{888A74F8-9ABE-4B73-B804-0B31B5C9150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9801"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Freeform 5">
            <a:extLst>
              <a:ext uri="{FF2B5EF4-FFF2-40B4-BE49-F238E27FC236}">
                <a16:creationId xmlns:a16="http://schemas.microsoft.com/office/drawing/2014/main" id="{AEFE9ACE-4E2C-493A-B8C0-0E32177CCE5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5033010"/>
            <a:ext cx="4053017"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defTabSz="457200"/>
            <a:endParaRPr lang="en-US">
              <a:solidFill>
                <a:prstClr val="black"/>
              </a:solidFill>
              <a:latin typeface="Century Gothic"/>
            </a:endParaRPr>
          </a:p>
        </p:txBody>
      </p:sp>
      <p:sp>
        <p:nvSpPr>
          <p:cNvPr id="79" name="Rectangle 78">
            <a:extLst>
              <a:ext uri="{FF2B5EF4-FFF2-40B4-BE49-F238E27FC236}">
                <a16:creationId xmlns:a16="http://schemas.microsoft.com/office/drawing/2014/main" id="{24DC8CB5-16F9-4060-891A-3C04B9FEB4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0995" y="3659276"/>
            <a:ext cx="2176586" cy="2532014"/>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entury Gothic"/>
            </a:endParaRPr>
          </a:p>
        </p:txBody>
      </p:sp>
      <p:sp>
        <p:nvSpPr>
          <p:cNvPr id="81" name="Rectangle 80">
            <a:extLst>
              <a:ext uri="{FF2B5EF4-FFF2-40B4-BE49-F238E27FC236}">
                <a16:creationId xmlns:a16="http://schemas.microsoft.com/office/drawing/2014/main" id="{D3CB9B12-B0D2-40A3-9E4D-C2838E0CC4B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0375" y="965044"/>
            <a:ext cx="2042342" cy="5226246"/>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entury Gothic"/>
            </a:endParaRPr>
          </a:p>
        </p:txBody>
      </p:sp>
      <p:pic>
        <p:nvPicPr>
          <p:cNvPr id="7" name="Image 6">
            <a:extLst>
              <a:ext uri="{FF2B5EF4-FFF2-40B4-BE49-F238E27FC236}">
                <a16:creationId xmlns:a16="http://schemas.microsoft.com/office/drawing/2014/main" id="{297D47A2-5AC0-4748-9477-DC8838BF8B70}"/>
              </a:ext>
            </a:extLst>
          </p:cNvPr>
          <p:cNvPicPr>
            <a:picLocks noChangeAspect="1"/>
          </p:cNvPicPr>
          <p:nvPr/>
        </p:nvPicPr>
        <p:blipFill>
          <a:blip r:embed="rId2"/>
          <a:stretch>
            <a:fillRect/>
          </a:stretch>
        </p:blipFill>
        <p:spPr>
          <a:xfrm>
            <a:off x="6613148" y="1733664"/>
            <a:ext cx="1796796" cy="3699966"/>
          </a:xfrm>
          <a:prstGeom prst="rect">
            <a:avLst/>
          </a:prstGeom>
        </p:spPr>
      </p:pic>
      <p:sp>
        <p:nvSpPr>
          <p:cNvPr id="2" name="Titre 1">
            <a:extLst>
              <a:ext uri="{FF2B5EF4-FFF2-40B4-BE49-F238E27FC236}">
                <a16:creationId xmlns:a16="http://schemas.microsoft.com/office/drawing/2014/main" id="{CC1CF076-DF9C-4658-BFAA-857D379B23BC}"/>
              </a:ext>
            </a:extLst>
          </p:cNvPr>
          <p:cNvSpPr>
            <a:spLocks noGrp="1"/>
          </p:cNvSpPr>
          <p:nvPr>
            <p:ph type="ctrTitle"/>
          </p:nvPr>
        </p:nvSpPr>
        <p:spPr>
          <a:xfrm>
            <a:off x="405210" y="967417"/>
            <a:ext cx="2834153" cy="3943250"/>
          </a:xfrm>
        </p:spPr>
        <p:txBody>
          <a:bodyPr>
            <a:normAutofit/>
          </a:bodyPr>
          <a:lstStyle/>
          <a:p>
            <a:r>
              <a:rPr lang="fr-FR" sz="3700" dirty="0">
                <a:solidFill>
                  <a:srgbClr val="FEFFFF"/>
                </a:solidFill>
              </a:rPr>
              <a:t>Polémiques autour de l’enseignement de l’histoire </a:t>
            </a:r>
            <a:br>
              <a:rPr lang="fr-FR" sz="3700" dirty="0">
                <a:solidFill>
                  <a:srgbClr val="FEFFFF"/>
                </a:solidFill>
              </a:rPr>
            </a:br>
            <a:endParaRPr lang="fr-FR" sz="3700" dirty="0">
              <a:solidFill>
                <a:srgbClr val="FEFFFF"/>
              </a:solidFill>
            </a:endParaRPr>
          </a:p>
        </p:txBody>
      </p:sp>
      <p:sp>
        <p:nvSpPr>
          <p:cNvPr id="3" name="Sous-titre 2">
            <a:extLst>
              <a:ext uri="{FF2B5EF4-FFF2-40B4-BE49-F238E27FC236}">
                <a16:creationId xmlns:a16="http://schemas.microsoft.com/office/drawing/2014/main" id="{5CAC7654-AD00-415B-A0BF-D3C3B8A195D8}"/>
              </a:ext>
            </a:extLst>
          </p:cNvPr>
          <p:cNvSpPr>
            <a:spLocks noGrp="1"/>
          </p:cNvSpPr>
          <p:nvPr>
            <p:ph type="subTitle" idx="1"/>
          </p:nvPr>
        </p:nvSpPr>
        <p:spPr>
          <a:xfrm>
            <a:off x="405210" y="5620300"/>
            <a:ext cx="2834153" cy="714241"/>
          </a:xfrm>
        </p:spPr>
        <p:txBody>
          <a:bodyPr anchor="ctr">
            <a:noAutofit/>
          </a:bodyPr>
          <a:lstStyle/>
          <a:p>
            <a:pPr>
              <a:lnSpc>
                <a:spcPct val="90000"/>
              </a:lnSpc>
            </a:pPr>
            <a:r>
              <a:rPr lang="fr-FR" sz="2400" dirty="0">
                <a:solidFill>
                  <a:srgbClr val="FEFFFF"/>
                </a:solidFill>
              </a:rPr>
              <a:t>Identité et récit national </a:t>
            </a:r>
            <a:r>
              <a:rPr lang="fr-FR" sz="1600" dirty="0">
                <a:solidFill>
                  <a:srgbClr val="FEFFFF"/>
                </a:solidFill>
              </a:rPr>
              <a:t>(</a:t>
            </a:r>
            <a:r>
              <a:rPr lang="fr-FR" sz="1600" i="1" dirty="0">
                <a:solidFill>
                  <a:srgbClr val="FEFFFF"/>
                </a:solidFill>
              </a:rPr>
              <a:t>Présentation du 10 novembre 2017</a:t>
            </a:r>
            <a:r>
              <a:rPr lang="fr-FR" sz="1600" dirty="0">
                <a:solidFill>
                  <a:srgbClr val="FEFFFF"/>
                </a:solidFill>
              </a:rPr>
              <a:t>)</a:t>
            </a:r>
          </a:p>
          <a:p>
            <a:pPr>
              <a:lnSpc>
                <a:spcPct val="90000"/>
              </a:lnSpc>
            </a:pPr>
            <a:r>
              <a:rPr lang="fr-FR" sz="1400" dirty="0">
                <a:solidFill>
                  <a:srgbClr val="FEFFFF"/>
                </a:solidFill>
              </a:rPr>
              <a:t>Jeanne Clément</a:t>
            </a:r>
          </a:p>
          <a:p>
            <a:pPr>
              <a:lnSpc>
                <a:spcPct val="90000"/>
              </a:lnSpc>
            </a:pPr>
            <a:r>
              <a:rPr lang="fr-FR" sz="1400" dirty="0">
                <a:solidFill>
                  <a:srgbClr val="FEFFFF"/>
                </a:solidFill>
              </a:rPr>
              <a:t>Thomas </a:t>
            </a:r>
            <a:r>
              <a:rPr lang="fr-FR" sz="1400" dirty="0" err="1">
                <a:solidFill>
                  <a:srgbClr val="FEFFFF"/>
                </a:solidFill>
              </a:rPr>
              <a:t>Dessalles</a:t>
            </a:r>
            <a:r>
              <a:rPr lang="fr-FR" sz="1400" dirty="0">
                <a:solidFill>
                  <a:srgbClr val="FEFFFF"/>
                </a:solidFill>
              </a:rPr>
              <a:t> </a:t>
            </a:r>
          </a:p>
          <a:p>
            <a:pPr>
              <a:lnSpc>
                <a:spcPct val="90000"/>
              </a:lnSpc>
            </a:pPr>
            <a:r>
              <a:rPr lang="fr-FR" sz="1400" dirty="0">
                <a:solidFill>
                  <a:srgbClr val="FEFFFF"/>
                </a:solidFill>
              </a:rPr>
              <a:t>Richard </a:t>
            </a:r>
            <a:r>
              <a:rPr lang="fr-FR" sz="1400" dirty="0" err="1">
                <a:solidFill>
                  <a:srgbClr val="FEFFFF"/>
                </a:solidFill>
              </a:rPr>
              <a:t>Vildeman</a:t>
            </a:r>
            <a:r>
              <a:rPr lang="fr-FR" sz="1400" dirty="0">
                <a:solidFill>
                  <a:srgbClr val="FEFFFF"/>
                </a:solidFill>
              </a:rPr>
              <a:t> </a:t>
            </a:r>
          </a:p>
        </p:txBody>
      </p:sp>
      <p:pic>
        <p:nvPicPr>
          <p:cNvPr id="8" name="Image 7">
            <a:extLst>
              <a:ext uri="{FF2B5EF4-FFF2-40B4-BE49-F238E27FC236}">
                <a16:creationId xmlns:a16="http://schemas.microsoft.com/office/drawing/2014/main" id="{9068C0FE-1EFE-462A-AF90-35279FAEBED1}"/>
              </a:ext>
            </a:extLst>
          </p:cNvPr>
          <p:cNvPicPr>
            <a:picLocks noChangeAspect="1"/>
          </p:cNvPicPr>
          <p:nvPr/>
        </p:nvPicPr>
        <p:blipFill>
          <a:blip r:embed="rId3"/>
          <a:stretch>
            <a:fillRect/>
          </a:stretch>
        </p:blipFill>
        <p:spPr>
          <a:xfrm>
            <a:off x="4427837" y="1548825"/>
            <a:ext cx="1789017" cy="1064891"/>
          </a:xfrm>
          <a:prstGeom prst="rect">
            <a:avLst/>
          </a:prstGeom>
        </p:spPr>
      </p:pic>
      <p:pic>
        <p:nvPicPr>
          <p:cNvPr id="4" name="Image 3">
            <a:extLst>
              <a:ext uri="{FF2B5EF4-FFF2-40B4-BE49-F238E27FC236}">
                <a16:creationId xmlns:a16="http://schemas.microsoft.com/office/drawing/2014/main" id="{6B77F561-693D-4C07-971D-4F11F43EEC88}"/>
              </a:ext>
            </a:extLst>
          </p:cNvPr>
          <p:cNvPicPr>
            <a:picLocks noChangeAspect="1"/>
          </p:cNvPicPr>
          <p:nvPr/>
        </p:nvPicPr>
        <p:blipFill>
          <a:blip r:embed="rId4"/>
          <a:stretch>
            <a:fillRect/>
          </a:stretch>
        </p:blipFill>
        <p:spPr>
          <a:xfrm>
            <a:off x="4586455" y="3789309"/>
            <a:ext cx="1471782" cy="2242716"/>
          </a:xfrm>
          <a:prstGeom prst="rect">
            <a:avLst/>
          </a:prstGeom>
        </p:spPr>
      </p:pic>
    </p:spTree>
    <p:extLst>
      <p:ext uri="{BB962C8B-B14F-4D97-AF65-F5344CB8AC3E}">
        <p14:creationId xmlns:p14="http://schemas.microsoft.com/office/powerpoint/2010/main" val="2783565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Les rythmes scolaires en question</a:t>
            </a:r>
          </a:p>
        </p:txBody>
      </p:sp>
      <p:pic>
        <p:nvPicPr>
          <p:cNvPr id="4" name="Espace réservé du contenu 3" descr="photo_livres.jpg"/>
          <p:cNvPicPr>
            <a:picLocks noGrp="1" noChangeAspect="1"/>
          </p:cNvPicPr>
          <p:nvPr>
            <p:ph idx="1"/>
          </p:nvPr>
        </p:nvPicPr>
        <p:blipFill>
          <a:blip r:embed="rId2">
            <a:extLst>
              <a:ext uri="{28A0092B-C50C-407E-A947-70E740481C1C}">
                <a14:useLocalDpi xmlns:a14="http://schemas.microsoft.com/office/drawing/2010/main" val="0"/>
              </a:ext>
            </a:extLst>
          </a:blip>
          <a:srcRect l="-44728" r="-44728"/>
          <a:stretch>
            <a:fillRect/>
          </a:stretch>
        </p:blipFill>
        <p:spPr/>
      </p:pic>
    </p:spTree>
    <p:extLst>
      <p:ext uri="{BB962C8B-B14F-4D97-AF65-F5344CB8AC3E}">
        <p14:creationId xmlns:p14="http://schemas.microsoft.com/office/powerpoint/2010/main" val="1197993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2400" dirty="0">
                <a:solidFill>
                  <a:schemeClr val="tx1"/>
                </a:solidFill>
              </a:rPr>
              <a:t>De la diffusion doxique des discours de contestation</a:t>
            </a:r>
            <a:br>
              <a:rPr lang="fr-FR" sz="2400" dirty="0">
                <a:solidFill>
                  <a:schemeClr val="tx1"/>
                </a:solidFill>
              </a:rPr>
            </a:br>
            <a:r>
              <a:rPr lang="fr-FR" sz="2400" dirty="0">
                <a:solidFill>
                  <a:schemeClr val="tx1"/>
                </a:solidFill>
              </a:rPr>
              <a:t>Étude de cas</a:t>
            </a:r>
            <a:br>
              <a:rPr lang="fr-FR" sz="2400" dirty="0">
                <a:solidFill>
                  <a:schemeClr val="tx1"/>
                </a:solidFill>
              </a:rPr>
            </a:br>
            <a:br>
              <a:rPr lang="fr-FR" sz="2400" dirty="0">
                <a:solidFill>
                  <a:schemeClr val="tx1"/>
                </a:solidFill>
              </a:rPr>
            </a:br>
            <a:r>
              <a:rPr lang="fr-FR" sz="2400" dirty="0">
                <a:solidFill>
                  <a:schemeClr val="tx1"/>
                </a:solidFill>
              </a:rPr>
              <a:t>Conclusion</a:t>
            </a:r>
            <a:endParaRPr lang="fr-FR" sz="2400" dirty="0"/>
          </a:p>
        </p:txBody>
      </p:sp>
      <p:pic>
        <p:nvPicPr>
          <p:cNvPr id="6" name="Espace réservé du contenu 5"/>
          <p:cNvPicPr>
            <a:picLocks noGrp="1" noChangeAspect="1"/>
          </p:cNvPicPr>
          <p:nvPr>
            <p:ph idx="1"/>
          </p:nvPr>
        </p:nvPicPr>
        <p:blipFill rotWithShape="1">
          <a:blip r:embed="rId3"/>
          <a:srcRect l="-98" r="-98"/>
          <a:stretch/>
        </p:blipFill>
        <p:spPr>
          <a:xfrm>
            <a:off x="0" y="2648856"/>
            <a:ext cx="8403479" cy="3864430"/>
          </a:xfrm>
        </p:spPr>
      </p:pic>
      <p:sp>
        <p:nvSpPr>
          <p:cNvPr id="7" name="ZoneTexte 6"/>
          <p:cNvSpPr txBox="1"/>
          <p:nvPr/>
        </p:nvSpPr>
        <p:spPr>
          <a:xfrm>
            <a:off x="2195286" y="5751286"/>
            <a:ext cx="184666"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3168309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7"/>
            <a:ext cx="7620000" cy="1303791"/>
          </a:xfrm>
        </p:spPr>
        <p:txBody>
          <a:bodyPr/>
          <a:lstStyle/>
          <a:p>
            <a:pPr algn="ctr"/>
            <a:r>
              <a:rPr lang="fr-FR" sz="2400" dirty="0">
                <a:solidFill>
                  <a:schemeClr val="tx1"/>
                </a:solidFill>
              </a:rPr>
              <a:t>De la diffusion doxique des discours de contestation</a:t>
            </a:r>
            <a:br>
              <a:rPr lang="fr-FR" sz="2400" dirty="0">
                <a:solidFill>
                  <a:schemeClr val="tx1"/>
                </a:solidFill>
              </a:rPr>
            </a:br>
            <a:r>
              <a:rPr lang="fr-FR" sz="2400" dirty="0">
                <a:solidFill>
                  <a:schemeClr val="tx1"/>
                </a:solidFill>
              </a:rPr>
              <a:t>Étude de cas</a:t>
            </a:r>
            <a:br>
              <a:rPr lang="fr-FR" sz="2400" dirty="0">
                <a:solidFill>
                  <a:schemeClr val="tx1"/>
                </a:solidFill>
              </a:rPr>
            </a:br>
            <a:r>
              <a:rPr lang="fr-FR" sz="2400" dirty="0">
                <a:solidFill>
                  <a:schemeClr val="tx1"/>
                </a:solidFill>
              </a:rPr>
              <a:t>Conclusion</a:t>
            </a:r>
            <a:endParaRPr lang="fr-FR" sz="2400" dirty="0"/>
          </a:p>
        </p:txBody>
      </p:sp>
      <p:sp>
        <p:nvSpPr>
          <p:cNvPr id="7" name="ZoneTexte 6"/>
          <p:cNvSpPr txBox="1"/>
          <p:nvPr/>
        </p:nvSpPr>
        <p:spPr>
          <a:xfrm>
            <a:off x="2195286" y="5751286"/>
            <a:ext cx="184666" cy="369332"/>
          </a:xfrm>
          <a:prstGeom prst="rect">
            <a:avLst/>
          </a:prstGeom>
          <a:noFill/>
        </p:spPr>
        <p:txBody>
          <a:bodyPr wrap="none" rtlCol="0">
            <a:spAutoFit/>
          </a:bodyPr>
          <a:lstStyle/>
          <a:p>
            <a:endParaRPr lang="fr-FR" dirty="0"/>
          </a:p>
        </p:txBody>
      </p:sp>
      <p:pic>
        <p:nvPicPr>
          <p:cNvPr id="4" name="Image 3" descr="Moulinex dipl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92175"/>
            <a:ext cx="8466200" cy="3965825"/>
          </a:xfrm>
          <a:prstGeom prst="rect">
            <a:avLst/>
          </a:prstGeom>
        </p:spPr>
      </p:pic>
      <p:sp>
        <p:nvSpPr>
          <p:cNvPr id="5" name="ZoneTexte 4"/>
          <p:cNvSpPr txBox="1"/>
          <p:nvPr/>
        </p:nvSpPr>
        <p:spPr>
          <a:xfrm>
            <a:off x="0" y="2930523"/>
            <a:ext cx="8466200" cy="3785652"/>
          </a:xfrm>
          <a:prstGeom prst="rect">
            <a:avLst/>
          </a:prstGeom>
          <a:noFill/>
        </p:spPr>
        <p:txBody>
          <a:bodyPr wrap="square" rtlCol="0">
            <a:spAutoFit/>
          </a:bodyPr>
          <a:lstStyle/>
          <a:p>
            <a:pPr algn="just"/>
            <a:r>
              <a:rPr lang="fr-FR" sz="2400" dirty="0"/>
              <a:t>« Au fond, une œuvre est un artichaut. On sait en défaire les feuilles mais il est très difficile de prendre ces feuilles et de fabriquer un artichaut. Rien n’est plus facile que d’ouvrir un pli mais il est très difficile de faire des plis et, pli sur pli, de fabriquer un organisme vivant. C’est ce que fait une femme dans son ventre quand elle est enceinte. Il y a un tissu, il se plie, puis se replie, puis se replie… L’œuvre, c’est cela : cet entassement d’informations l’une sur l’autre, accompli dans le noir et non dans la lumière. Alors que le geste de déplier soit appris, c’est l’enfance de l’art. Mais le vrai art c’est le geste inverse. »</a:t>
            </a:r>
          </a:p>
        </p:txBody>
      </p:sp>
    </p:spTree>
    <p:extLst>
      <p:ext uri="{BB962C8B-B14F-4D97-AF65-F5344CB8AC3E}">
        <p14:creationId xmlns:p14="http://schemas.microsoft.com/office/powerpoint/2010/main" val="284312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xit" presetSubtype="10" fill="hold" nodeType="withEffect">
                                  <p:stCondLst>
                                    <p:cond delay="0"/>
                                  </p:stCondLst>
                                  <p:childTnLst>
                                    <p:animEffect transition="out" filter="blinds(horizontal)">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8075" y="721775"/>
            <a:ext cx="8607192" cy="5490968"/>
          </a:xfrm>
        </p:spPr>
        <p:txBody>
          <a:bodyPr>
            <a:normAutofit fontScale="25000" lnSpcReduction="20000"/>
          </a:bodyPr>
          <a:lstStyle/>
          <a:p>
            <a:pPr marL="0" indent="0">
              <a:buNone/>
            </a:pPr>
            <a:endParaRPr lang="fr-FR" sz="2000" dirty="0"/>
          </a:p>
          <a:p>
            <a:pPr marL="0" indent="0">
              <a:lnSpc>
                <a:spcPct val="120000"/>
              </a:lnSpc>
              <a:buNone/>
            </a:pPr>
            <a:r>
              <a:rPr lang="fr-FR" sz="7400" dirty="0"/>
              <a:t>				</a:t>
            </a:r>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r>
              <a:rPr lang="fr-FR" sz="7400" dirty="0"/>
              <a:t>													</a:t>
            </a:r>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endParaRPr lang="fr-FR" sz="7400" dirty="0"/>
          </a:p>
          <a:p>
            <a:pPr marL="0" indent="0">
              <a:lnSpc>
                <a:spcPct val="120000"/>
              </a:lnSpc>
              <a:buNone/>
            </a:pPr>
            <a:r>
              <a:rPr lang="fr-FR" sz="7400" dirty="0"/>
              <a:t>											</a:t>
            </a:r>
          </a:p>
          <a:p>
            <a:pPr marL="0" indent="0">
              <a:lnSpc>
                <a:spcPct val="120000"/>
              </a:lnSpc>
              <a:buNone/>
            </a:pPr>
            <a:r>
              <a:rPr lang="fr-FR" sz="7400" dirty="0"/>
              <a:t>								</a:t>
            </a:r>
            <a:endParaRPr lang="fr-FR" sz="4400" dirty="0"/>
          </a:p>
          <a:p>
            <a:pPr marL="0" indent="0">
              <a:lnSpc>
                <a:spcPct val="120000"/>
              </a:lnSpc>
              <a:buNone/>
            </a:pPr>
            <a:r>
              <a:rPr lang="fr-FR" sz="4400" dirty="0"/>
              <a:t>														</a:t>
            </a:r>
            <a:r>
              <a:rPr lang="fr-FR" sz="2000" dirty="0"/>
              <a:t>					                				</a:t>
            </a:r>
          </a:p>
          <a:p>
            <a:pPr marL="0" indent="0">
              <a:buNone/>
            </a:pPr>
            <a:r>
              <a:rPr lang="fr-FR" sz="2000" dirty="0"/>
              <a:t>								</a:t>
            </a:r>
          </a:p>
          <a:p>
            <a:pPr marL="0" indent="0">
              <a:buNone/>
            </a:pPr>
            <a:endParaRPr lang="fr-FR" sz="2000" dirty="0"/>
          </a:p>
          <a:p>
            <a:pPr marL="0" indent="0">
              <a:buNone/>
            </a:pPr>
            <a:endParaRPr lang="fr-FR" sz="2000" dirty="0"/>
          </a:p>
          <a:p>
            <a:pPr marL="0" indent="0">
              <a:buNone/>
            </a:pPr>
            <a:r>
              <a:rPr lang="fr-FR" sz="2000" dirty="0"/>
              <a:t>								</a:t>
            </a:r>
          </a:p>
          <a:p>
            <a:pPr marL="0" indent="0">
              <a:buNone/>
            </a:pPr>
            <a:r>
              <a:rPr lang="fr-FR" sz="2000" dirty="0"/>
              <a:t>					</a:t>
            </a:r>
          </a:p>
          <a:p>
            <a:pPr marL="0" indent="0">
              <a:buNone/>
            </a:pPr>
            <a:r>
              <a:rPr lang="fr-FR" sz="2000" dirty="0"/>
              <a:t>							</a:t>
            </a:r>
          </a:p>
          <a:p>
            <a:pPr marL="0" indent="0">
              <a:buNone/>
            </a:pPr>
            <a:r>
              <a:rPr lang="fr-FR" sz="2000" dirty="0"/>
              <a:t>						</a:t>
            </a:r>
          </a:p>
        </p:txBody>
      </p:sp>
      <p:graphicFrame>
        <p:nvGraphicFramePr>
          <p:cNvPr id="8" name="Tableau 7"/>
          <p:cNvGraphicFramePr>
            <a:graphicFrameLocks noGrp="1"/>
          </p:cNvGraphicFramePr>
          <p:nvPr>
            <p:extLst>
              <p:ext uri="{D42A27DB-BD31-4B8C-83A1-F6EECF244321}">
                <p14:modId xmlns:p14="http://schemas.microsoft.com/office/powerpoint/2010/main" val="1900384132"/>
              </p:ext>
            </p:extLst>
          </p:nvPr>
        </p:nvGraphicFramePr>
        <p:xfrm>
          <a:off x="171639" y="113691"/>
          <a:ext cx="8972361" cy="6613455"/>
        </p:xfrm>
        <a:graphic>
          <a:graphicData uri="http://schemas.openxmlformats.org/drawingml/2006/table">
            <a:tbl>
              <a:tblPr firstRow="1" bandRow="1">
                <a:tableStyleId>{5DA37D80-6434-44D0-A028-1B22A696006F}</a:tableStyleId>
              </a:tblPr>
              <a:tblGrid>
                <a:gridCol w="592480">
                  <a:extLst>
                    <a:ext uri="{9D8B030D-6E8A-4147-A177-3AD203B41FA5}">
                      <a16:colId xmlns:a16="http://schemas.microsoft.com/office/drawing/2014/main" val="20000"/>
                    </a:ext>
                  </a:extLst>
                </a:gridCol>
                <a:gridCol w="1863090">
                  <a:extLst>
                    <a:ext uri="{9D8B030D-6E8A-4147-A177-3AD203B41FA5}">
                      <a16:colId xmlns:a16="http://schemas.microsoft.com/office/drawing/2014/main" val="20001"/>
                    </a:ext>
                  </a:extLst>
                </a:gridCol>
                <a:gridCol w="2684049">
                  <a:extLst>
                    <a:ext uri="{9D8B030D-6E8A-4147-A177-3AD203B41FA5}">
                      <a16:colId xmlns:a16="http://schemas.microsoft.com/office/drawing/2014/main" val="20002"/>
                    </a:ext>
                  </a:extLst>
                </a:gridCol>
                <a:gridCol w="1945305">
                  <a:extLst>
                    <a:ext uri="{9D8B030D-6E8A-4147-A177-3AD203B41FA5}">
                      <a16:colId xmlns:a16="http://schemas.microsoft.com/office/drawing/2014/main" val="20003"/>
                    </a:ext>
                  </a:extLst>
                </a:gridCol>
                <a:gridCol w="1887437">
                  <a:extLst>
                    <a:ext uri="{9D8B030D-6E8A-4147-A177-3AD203B41FA5}">
                      <a16:colId xmlns:a16="http://schemas.microsoft.com/office/drawing/2014/main" val="20004"/>
                    </a:ext>
                  </a:extLst>
                </a:gridCol>
              </a:tblGrid>
              <a:tr h="413320">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2000" baseline="0" dirty="0"/>
                        <a:t> SC                           CS                         </a:t>
                      </a:r>
                      <a:endParaRPr lang="fr-FR" sz="2000" dirty="0"/>
                    </a:p>
                  </a:txBody>
                  <a:tcPr>
                    <a:lnTlToBr w="12700" cap="flat" cmpd="sng" algn="ctr">
                      <a:solidFill>
                        <a:scrgbClr r="0" g="0" b="0"/>
                      </a:solidFill>
                      <a:prstDash val="solid"/>
                      <a:round/>
                      <a:headEnd type="none" w="med" len="med"/>
                      <a:tailEnd type="none" w="med" len="med"/>
                    </a:lnTlToBr>
                  </a:tcPr>
                </a:tc>
                <a:tc hMerge="1">
                  <a:txBody>
                    <a:bodyPr/>
                    <a:lstStyle/>
                    <a:p>
                      <a:endParaRPr lang="fr-FR"/>
                    </a:p>
                  </a:txBody>
                  <a:tcPr/>
                </a:tc>
                <a:tc>
                  <a:txBody>
                    <a:bodyPr/>
                    <a:lstStyle/>
                    <a:p>
                      <a:pPr algn="ctr"/>
                      <a:r>
                        <a:rPr lang="fr-FR" sz="2000" dirty="0"/>
                        <a:t> Canon</a:t>
                      </a:r>
                    </a:p>
                  </a:txBody>
                  <a:tcPr/>
                </a:tc>
                <a:tc>
                  <a:txBody>
                    <a:bodyPr/>
                    <a:lstStyle/>
                    <a:p>
                      <a:pPr algn="ctr"/>
                      <a:r>
                        <a:rPr lang="fr-FR" sz="2000" dirty="0"/>
                        <a:t>Vulgate</a:t>
                      </a:r>
                    </a:p>
                  </a:txBody>
                  <a:tcPr/>
                </a:tc>
                <a:tc>
                  <a:txBody>
                    <a:bodyPr/>
                    <a:lstStyle/>
                    <a:p>
                      <a:pPr algn="ctr"/>
                      <a:r>
                        <a:rPr lang="fr-FR" sz="2000" dirty="0"/>
                        <a:t>Doxa</a:t>
                      </a:r>
                    </a:p>
                  </a:txBody>
                  <a:tcPr/>
                </a:tc>
                <a:extLst>
                  <a:ext uri="{0D108BD9-81ED-4DB2-BD59-A6C34878D82A}">
                    <a16:rowId xmlns:a16="http://schemas.microsoft.com/office/drawing/2014/main" val="10000"/>
                  </a:ext>
                </a:extLst>
              </a:tr>
              <a:tr h="1391014">
                <a:tc>
                  <a:txBody>
                    <a:bodyPr/>
                    <a:lstStyle/>
                    <a:p>
                      <a:pPr algn="ctr"/>
                      <a:r>
                        <a:rPr lang="fr-FR" b="1" dirty="0"/>
                        <a:t>Exhibition</a:t>
                      </a:r>
                      <a:endParaRPr lang="fr-FR" dirty="0"/>
                    </a:p>
                  </a:txBody>
                  <a:tcPr vert="vert27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a:t>Objet</a:t>
                      </a:r>
                    </a:p>
                  </a:txBody>
                  <a:tcPr/>
                </a:tc>
                <a:tc>
                  <a:txBody>
                    <a:bodyPr/>
                    <a:lstStyle/>
                    <a:p>
                      <a:r>
                        <a:rPr lang="fr-FR" dirty="0"/>
                        <a:t>La semaine de 4 jours</a:t>
                      </a:r>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10001"/>
                  </a:ext>
                </a:extLst>
              </a:tr>
              <a:tr h="191264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b="1" dirty="0" err="1"/>
                        <a:t>Présentitification</a:t>
                      </a:r>
                      <a:endParaRPr lang="fr-FR" b="1" dirty="0"/>
                    </a:p>
                  </a:txBody>
                  <a:tcPr vert="vert27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a:t>Communautés/</a:t>
                      </a:r>
                      <a:r>
                        <a:rPr lang="fr-FR" baseline="0" dirty="0"/>
                        <a:t> </a:t>
                      </a:r>
                      <a:r>
                        <a:rPr lang="fr-FR" dirty="0"/>
                        <a:t>acteurs en confrontation</a:t>
                      </a:r>
                    </a:p>
                  </a:txBody>
                  <a:tcPr/>
                </a:tc>
                <a:tc>
                  <a:txBody>
                    <a:bodyPr/>
                    <a:lstStyle/>
                    <a:p>
                      <a:r>
                        <a:rPr lang="fr-FR" dirty="0"/>
                        <a:t>Ministère / </a:t>
                      </a:r>
                      <a:r>
                        <a:rPr lang="fr-FR" dirty="0" err="1"/>
                        <a:t>Chronobiologistes</a:t>
                      </a:r>
                      <a:endParaRPr lang="fr-FR" dirty="0"/>
                    </a:p>
                  </a:txBody>
                  <a:tcPr/>
                </a:tc>
                <a:tc>
                  <a:txBody>
                    <a:bodyPr/>
                    <a:lstStyle/>
                    <a:p>
                      <a:r>
                        <a:rPr lang="fr-FR" dirty="0"/>
                        <a:t>Communes/état</a:t>
                      </a:r>
                    </a:p>
                    <a:p>
                      <a:r>
                        <a:rPr lang="fr-FR" dirty="0"/>
                        <a:t>Enseignants/</a:t>
                      </a:r>
                      <a:r>
                        <a:rPr lang="fr-FR" baseline="0" dirty="0"/>
                        <a:t> enseignants </a:t>
                      </a:r>
                      <a:endParaRPr lang="fr-FR" dirty="0"/>
                    </a:p>
                  </a:txBody>
                  <a:tcPr/>
                </a:tc>
                <a:tc>
                  <a:txBody>
                    <a:bodyPr/>
                    <a:lstStyle/>
                    <a:p>
                      <a:endParaRPr lang="fr-FR" dirty="0"/>
                    </a:p>
                  </a:txBody>
                  <a:tcPr/>
                </a:tc>
                <a:extLst>
                  <a:ext uri="{0D108BD9-81ED-4DB2-BD59-A6C34878D82A}">
                    <a16:rowId xmlns:a16="http://schemas.microsoft.com/office/drawing/2014/main" val="10002"/>
                  </a:ext>
                </a:extLst>
              </a:tr>
              <a:tr h="860035">
                <a:tc row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b="1" dirty="0"/>
                        <a:t>Identité collective </a:t>
                      </a:r>
                      <a:endParaRPr lang="fr-FR" dirty="0"/>
                    </a:p>
                    <a:p>
                      <a:pPr marL="0" marR="0" indent="0" algn="ctr" defTabSz="457200" rtl="0" eaLnBrk="1" fontAlgn="auto" latinLnBrk="0" hangingPunct="1">
                        <a:lnSpc>
                          <a:spcPct val="100000"/>
                        </a:lnSpc>
                        <a:spcBef>
                          <a:spcPts val="0"/>
                        </a:spcBef>
                        <a:spcAft>
                          <a:spcPts val="0"/>
                        </a:spcAft>
                        <a:buClrTx/>
                        <a:buSzTx/>
                        <a:buFontTx/>
                        <a:buNone/>
                        <a:tabLst/>
                        <a:defRPr/>
                      </a:pPr>
                      <a:endParaRPr lang="fr-FR" dirty="0"/>
                    </a:p>
                  </a:txBody>
                  <a:tcPr vert="vert27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a:t>Genre</a:t>
                      </a:r>
                      <a:r>
                        <a:rPr lang="fr-FR" baseline="0" dirty="0"/>
                        <a:t> de discours de contestation</a:t>
                      </a:r>
                      <a:endParaRPr lang="fr-FR" dirty="0"/>
                    </a:p>
                  </a:txBody>
                  <a:tcPr/>
                </a:tc>
                <a:tc>
                  <a:txBody>
                    <a:bodyPr/>
                    <a:lstStyle/>
                    <a:p>
                      <a:endParaRPr lang="fr-FR"/>
                    </a:p>
                  </a:txBody>
                  <a:tcPr/>
                </a:tc>
                <a:tc>
                  <a:txBody>
                    <a:bodyPr/>
                    <a:lstStyle/>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Article du Parisien</a:t>
                      </a:r>
                    </a:p>
                    <a:p>
                      <a:r>
                        <a:rPr lang="fr-FR" dirty="0"/>
                        <a:t>Blog</a:t>
                      </a:r>
                    </a:p>
                  </a:txBody>
                  <a:tcPr/>
                </a:tc>
                <a:extLst>
                  <a:ext uri="{0D108BD9-81ED-4DB2-BD59-A6C34878D82A}">
                    <a16:rowId xmlns:a16="http://schemas.microsoft.com/office/drawing/2014/main" val="10003"/>
                  </a:ext>
                </a:extLst>
              </a:tr>
              <a:tr h="796481">
                <a:tc vMerge="1">
                  <a:txBody>
                    <a:bodyPr/>
                    <a:lstStyle/>
                    <a:p>
                      <a:endParaRPr lang="fr-FR"/>
                    </a:p>
                  </a:txBody>
                  <a:tcPr/>
                </a:tc>
                <a:tc>
                  <a:txBody>
                    <a:bodyPr/>
                    <a:lstStyle/>
                    <a:p>
                      <a:pPr algn="l"/>
                      <a:r>
                        <a:rPr lang="fr-FR" dirty="0"/>
                        <a:t>Genre de discours</a:t>
                      </a:r>
                    </a:p>
                    <a:p>
                      <a:pPr algn="l"/>
                      <a:r>
                        <a:rPr lang="fr-FR" dirty="0"/>
                        <a:t>contesté</a:t>
                      </a:r>
                    </a:p>
                  </a:txBody>
                  <a:tcPr/>
                </a:tc>
                <a:tc>
                  <a:txBody>
                    <a:bodyPr/>
                    <a:lstStyle/>
                    <a:p>
                      <a:r>
                        <a:rPr lang="fr-FR" dirty="0"/>
                        <a:t>Décret Hamon</a:t>
                      </a:r>
                      <a:r>
                        <a:rPr lang="fr-FR" baseline="0" dirty="0"/>
                        <a:t> </a:t>
                      </a:r>
                      <a:endParaRPr lang="fr-FR" dirty="0"/>
                    </a:p>
                  </a:txBody>
                  <a:tcPr/>
                </a:tc>
                <a:tc>
                  <a:txBody>
                    <a:bodyPr/>
                    <a:lstStyle/>
                    <a:p>
                      <a:endParaRPr lang="fr-F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txBody>
                  <a:tcPr/>
                </a:tc>
                <a:extLst>
                  <a:ext uri="{0D108BD9-81ED-4DB2-BD59-A6C34878D82A}">
                    <a16:rowId xmlns:a16="http://schemas.microsoft.com/office/drawing/2014/main" val="10004"/>
                  </a:ext>
                </a:extLst>
              </a:tr>
              <a:tr h="1239961">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dirty="0"/>
                    </a:p>
                  </a:txBody>
                  <a:tcPr vert="vert270"/>
                </a:tc>
                <a:tc>
                  <a:txBody>
                    <a:bodyPr/>
                    <a:lstStyle/>
                    <a:p>
                      <a:pPr algn="l"/>
                      <a:r>
                        <a:rPr lang="fr-FR" b="0" dirty="0"/>
                        <a:t>Modes d’activation </a:t>
                      </a:r>
                    </a:p>
                    <a:p>
                      <a:pPr algn="l"/>
                      <a:r>
                        <a:rPr lang="fr-FR" b="0" dirty="0"/>
                        <a:t>des points de désaccord</a:t>
                      </a:r>
                    </a:p>
                  </a:txBody>
                  <a:tcPr/>
                </a:tc>
                <a:tc>
                  <a:txBody>
                    <a:bodyPr/>
                    <a:lstStyle/>
                    <a:p>
                      <a:endParaRPr lang="fr-FR"/>
                    </a:p>
                  </a:txBody>
                  <a:tcPr/>
                </a:tc>
                <a:tc>
                  <a:txBody>
                    <a:bodyPr/>
                    <a:lstStyle/>
                    <a:p>
                      <a:endParaRPr lang="fr-FR"/>
                    </a:p>
                  </a:txBody>
                  <a:tcPr/>
                </a:tc>
                <a:tc>
                  <a:txBody>
                    <a:bodyPr/>
                    <a:lstStyle/>
                    <a:p>
                      <a:r>
                        <a:rPr lang="fr-FR" dirty="0"/>
                        <a:t>Polémique</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83131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305" y="511774"/>
            <a:ext cx="8185610" cy="6346226"/>
          </a:xfrm>
        </p:spPr>
        <p:txBody>
          <a:bodyPr>
            <a:noAutofit/>
          </a:bodyPr>
          <a:lstStyle/>
          <a:p>
            <a:pPr marL="114300" indent="0" algn="just">
              <a:buNone/>
            </a:pPr>
            <a:r>
              <a:rPr lang="fr-FR" sz="2400" dirty="0"/>
              <a:t>Conclusion</a:t>
            </a:r>
          </a:p>
          <a:p>
            <a:pPr marL="114300" indent="0" algn="just">
              <a:buNone/>
            </a:pPr>
            <a:r>
              <a:rPr lang="fr-FR" sz="2400" dirty="0"/>
              <a:t>Des bénéfices de l’approche sémio-discursive du désaccord en formation professionnelle</a:t>
            </a:r>
          </a:p>
          <a:p>
            <a:pPr marL="114300" indent="0">
              <a:buNone/>
            </a:pPr>
            <a:endParaRPr lang="fr-FR" dirty="0"/>
          </a:p>
          <a:p>
            <a:pPr algn="just">
              <a:lnSpc>
                <a:spcPct val="120000"/>
              </a:lnSpc>
            </a:pPr>
            <a:r>
              <a:rPr lang="fr-FR" dirty="0"/>
              <a:t>Sur le plan pédagogique </a:t>
            </a:r>
          </a:p>
          <a:p>
            <a:pPr lvl="2" algn="just">
              <a:lnSpc>
                <a:spcPct val="120000"/>
              </a:lnSpc>
            </a:pPr>
            <a:r>
              <a:rPr lang="fr-FR" sz="2200" dirty="0"/>
              <a:t>Efficacité de la démarche connaissances des disciplines comme champ à travers les problématiques qui les traversent (sociétales, disciplinaire)</a:t>
            </a:r>
          </a:p>
          <a:p>
            <a:pPr lvl="1" algn="just">
              <a:lnSpc>
                <a:spcPct val="120000"/>
              </a:lnSpc>
            </a:pPr>
            <a:endParaRPr lang="fr-FR" sz="2200" dirty="0"/>
          </a:p>
          <a:p>
            <a:pPr>
              <a:lnSpc>
                <a:spcPct val="120000"/>
              </a:lnSpc>
            </a:pPr>
            <a:r>
              <a:rPr lang="fr-FR" dirty="0"/>
              <a:t>Sur le plan épistémique </a:t>
            </a:r>
          </a:p>
          <a:p>
            <a:pPr lvl="2">
              <a:lnSpc>
                <a:spcPct val="120000"/>
              </a:lnSpc>
            </a:pPr>
            <a:r>
              <a:rPr lang="fr-FR" sz="2200" dirty="0"/>
              <a:t>Une introduction à l’AD</a:t>
            </a:r>
          </a:p>
          <a:p>
            <a:pPr lvl="2">
              <a:lnSpc>
                <a:spcPct val="120000"/>
              </a:lnSpc>
            </a:pPr>
            <a:r>
              <a:rPr lang="fr-FR" sz="2200" dirty="0"/>
              <a:t>Un questionnement de la démarche des notions et des modèles par les acteurs (recherche et formation)</a:t>
            </a:r>
          </a:p>
          <a:p>
            <a:pPr marL="0" indent="0" algn="just">
              <a:buNone/>
            </a:pPr>
            <a:endParaRPr lang="fr-FR" sz="1600" dirty="0"/>
          </a:p>
        </p:txBody>
      </p:sp>
    </p:spTree>
    <p:extLst>
      <p:ext uri="{BB962C8B-B14F-4D97-AF65-F5344CB8AC3E}">
        <p14:creationId xmlns:p14="http://schemas.microsoft.com/office/powerpoint/2010/main" val="234043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blinds(horizontal)">
                                      <p:cBhvr>
                                        <p:cTn id="15" dur="500"/>
                                        <p:tgtEl>
                                          <p:spTgt spid="3">
                                            <p:txEl>
                                              <p:pRg st="6" end="6"/>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blinds(horizontal)">
                                      <p:cBhvr>
                                        <p:cTn id="18" dur="500"/>
                                        <p:tgtEl>
                                          <p:spTgt spid="3">
                                            <p:txEl>
                                              <p:pRg st="7" end="7"/>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blinds(horizontal)">
                                      <p:cBhvr>
                                        <p:cTn id="2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3760" y="91364"/>
            <a:ext cx="8303040" cy="328910"/>
          </a:xfrm>
        </p:spPr>
        <p:txBody>
          <a:bodyPr>
            <a:normAutofit fontScale="90000"/>
          </a:bodyPr>
          <a:lstStyle/>
          <a:p>
            <a:r>
              <a:rPr lang="fr-FR" sz="1800" dirty="0"/>
              <a:t>Pour une approche discursive des problématiques scolaires </a:t>
            </a:r>
            <a:br>
              <a:rPr lang="fr-FR" sz="1800" dirty="0"/>
            </a:br>
            <a:r>
              <a:rPr lang="fr-FR" sz="1800" dirty="0"/>
              <a:t>comme aide à la formation des enseignants</a:t>
            </a:r>
            <a:br>
              <a:rPr lang="fr-FR" sz="1800" dirty="0"/>
            </a:br>
            <a:r>
              <a:rPr lang="fr-FR" sz="2000" b="1" dirty="0"/>
              <a:t>Bibliographie</a:t>
            </a:r>
            <a:endParaRPr lang="fr-FR" sz="2000" dirty="0"/>
          </a:p>
        </p:txBody>
      </p:sp>
      <p:sp>
        <p:nvSpPr>
          <p:cNvPr id="3" name="Espace réservé du contenu 2"/>
          <p:cNvSpPr>
            <a:spLocks noGrp="1"/>
          </p:cNvSpPr>
          <p:nvPr>
            <p:ph idx="1"/>
          </p:nvPr>
        </p:nvSpPr>
        <p:spPr>
          <a:xfrm>
            <a:off x="0" y="465956"/>
            <a:ext cx="9144000" cy="6392044"/>
          </a:xfrm>
        </p:spPr>
        <p:txBody>
          <a:bodyPr>
            <a:noAutofit/>
          </a:bodyPr>
          <a:lstStyle/>
          <a:p>
            <a:pPr marL="0" indent="0" algn="just">
              <a:lnSpc>
                <a:spcPct val="110000"/>
              </a:lnSpc>
              <a:buNone/>
            </a:pPr>
            <a:r>
              <a:rPr lang="fr-FR" sz="1600" dirty="0">
                <a:latin typeface="Times New Roman"/>
                <a:cs typeface="Times New Roman"/>
              </a:rPr>
              <a:t>Bertrand D. (2013) « Éducation et apories de la transmission », communication non publiée, Séminaire international de sémiotique, mercredi 4 novembre 2015. </a:t>
            </a:r>
            <a:r>
              <a:rPr lang="fr-FR" sz="1600" dirty="0">
                <a:latin typeface="Times New Roman"/>
                <a:cs typeface="Times New Roman"/>
                <a:hlinkClick r:id="rId2"/>
              </a:rPr>
              <a:t>http://www.fmsh.fr/fr/c/8105</a:t>
            </a:r>
            <a:endParaRPr lang="fr-FR" sz="1600" dirty="0">
              <a:latin typeface="Times New Roman"/>
              <a:cs typeface="Times New Roman"/>
            </a:endParaRPr>
          </a:p>
          <a:p>
            <a:pPr marL="0" indent="0" algn="just">
              <a:lnSpc>
                <a:spcPct val="110000"/>
              </a:lnSpc>
              <a:buNone/>
            </a:pPr>
            <a:r>
              <a:rPr lang="fr-FR" sz="1600" dirty="0">
                <a:latin typeface="Times New Roman"/>
                <a:cs typeface="Times New Roman"/>
              </a:rPr>
              <a:t>Delormas P. et </a:t>
            </a:r>
            <a:r>
              <a:rPr lang="fr-FR" sz="1600" dirty="0" err="1">
                <a:latin typeface="Times New Roman"/>
                <a:cs typeface="Times New Roman"/>
              </a:rPr>
              <a:t>Montandon</a:t>
            </a:r>
            <a:r>
              <a:rPr lang="fr-FR" sz="1600" dirty="0">
                <a:latin typeface="Times New Roman"/>
                <a:cs typeface="Times New Roman"/>
              </a:rPr>
              <a:t> Ch. (2012) « Conceptions de la citoyenneté européenne à l’école : une cacophonie institutionnelle », dans C. </a:t>
            </a:r>
            <a:r>
              <a:rPr lang="fr-FR" sz="1600" dirty="0" err="1">
                <a:latin typeface="Times New Roman"/>
                <a:cs typeface="Times New Roman"/>
              </a:rPr>
              <a:t>Delory-Momberger</a:t>
            </a:r>
            <a:r>
              <a:rPr lang="fr-FR" sz="1600" dirty="0">
                <a:latin typeface="Times New Roman"/>
                <a:cs typeface="Times New Roman"/>
              </a:rPr>
              <a:t>, G. </a:t>
            </a:r>
            <a:r>
              <a:rPr lang="fr-FR" sz="1600" dirty="0" err="1">
                <a:latin typeface="Times New Roman"/>
                <a:cs typeface="Times New Roman"/>
              </a:rPr>
              <a:t>Gebauer</a:t>
            </a:r>
            <a:r>
              <a:rPr lang="fr-FR" sz="1600" dirty="0">
                <a:latin typeface="Times New Roman"/>
                <a:cs typeface="Times New Roman"/>
              </a:rPr>
              <a:t>, M. Kruger-</a:t>
            </a:r>
            <a:r>
              <a:rPr lang="fr-FR" sz="1600" dirty="0" err="1">
                <a:latin typeface="Times New Roman"/>
                <a:cs typeface="Times New Roman"/>
              </a:rPr>
              <a:t>Potratz</a:t>
            </a:r>
            <a:r>
              <a:rPr lang="fr-FR" sz="1600" dirty="0">
                <a:latin typeface="Times New Roman"/>
                <a:cs typeface="Times New Roman"/>
              </a:rPr>
              <a:t>, </a:t>
            </a:r>
            <a:r>
              <a:rPr lang="fr-FR" sz="1600" dirty="0" err="1">
                <a:latin typeface="Times New Roman"/>
                <a:cs typeface="Times New Roman"/>
              </a:rPr>
              <a:t>Montandon</a:t>
            </a:r>
            <a:r>
              <a:rPr lang="fr-FR" sz="1600" dirty="0">
                <a:latin typeface="Times New Roman"/>
                <a:cs typeface="Times New Roman"/>
              </a:rPr>
              <a:t> Ch., </a:t>
            </a:r>
            <a:r>
              <a:rPr lang="fr-FR" sz="1600" dirty="0" err="1">
                <a:latin typeface="Times New Roman"/>
                <a:cs typeface="Times New Roman"/>
              </a:rPr>
              <a:t>Wulf</a:t>
            </a:r>
            <a:r>
              <a:rPr lang="fr-FR" sz="1600" dirty="0">
                <a:latin typeface="Times New Roman"/>
                <a:cs typeface="Times New Roman"/>
              </a:rPr>
              <a:t> Ch., </a:t>
            </a:r>
            <a:r>
              <a:rPr lang="fr-FR" sz="1600" i="1" dirty="0">
                <a:latin typeface="Times New Roman"/>
                <a:cs typeface="Times New Roman"/>
              </a:rPr>
              <a:t>La citoyenneté européenne. Désirs d’Europe. Regards des marges</a:t>
            </a:r>
            <a:r>
              <a:rPr lang="fr-FR" sz="1600" dirty="0">
                <a:latin typeface="Times New Roman"/>
                <a:cs typeface="Times New Roman"/>
              </a:rPr>
              <a:t>, Paris, L’Harmattan, coll. « Éducation comparée », 137-153.</a:t>
            </a:r>
          </a:p>
          <a:p>
            <a:pPr marL="0" indent="0" algn="just">
              <a:lnSpc>
                <a:spcPct val="110000"/>
              </a:lnSpc>
              <a:buNone/>
            </a:pPr>
            <a:r>
              <a:rPr lang="fr-FR" sz="1600" b="1" dirty="0"/>
              <a:t>Le cadrage du mémoire de master MEEF </a:t>
            </a:r>
            <a:r>
              <a:rPr lang="fr-FR" sz="1600" dirty="0"/>
              <a:t> </a:t>
            </a:r>
            <a:r>
              <a:rPr lang="fr-FR" sz="1600" b="1" dirty="0"/>
              <a:t>http://</a:t>
            </a:r>
            <a:r>
              <a:rPr lang="fr-FR" sz="1600" b="1" dirty="0" err="1"/>
              <a:t>www.afef.org</a:t>
            </a:r>
            <a:r>
              <a:rPr lang="fr-FR" sz="1600" b="1" dirty="0"/>
              <a:t>/system/files/2019-04/DELORMAS-FA%20204-EN%20LIGNE.pdf </a:t>
            </a:r>
            <a:endParaRPr lang="fr-FR" sz="1600" dirty="0"/>
          </a:p>
          <a:p>
            <a:pPr marL="0" indent="0" algn="just">
              <a:lnSpc>
                <a:spcPct val="110000"/>
              </a:lnSpc>
              <a:buNone/>
            </a:pPr>
            <a:endParaRPr lang="fr-FR" sz="1600" dirty="0">
              <a:latin typeface="Times New Roman"/>
              <a:cs typeface="Times New Roman"/>
            </a:endParaRPr>
          </a:p>
          <a:p>
            <a:pPr marL="0" indent="0" algn="just">
              <a:lnSpc>
                <a:spcPct val="110000"/>
              </a:lnSpc>
              <a:buNone/>
            </a:pPr>
            <a:r>
              <a:rPr lang="fr-FR" sz="1600" dirty="0" err="1">
                <a:latin typeface="Times New Roman"/>
                <a:cs typeface="Times New Roman"/>
              </a:rPr>
              <a:t>Korall</a:t>
            </a:r>
            <a:r>
              <a:rPr lang="fr-FR" sz="1600" dirty="0">
                <a:latin typeface="Times New Roman"/>
                <a:cs typeface="Times New Roman"/>
              </a:rPr>
              <a:t> C. (2009) « La sémiologie des rêves dans la littérature en ancien français, </a:t>
            </a:r>
            <a:r>
              <a:rPr lang="fr-FR" sz="1600" dirty="0" err="1">
                <a:latin typeface="Times New Roman"/>
                <a:cs typeface="Times New Roman"/>
              </a:rPr>
              <a:t>xie-xiiie</a:t>
            </a:r>
            <a:r>
              <a:rPr lang="fr-FR" sz="1600" dirty="0">
                <a:latin typeface="Times New Roman"/>
                <a:cs typeface="Times New Roman"/>
              </a:rPr>
              <a:t> siècles. Stratégies des non-dits et discours d'insoumission », </a:t>
            </a:r>
            <a:r>
              <a:rPr lang="fr-FR" sz="1600" i="1" dirty="0">
                <a:latin typeface="Times New Roman"/>
                <a:cs typeface="Times New Roman"/>
              </a:rPr>
              <a:t>L’Atelier du Centre de recherches historiques</a:t>
            </a:r>
            <a:r>
              <a:rPr lang="fr-FR" sz="1600" dirty="0">
                <a:latin typeface="Times New Roman"/>
                <a:cs typeface="Times New Roman"/>
              </a:rPr>
              <a:t>.</a:t>
            </a:r>
          </a:p>
          <a:p>
            <a:pPr marL="0" indent="0" algn="just">
              <a:lnSpc>
                <a:spcPct val="110000"/>
              </a:lnSpc>
              <a:buNone/>
            </a:pPr>
            <a:r>
              <a:rPr lang="fr-FR" sz="1600" dirty="0" err="1">
                <a:latin typeface="Times New Roman"/>
                <a:cs typeface="Times New Roman"/>
              </a:rPr>
              <a:t>Maingueneau</a:t>
            </a:r>
            <a:r>
              <a:rPr lang="fr-FR" sz="1600" dirty="0">
                <a:latin typeface="Times New Roman"/>
                <a:cs typeface="Times New Roman"/>
              </a:rPr>
              <a:t> D. (1992) « Le tour ethnolinguistique de l'analyse du discours », </a:t>
            </a:r>
            <a:r>
              <a:rPr lang="fr-FR" sz="1600" i="1" dirty="0">
                <a:latin typeface="Times New Roman"/>
                <a:cs typeface="Times New Roman"/>
              </a:rPr>
              <a:t>Langages</a:t>
            </a:r>
            <a:r>
              <a:rPr lang="fr-FR" sz="1600" dirty="0">
                <a:latin typeface="Times New Roman"/>
                <a:cs typeface="Times New Roman"/>
              </a:rPr>
              <a:t>, 105. </a:t>
            </a:r>
          </a:p>
          <a:p>
            <a:pPr marL="0" indent="0" algn="just">
              <a:lnSpc>
                <a:spcPct val="110000"/>
              </a:lnSpc>
              <a:buNone/>
            </a:pPr>
            <a:r>
              <a:rPr lang="fr-FR" sz="1600" dirty="0" err="1">
                <a:latin typeface="Times New Roman"/>
                <a:cs typeface="Times New Roman"/>
              </a:rPr>
              <a:t>Sarfati</a:t>
            </a:r>
            <a:r>
              <a:rPr lang="fr-FR" sz="1600" dirty="0">
                <a:latin typeface="Times New Roman"/>
                <a:cs typeface="Times New Roman"/>
              </a:rPr>
              <a:t> G.-E. (2000) « De la philosophie et l’anthropologie à la pragmatique : esquisse d’une théorie linguistique du sens commun et de la doxa », </a:t>
            </a:r>
            <a:r>
              <a:rPr lang="fr-FR" sz="1600" dirty="0" err="1">
                <a:latin typeface="Times New Roman"/>
                <a:cs typeface="Times New Roman"/>
              </a:rPr>
              <a:t>www.formes</a:t>
            </a:r>
            <a:r>
              <a:rPr lang="fr-FR" sz="1600" dirty="0">
                <a:latin typeface="Times New Roman"/>
                <a:cs typeface="Times New Roman"/>
              </a:rPr>
              <a:t>- </a:t>
            </a:r>
            <a:r>
              <a:rPr lang="fr-FR" sz="1600" dirty="0" err="1">
                <a:latin typeface="Times New Roman"/>
                <a:cs typeface="Times New Roman"/>
              </a:rPr>
              <a:t>symboliques.org</a:t>
            </a:r>
            <a:r>
              <a:rPr lang="fr-FR" sz="1600" dirty="0">
                <a:latin typeface="Times New Roman"/>
                <a:cs typeface="Times New Roman"/>
              </a:rPr>
              <a:t> </a:t>
            </a:r>
          </a:p>
          <a:p>
            <a:pPr marL="0" indent="0" algn="just">
              <a:lnSpc>
                <a:spcPct val="110000"/>
              </a:lnSpc>
              <a:buNone/>
            </a:pPr>
            <a:r>
              <a:rPr lang="fr-FR" sz="1600" dirty="0" err="1">
                <a:latin typeface="Times New Roman"/>
                <a:cs typeface="Times New Roman"/>
              </a:rPr>
              <a:t>Sarfati</a:t>
            </a:r>
            <a:r>
              <a:rPr lang="fr-FR" sz="1600" dirty="0">
                <a:latin typeface="Times New Roman"/>
                <a:cs typeface="Times New Roman"/>
              </a:rPr>
              <a:t> G.-E. (2007) « Note sur “sens commun” : essai de caractérisation linguistique et </a:t>
            </a:r>
            <a:r>
              <a:rPr lang="fr-FR" sz="1600" dirty="0" err="1">
                <a:latin typeface="Times New Roman"/>
                <a:cs typeface="Times New Roman"/>
              </a:rPr>
              <a:t>sociodiscursive</a:t>
            </a:r>
            <a:r>
              <a:rPr lang="fr-FR" sz="1600" dirty="0">
                <a:latin typeface="Times New Roman"/>
                <a:cs typeface="Times New Roman"/>
              </a:rPr>
              <a:t> », </a:t>
            </a:r>
            <a:r>
              <a:rPr lang="fr-FR" sz="1600" i="1" dirty="0">
                <a:latin typeface="Times New Roman"/>
                <a:cs typeface="Times New Roman"/>
              </a:rPr>
              <a:t>Langage et société </a:t>
            </a:r>
            <a:r>
              <a:rPr lang="fr-FR" sz="1600" dirty="0">
                <a:latin typeface="Times New Roman"/>
                <a:cs typeface="Times New Roman"/>
              </a:rPr>
              <a:t>/1 (n° 119), p. 63-80. </a:t>
            </a:r>
            <a:r>
              <a:rPr lang="fr-FR" sz="1600" dirty="0" err="1">
                <a:latin typeface="Times New Roman"/>
                <a:cs typeface="Times New Roman"/>
              </a:rPr>
              <a:t>Sarfati</a:t>
            </a:r>
            <a:r>
              <a:rPr lang="fr-FR" sz="1600" dirty="0">
                <a:latin typeface="Times New Roman"/>
                <a:cs typeface="Times New Roman"/>
              </a:rPr>
              <a:t> G.-E. (2011) « Analyse du discours et sens commun : institutions de sens, communautés de sens, doxa, idéologie », dans </a:t>
            </a:r>
            <a:r>
              <a:rPr lang="fr-FR" sz="1600" dirty="0" err="1">
                <a:latin typeface="Times New Roman"/>
                <a:cs typeface="Times New Roman"/>
              </a:rPr>
              <a:t>Guilhaumou</a:t>
            </a:r>
            <a:r>
              <a:rPr lang="fr-FR" sz="1600" dirty="0">
                <a:latin typeface="Times New Roman"/>
                <a:cs typeface="Times New Roman"/>
              </a:rPr>
              <a:t> J. et </a:t>
            </a:r>
            <a:r>
              <a:rPr lang="fr-FR" sz="1600" dirty="0" err="1">
                <a:latin typeface="Times New Roman"/>
                <a:cs typeface="Times New Roman"/>
              </a:rPr>
              <a:t>Schepens</a:t>
            </a:r>
            <a:r>
              <a:rPr lang="fr-FR" sz="1600" dirty="0">
                <a:latin typeface="Times New Roman"/>
                <a:cs typeface="Times New Roman"/>
              </a:rPr>
              <a:t> Ph., </a:t>
            </a:r>
            <a:r>
              <a:rPr lang="fr-FR" sz="1600" i="1" dirty="0">
                <a:latin typeface="Times New Roman"/>
                <a:cs typeface="Times New Roman"/>
              </a:rPr>
              <a:t>Mettre à jour l’analyse de discours : parcours philosophiques</a:t>
            </a:r>
            <a:r>
              <a:rPr lang="fr-FR" sz="1600" dirty="0">
                <a:latin typeface="Times New Roman"/>
                <a:cs typeface="Times New Roman"/>
              </a:rPr>
              <a:t>, coll. « Annales littéraires de l'université de Franche-Comté », 139-173. </a:t>
            </a:r>
          </a:p>
          <a:p>
            <a:pPr marL="0" indent="0" algn="just">
              <a:lnSpc>
                <a:spcPct val="110000"/>
              </a:lnSpc>
              <a:buNone/>
            </a:pPr>
            <a:r>
              <a:rPr lang="fr-FR" sz="1600" dirty="0">
                <a:latin typeface="Times New Roman"/>
                <a:cs typeface="Times New Roman"/>
              </a:rPr>
              <a:t>Wrana D. (2006) </a:t>
            </a:r>
            <a:r>
              <a:rPr lang="fr-FR" sz="1600" dirty="0" err="1">
                <a:latin typeface="Times New Roman"/>
                <a:cs typeface="Times New Roman"/>
              </a:rPr>
              <a:t>D</a:t>
            </a:r>
            <a:r>
              <a:rPr lang="fr-FR" sz="1600" i="1" dirty="0" err="1">
                <a:latin typeface="Times New Roman"/>
                <a:cs typeface="Times New Roman"/>
              </a:rPr>
              <a:t>as</a:t>
            </a:r>
            <a:r>
              <a:rPr lang="fr-FR" sz="1600" i="1" dirty="0">
                <a:latin typeface="Times New Roman"/>
                <a:cs typeface="Times New Roman"/>
              </a:rPr>
              <a:t> </a:t>
            </a:r>
            <a:r>
              <a:rPr lang="fr-FR" sz="1600" i="1" dirty="0" err="1">
                <a:latin typeface="Times New Roman"/>
                <a:cs typeface="Times New Roman"/>
              </a:rPr>
              <a:t>Subjekt</a:t>
            </a:r>
            <a:r>
              <a:rPr lang="fr-FR" sz="1600" i="1" dirty="0">
                <a:latin typeface="Times New Roman"/>
                <a:cs typeface="Times New Roman"/>
              </a:rPr>
              <a:t> </a:t>
            </a:r>
            <a:r>
              <a:rPr lang="fr-FR" sz="1600" i="1" dirty="0" err="1">
                <a:latin typeface="Times New Roman"/>
                <a:cs typeface="Times New Roman"/>
              </a:rPr>
              <a:t>schreiben</a:t>
            </a:r>
            <a:r>
              <a:rPr lang="fr-FR" sz="1600" i="1" dirty="0">
                <a:latin typeface="Times New Roman"/>
                <a:cs typeface="Times New Roman"/>
              </a:rPr>
              <a:t>. </a:t>
            </a:r>
            <a:r>
              <a:rPr lang="fr-FR" sz="1600" i="1" dirty="0" err="1">
                <a:latin typeface="Times New Roman"/>
                <a:cs typeface="Times New Roman"/>
              </a:rPr>
              <a:t>Reflexive</a:t>
            </a:r>
            <a:r>
              <a:rPr lang="fr-FR" sz="1600" i="1" dirty="0">
                <a:latin typeface="Times New Roman"/>
                <a:cs typeface="Times New Roman"/>
              </a:rPr>
              <a:t> </a:t>
            </a:r>
            <a:r>
              <a:rPr lang="fr-FR" sz="1600" i="1" dirty="0" err="1">
                <a:latin typeface="Times New Roman"/>
                <a:cs typeface="Times New Roman"/>
              </a:rPr>
              <a:t>Praktiken</a:t>
            </a:r>
            <a:r>
              <a:rPr lang="fr-FR" sz="1600" i="1" dirty="0">
                <a:latin typeface="Times New Roman"/>
                <a:cs typeface="Times New Roman"/>
              </a:rPr>
              <a:t> </a:t>
            </a:r>
            <a:r>
              <a:rPr lang="fr-FR" sz="1600" i="1" dirty="0" err="1">
                <a:latin typeface="Times New Roman"/>
                <a:cs typeface="Times New Roman"/>
              </a:rPr>
              <a:t>und</a:t>
            </a:r>
            <a:r>
              <a:rPr lang="fr-FR" sz="1600" i="1" dirty="0">
                <a:latin typeface="Times New Roman"/>
                <a:cs typeface="Times New Roman"/>
              </a:rPr>
              <a:t> </a:t>
            </a:r>
            <a:r>
              <a:rPr lang="fr-FR" sz="1600" i="1" dirty="0" err="1">
                <a:latin typeface="Times New Roman"/>
                <a:cs typeface="Times New Roman"/>
              </a:rPr>
              <a:t>Subjektivierung</a:t>
            </a:r>
            <a:r>
              <a:rPr lang="fr-FR" sz="1600" i="1" dirty="0">
                <a:latin typeface="Times New Roman"/>
                <a:cs typeface="Times New Roman"/>
              </a:rPr>
              <a:t> in der </a:t>
            </a:r>
            <a:r>
              <a:rPr lang="fr-FR" sz="1600" i="1" dirty="0" err="1">
                <a:latin typeface="Times New Roman"/>
                <a:cs typeface="Times New Roman"/>
              </a:rPr>
              <a:t>Weiterbildung</a:t>
            </a:r>
            <a:r>
              <a:rPr lang="fr-FR" sz="1600" i="1" dirty="0">
                <a:latin typeface="Times New Roman"/>
                <a:cs typeface="Times New Roman"/>
              </a:rPr>
              <a:t> – </a:t>
            </a:r>
            <a:r>
              <a:rPr lang="fr-FR" sz="1600" i="1" dirty="0" err="1">
                <a:latin typeface="Times New Roman"/>
                <a:cs typeface="Times New Roman"/>
              </a:rPr>
              <a:t>eine</a:t>
            </a:r>
            <a:r>
              <a:rPr lang="fr-FR" sz="1600" i="1" dirty="0">
                <a:latin typeface="Times New Roman"/>
                <a:cs typeface="Times New Roman"/>
              </a:rPr>
              <a:t> </a:t>
            </a:r>
            <a:r>
              <a:rPr lang="fr-FR" sz="1600" i="1" dirty="0" err="1">
                <a:latin typeface="Times New Roman"/>
                <a:cs typeface="Times New Roman"/>
              </a:rPr>
              <a:t>Diskursanalyse</a:t>
            </a:r>
            <a:r>
              <a:rPr lang="fr-FR" sz="1600" dirty="0">
                <a:latin typeface="Times New Roman"/>
                <a:cs typeface="Times New Roman"/>
              </a:rPr>
              <a:t>. </a:t>
            </a:r>
            <a:r>
              <a:rPr lang="fr-FR" sz="1600" dirty="0" err="1">
                <a:latin typeface="Times New Roman"/>
                <a:cs typeface="Times New Roman"/>
              </a:rPr>
              <a:t>Baltmannsweiler</a:t>
            </a:r>
            <a:r>
              <a:rPr lang="fr-FR" sz="1600" dirty="0">
                <a:latin typeface="Times New Roman"/>
                <a:cs typeface="Times New Roman"/>
              </a:rPr>
              <a:t>, Schneider</a:t>
            </a:r>
          </a:p>
          <a:p>
            <a:pPr marL="0" indent="0" algn="just">
              <a:buNone/>
            </a:pPr>
            <a:endParaRPr lang="fr-FR" sz="1400" dirty="0">
              <a:latin typeface="Times New Roman"/>
              <a:cs typeface="Times New Roman"/>
            </a:endParaRPr>
          </a:p>
        </p:txBody>
      </p:sp>
    </p:spTree>
    <p:extLst>
      <p:ext uri="{BB962C8B-B14F-4D97-AF65-F5344CB8AC3E}">
        <p14:creationId xmlns:p14="http://schemas.microsoft.com/office/powerpoint/2010/main" val="968461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6954" y="435430"/>
            <a:ext cx="8037982" cy="6235152"/>
          </a:xfrm>
        </p:spPr>
        <p:txBody>
          <a:bodyPr>
            <a:normAutofit/>
          </a:bodyPr>
          <a:lstStyle/>
          <a:p>
            <a:pPr algn="just">
              <a:lnSpc>
                <a:spcPct val="150000"/>
              </a:lnSpc>
            </a:pPr>
            <a:r>
              <a:rPr lang="fr-FR" b="1" dirty="0"/>
              <a:t>Approche discursive du désaccord : 3 fonctions centrales</a:t>
            </a:r>
          </a:p>
          <a:p>
            <a:pPr lvl="1">
              <a:lnSpc>
                <a:spcPct val="150000"/>
              </a:lnSpc>
            </a:pPr>
            <a:r>
              <a:rPr lang="fr-FR" sz="2200" dirty="0"/>
              <a:t>fonction sociale </a:t>
            </a:r>
          </a:p>
          <a:p>
            <a:pPr lvl="2">
              <a:lnSpc>
                <a:spcPct val="150000"/>
              </a:lnSpc>
            </a:pPr>
            <a:r>
              <a:rPr lang="fr-FR" sz="2200" dirty="0"/>
              <a:t>institution et construction de la figure de l’ennemi</a:t>
            </a:r>
          </a:p>
          <a:p>
            <a:pPr lvl="2" algn="just">
              <a:lnSpc>
                <a:spcPct val="150000"/>
              </a:lnSpc>
            </a:pPr>
            <a:r>
              <a:rPr lang="fr-FR" sz="2200" dirty="0"/>
              <a:t>constitution du champ et « positionnement » de l’individu comme </a:t>
            </a:r>
          </a:p>
          <a:p>
            <a:pPr lvl="5" algn="just">
              <a:lnSpc>
                <a:spcPct val="150000"/>
              </a:lnSpc>
              <a:buFontTx/>
              <a:buChar char="-"/>
            </a:pPr>
            <a:r>
              <a:rPr lang="fr-FR" sz="2200" dirty="0"/>
              <a:t>acteur dans l’espace de locution, </a:t>
            </a:r>
          </a:p>
          <a:p>
            <a:pPr lvl="5" algn="just">
              <a:lnSpc>
                <a:spcPct val="150000"/>
              </a:lnSpc>
              <a:buFontTx/>
              <a:buChar char="-"/>
            </a:pPr>
            <a:r>
              <a:rPr lang="fr-FR" sz="2200" dirty="0"/>
              <a:t>stratège dans l’espace de relation, </a:t>
            </a:r>
          </a:p>
          <a:p>
            <a:pPr lvl="5" algn="just">
              <a:lnSpc>
                <a:spcPct val="150000"/>
              </a:lnSpc>
              <a:buFontTx/>
              <a:buChar char="-"/>
            </a:pPr>
            <a:r>
              <a:rPr lang="fr-FR" sz="2200" dirty="0"/>
              <a:t>énonciateur dans l’espace de </a:t>
            </a:r>
            <a:r>
              <a:rPr lang="fr-FR" sz="2200" dirty="0" err="1"/>
              <a:t>thématisation</a:t>
            </a:r>
            <a:r>
              <a:rPr lang="fr-FR" sz="2200" dirty="0"/>
              <a:t>-problématisation</a:t>
            </a:r>
          </a:p>
          <a:p>
            <a:pPr lvl="4">
              <a:lnSpc>
                <a:spcPct val="150000"/>
              </a:lnSpc>
            </a:pPr>
            <a:endParaRPr lang="fr-FR" sz="1800" dirty="0"/>
          </a:p>
          <a:p>
            <a:pPr marL="1051560" lvl="3" indent="0" algn="just">
              <a:buNone/>
            </a:pPr>
            <a:endParaRPr lang="fr-FR" sz="2400" dirty="0"/>
          </a:p>
          <a:p>
            <a:pPr lvl="4">
              <a:lnSpc>
                <a:spcPct val="150000"/>
              </a:lnSpc>
            </a:pPr>
            <a:endParaRPr lang="fr-FR" sz="1800" dirty="0"/>
          </a:p>
          <a:p>
            <a:pPr lvl="2">
              <a:lnSpc>
                <a:spcPct val="200000"/>
              </a:lnSpc>
            </a:pPr>
            <a:endParaRPr lang="fr-FR" sz="2000" b="1" dirty="0"/>
          </a:p>
          <a:p>
            <a:endParaRPr lang="fr-FR" sz="2400" dirty="0"/>
          </a:p>
        </p:txBody>
      </p:sp>
    </p:spTree>
    <p:extLst>
      <p:ext uri="{BB962C8B-B14F-4D97-AF65-F5344CB8AC3E}">
        <p14:creationId xmlns:p14="http://schemas.microsoft.com/office/powerpoint/2010/main" val="169913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3305" y="144034"/>
            <a:ext cx="8144003" cy="6713966"/>
          </a:xfrm>
        </p:spPr>
        <p:txBody>
          <a:bodyPr>
            <a:noAutofit/>
          </a:bodyPr>
          <a:lstStyle/>
          <a:p>
            <a:pPr marL="857250" lvl="1" indent="-457200">
              <a:buFont typeface="Wingdings" charset="2"/>
              <a:buChar char="§"/>
            </a:pPr>
            <a:r>
              <a:rPr lang="fr-FR" sz="2200" dirty="0"/>
              <a:t>Notion de « positionnement », </a:t>
            </a:r>
            <a:r>
              <a:rPr lang="fr-FR" sz="2200" dirty="0" err="1"/>
              <a:t>Charaudeau</a:t>
            </a:r>
            <a:r>
              <a:rPr lang="fr-FR" sz="2200" dirty="0"/>
              <a:t> (1995)</a:t>
            </a:r>
          </a:p>
          <a:p>
            <a:pPr marL="857250" lvl="1" indent="-457200">
              <a:buFont typeface="Wingdings" charset="2"/>
              <a:buChar char="§"/>
            </a:pPr>
            <a:endParaRPr lang="fr-FR" sz="2200" dirty="0"/>
          </a:p>
          <a:p>
            <a:pPr marL="0" indent="0" algn="just">
              <a:buNone/>
            </a:pPr>
            <a:r>
              <a:rPr lang="fr-FR" dirty="0"/>
              <a:t>Nos hypothèses méthodologiques de base sont les suivantes :</a:t>
            </a:r>
          </a:p>
          <a:p>
            <a:pPr marL="0" indent="0" algn="just">
              <a:buNone/>
            </a:pPr>
            <a:r>
              <a:rPr lang="fr-FR" dirty="0"/>
              <a:t>Tout sujet langagier pour s’engager dans un acte de langage (que celui-ci soit monologique ou dialogique) doit résoudre le problème de savoir </a:t>
            </a:r>
            <a:r>
              <a:rPr lang="fr-FR" b="1" dirty="0"/>
              <a:t>comment occuper l’espace de parole</a:t>
            </a:r>
            <a:r>
              <a:rPr lang="fr-FR" dirty="0"/>
              <a:t>. Il devra donc d’une manière ou d’une autre légitimer et/ou justifier sa prise de parole.</a:t>
            </a:r>
          </a:p>
          <a:p>
            <a:pPr marL="0" indent="0" algn="just">
              <a:buNone/>
            </a:pPr>
            <a:r>
              <a:rPr lang="fr-FR" dirty="0"/>
              <a:t>Tout sujet langagier doit en même temps </a:t>
            </a:r>
            <a:r>
              <a:rPr lang="fr-FR" b="1" dirty="0"/>
              <a:t>se positionner par rapport aux autres </a:t>
            </a:r>
            <a:r>
              <a:rPr lang="fr-FR" dirty="0"/>
              <a:t>(qu’il s’agisse du partenaire réel de l’acte de langage ou de divers destinataires visés). Il devra donc jouer de stratégies discursives pour créer des rapports d’alliance ou d’opposition vis à vis de ceux-ci.</a:t>
            </a:r>
          </a:p>
          <a:p>
            <a:pPr marL="0" indent="0" algn="just">
              <a:buNone/>
            </a:pPr>
            <a:r>
              <a:rPr lang="fr-FR" dirty="0"/>
              <a:t>Tout sujet langagier doit, concomitamment, </a:t>
            </a:r>
            <a:r>
              <a:rPr lang="fr-FR" b="1" dirty="0"/>
              <a:t>se situer par rapport à l’énonciation </a:t>
            </a:r>
            <a:r>
              <a:rPr lang="fr-FR" dirty="0"/>
              <a:t>du propos qu’il tient sur le monde. Il devra donc l’organiser et le problématiser d’une façon adéquate.</a:t>
            </a:r>
          </a:p>
          <a:p>
            <a:pPr marL="0" indent="0" algn="just">
              <a:buNone/>
            </a:pPr>
            <a:r>
              <a:rPr lang="fr-FR" dirty="0"/>
              <a:t>Ces trois hypothèses déterminent trois espaces d’étude des actes langagiers que nous appelons : espace de locution, espace de relation, espace de </a:t>
            </a:r>
            <a:r>
              <a:rPr lang="fr-FR" dirty="0" err="1"/>
              <a:t>thématisation</a:t>
            </a:r>
            <a:r>
              <a:rPr lang="fr-FR" dirty="0"/>
              <a:t>-problématisation.</a:t>
            </a:r>
          </a:p>
          <a:p>
            <a:pPr marL="0" indent="0" algn="just">
              <a:lnSpc>
                <a:spcPct val="140000"/>
              </a:lnSpc>
              <a:buNone/>
            </a:pPr>
            <a:endParaRPr lang="fr-FR" sz="1800" dirty="0"/>
          </a:p>
        </p:txBody>
      </p:sp>
    </p:spTree>
    <p:extLst>
      <p:ext uri="{BB962C8B-B14F-4D97-AF65-F5344CB8AC3E}">
        <p14:creationId xmlns:p14="http://schemas.microsoft.com/office/powerpoint/2010/main" val="685520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6954" y="852956"/>
            <a:ext cx="8037982" cy="5817625"/>
          </a:xfrm>
        </p:spPr>
        <p:txBody>
          <a:bodyPr>
            <a:normAutofit/>
          </a:bodyPr>
          <a:lstStyle/>
          <a:p>
            <a:pPr algn="just">
              <a:lnSpc>
                <a:spcPct val="150000"/>
              </a:lnSpc>
            </a:pPr>
            <a:r>
              <a:rPr lang="fr-FR" b="1" dirty="0"/>
              <a:t>Approche discursive du désaccord : 3 fonctions centrales</a:t>
            </a:r>
          </a:p>
          <a:p>
            <a:pPr lvl="1">
              <a:lnSpc>
                <a:spcPct val="150000"/>
              </a:lnSpc>
            </a:pPr>
            <a:r>
              <a:rPr lang="fr-FR" sz="2200" dirty="0"/>
              <a:t>fonction sociale </a:t>
            </a:r>
          </a:p>
          <a:p>
            <a:pPr lvl="2">
              <a:lnSpc>
                <a:spcPct val="150000"/>
              </a:lnSpc>
            </a:pPr>
            <a:r>
              <a:rPr lang="fr-FR" sz="2200" dirty="0"/>
              <a:t>construction de la figure de l’ennemi</a:t>
            </a:r>
          </a:p>
          <a:p>
            <a:pPr lvl="2" algn="just">
              <a:lnSpc>
                <a:spcPct val="150000"/>
              </a:lnSpc>
            </a:pPr>
            <a:r>
              <a:rPr lang="fr-FR" sz="2200" dirty="0"/>
              <a:t>constitution du champ et « positionnement » de l’individu</a:t>
            </a:r>
          </a:p>
          <a:p>
            <a:pPr lvl="2" algn="just">
              <a:lnSpc>
                <a:spcPct val="150000"/>
              </a:lnSpc>
            </a:pPr>
            <a:r>
              <a:rPr lang="fr-FR" sz="2200" dirty="0"/>
              <a:t>légitimation institutionnelle</a:t>
            </a:r>
          </a:p>
          <a:p>
            <a:pPr marL="1051560" lvl="3" indent="0" algn="just">
              <a:buNone/>
            </a:pPr>
            <a:endParaRPr lang="fr-FR" sz="2400" dirty="0"/>
          </a:p>
          <a:p>
            <a:pPr lvl="4">
              <a:lnSpc>
                <a:spcPct val="150000"/>
              </a:lnSpc>
            </a:pPr>
            <a:endParaRPr lang="fr-FR" sz="1800" dirty="0"/>
          </a:p>
          <a:p>
            <a:pPr lvl="2">
              <a:lnSpc>
                <a:spcPct val="200000"/>
              </a:lnSpc>
            </a:pPr>
            <a:endParaRPr lang="fr-FR" sz="2000" b="1" dirty="0"/>
          </a:p>
          <a:p>
            <a:endParaRPr lang="fr-FR" sz="2400" dirty="0"/>
          </a:p>
        </p:txBody>
      </p:sp>
    </p:spTree>
    <p:extLst>
      <p:ext uri="{BB962C8B-B14F-4D97-AF65-F5344CB8AC3E}">
        <p14:creationId xmlns:p14="http://schemas.microsoft.com/office/powerpoint/2010/main" val="50263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6954" y="852956"/>
            <a:ext cx="8037982" cy="5817625"/>
          </a:xfrm>
        </p:spPr>
        <p:txBody>
          <a:bodyPr>
            <a:normAutofit/>
          </a:bodyPr>
          <a:lstStyle/>
          <a:p>
            <a:pPr algn="just">
              <a:lnSpc>
                <a:spcPct val="150000"/>
              </a:lnSpc>
            </a:pPr>
            <a:r>
              <a:rPr lang="fr-FR" sz="2400" b="1" dirty="0"/>
              <a:t>Approche discursive du désaccord : 3 fonctions centrales</a:t>
            </a:r>
          </a:p>
          <a:p>
            <a:pPr lvl="1">
              <a:lnSpc>
                <a:spcPct val="150000"/>
              </a:lnSpc>
            </a:pPr>
            <a:r>
              <a:rPr lang="fr-FR" sz="2200" dirty="0"/>
              <a:t>fonction sociale </a:t>
            </a:r>
          </a:p>
          <a:p>
            <a:pPr lvl="1">
              <a:lnSpc>
                <a:spcPct val="150000"/>
              </a:lnSpc>
            </a:pPr>
            <a:r>
              <a:rPr lang="fr-FR" sz="2200" dirty="0"/>
              <a:t>fonction politique</a:t>
            </a:r>
          </a:p>
          <a:p>
            <a:pPr lvl="4" algn="just">
              <a:lnSpc>
                <a:spcPct val="150000"/>
              </a:lnSpc>
            </a:pPr>
            <a:r>
              <a:rPr lang="fr-FR" sz="2200" dirty="0"/>
              <a:t>enjeu démocratique</a:t>
            </a:r>
          </a:p>
          <a:p>
            <a:pPr lvl="4" algn="just">
              <a:lnSpc>
                <a:spcPct val="150000"/>
              </a:lnSpc>
            </a:pPr>
            <a:r>
              <a:rPr lang="fr-FR" sz="2200" dirty="0"/>
              <a:t>éducation à la vigilance critique</a:t>
            </a:r>
          </a:p>
          <a:p>
            <a:pPr lvl="2">
              <a:lnSpc>
                <a:spcPct val="200000"/>
              </a:lnSpc>
            </a:pPr>
            <a:endParaRPr lang="fr-FR" sz="2000" b="1" dirty="0"/>
          </a:p>
          <a:p>
            <a:endParaRPr lang="fr-FR" sz="2400" dirty="0"/>
          </a:p>
        </p:txBody>
      </p:sp>
    </p:spTree>
    <p:extLst>
      <p:ext uri="{BB962C8B-B14F-4D97-AF65-F5344CB8AC3E}">
        <p14:creationId xmlns:p14="http://schemas.microsoft.com/office/powerpoint/2010/main" val="286773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6954" y="852956"/>
            <a:ext cx="8037982" cy="5817625"/>
          </a:xfrm>
        </p:spPr>
        <p:txBody>
          <a:bodyPr>
            <a:normAutofit/>
          </a:bodyPr>
          <a:lstStyle/>
          <a:p>
            <a:pPr marL="114300" indent="0">
              <a:buNone/>
            </a:pPr>
            <a:endParaRPr lang="fr-FR" dirty="0"/>
          </a:p>
          <a:p>
            <a:pPr marL="114300" indent="0">
              <a:buNone/>
            </a:pPr>
            <a:r>
              <a:rPr lang="fr-FR" b="1" dirty="0"/>
              <a:t>        		Epreuve de concours MEEF 2019</a:t>
            </a:r>
          </a:p>
          <a:p>
            <a:pPr marL="114300" indent="0">
              <a:buNone/>
            </a:pPr>
            <a:r>
              <a:rPr lang="fr-FR" dirty="0"/>
              <a:t>			</a:t>
            </a:r>
          </a:p>
          <a:p>
            <a:pPr marL="411480" lvl="1" indent="0">
              <a:buNone/>
            </a:pPr>
            <a:r>
              <a:rPr lang="fr-FR" sz="2200" dirty="0"/>
              <a:t>« En vous fondant sur les différents textes du corpus, vous analyserez les processus à l’œuvre dans la dynamique de la révolte. »</a:t>
            </a:r>
          </a:p>
          <a:p>
            <a:pPr lvl="2" algn="just"/>
            <a:r>
              <a:rPr lang="fr-FR" sz="2200" dirty="0"/>
              <a:t>Texte 1 : Henry </a:t>
            </a:r>
            <a:r>
              <a:rPr lang="fr-FR" sz="2200" dirty="0" err="1"/>
              <a:t>Bauchau</a:t>
            </a:r>
            <a:r>
              <a:rPr lang="fr-FR" sz="2200" dirty="0"/>
              <a:t>, </a:t>
            </a:r>
            <a:r>
              <a:rPr lang="fr-FR" sz="2200" i="1" dirty="0"/>
              <a:t>Antigone</a:t>
            </a:r>
            <a:r>
              <a:rPr lang="fr-FR" sz="2200" dirty="0"/>
              <a:t>, chapitre XIX, « La colère » (1997). </a:t>
            </a:r>
          </a:p>
          <a:p>
            <a:pPr lvl="2" algn="just"/>
            <a:r>
              <a:rPr lang="fr-FR" sz="2200" dirty="0"/>
              <a:t>Texte 2 : Aristophane, </a:t>
            </a:r>
            <a:r>
              <a:rPr lang="fr-FR" sz="2200" i="1" dirty="0"/>
              <a:t>Lysistrata</a:t>
            </a:r>
            <a:r>
              <a:rPr lang="fr-FR" sz="2200" dirty="0"/>
              <a:t> (411 avant J.-C.), traduit du grec par Georges-Gustave </a:t>
            </a:r>
            <a:r>
              <a:rPr lang="fr-FR" sz="2200" dirty="0" err="1"/>
              <a:t>Toudouze</a:t>
            </a:r>
            <a:r>
              <a:rPr lang="fr-FR" sz="2200" dirty="0"/>
              <a:t>. </a:t>
            </a:r>
          </a:p>
          <a:p>
            <a:pPr lvl="2" algn="just"/>
            <a:r>
              <a:rPr lang="fr-FR" sz="2200" dirty="0"/>
              <a:t>Texte 3 : Émile Zola, </a:t>
            </a:r>
            <a:r>
              <a:rPr lang="fr-FR" sz="2200" i="1" dirty="0"/>
              <a:t>Germinal</a:t>
            </a:r>
            <a:r>
              <a:rPr lang="fr-FR" sz="2200" dirty="0"/>
              <a:t>, partie III, chapitre 3 (1885).</a:t>
            </a:r>
            <a:endParaRPr lang="fr-FR" sz="2200" b="1" dirty="0"/>
          </a:p>
          <a:p>
            <a:pPr lvl="5">
              <a:lnSpc>
                <a:spcPct val="150000"/>
              </a:lnSpc>
            </a:pPr>
            <a:endParaRPr lang="fr-FR" sz="1800" dirty="0"/>
          </a:p>
          <a:p>
            <a:pPr lvl="2">
              <a:lnSpc>
                <a:spcPct val="200000"/>
              </a:lnSpc>
            </a:pPr>
            <a:endParaRPr lang="fr-FR" sz="2000" b="1" dirty="0"/>
          </a:p>
          <a:p>
            <a:endParaRPr lang="fr-FR" sz="2400" dirty="0"/>
          </a:p>
        </p:txBody>
      </p:sp>
    </p:spTree>
    <p:extLst>
      <p:ext uri="{BB962C8B-B14F-4D97-AF65-F5344CB8AC3E}">
        <p14:creationId xmlns:p14="http://schemas.microsoft.com/office/powerpoint/2010/main" val="3553036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6954" y="399144"/>
            <a:ext cx="8181332" cy="6458856"/>
          </a:xfrm>
        </p:spPr>
        <p:txBody>
          <a:bodyPr>
            <a:normAutofit/>
          </a:bodyPr>
          <a:lstStyle/>
          <a:p>
            <a:pPr algn="just">
              <a:lnSpc>
                <a:spcPct val="150000"/>
              </a:lnSpc>
            </a:pPr>
            <a:r>
              <a:rPr lang="fr-FR" b="1" dirty="0"/>
              <a:t>Approche discursive du désaccord : 3 fonctions centrales</a:t>
            </a:r>
          </a:p>
          <a:p>
            <a:pPr lvl="2">
              <a:lnSpc>
                <a:spcPct val="150000"/>
              </a:lnSpc>
            </a:pPr>
            <a:r>
              <a:rPr lang="fr-FR" sz="2200" dirty="0"/>
              <a:t>fonction politique</a:t>
            </a:r>
          </a:p>
          <a:p>
            <a:pPr lvl="4" algn="just">
              <a:lnSpc>
                <a:spcPct val="150000"/>
              </a:lnSpc>
            </a:pPr>
            <a:r>
              <a:rPr lang="fr-FR" sz="2200" dirty="0"/>
              <a:t>enjeu démocratique</a:t>
            </a:r>
          </a:p>
          <a:p>
            <a:pPr lvl="4" algn="just">
              <a:lnSpc>
                <a:spcPct val="150000"/>
              </a:lnSpc>
            </a:pPr>
            <a:r>
              <a:rPr lang="fr-FR" sz="2200" dirty="0"/>
              <a:t>éducation à la vigilance critique</a:t>
            </a:r>
          </a:p>
          <a:p>
            <a:pPr lvl="2">
              <a:lnSpc>
                <a:spcPct val="150000"/>
              </a:lnSpc>
            </a:pPr>
            <a:r>
              <a:rPr lang="fr-FR" sz="2200" dirty="0"/>
              <a:t>fonction sociale</a:t>
            </a:r>
          </a:p>
          <a:p>
            <a:pPr lvl="4">
              <a:lnSpc>
                <a:spcPct val="150000"/>
              </a:lnSpc>
            </a:pPr>
            <a:r>
              <a:rPr lang="fr-FR" sz="2200" dirty="0"/>
              <a:t>positionnement individuel et collectif </a:t>
            </a:r>
          </a:p>
          <a:p>
            <a:pPr lvl="4">
              <a:lnSpc>
                <a:spcPct val="150000"/>
              </a:lnSpc>
            </a:pPr>
            <a:r>
              <a:rPr lang="fr-FR" sz="2200" dirty="0"/>
              <a:t>légitimation institutionnelle</a:t>
            </a:r>
          </a:p>
          <a:p>
            <a:pPr lvl="2">
              <a:lnSpc>
                <a:spcPct val="150000"/>
              </a:lnSpc>
            </a:pPr>
            <a:r>
              <a:rPr lang="fr-FR" sz="2200" dirty="0"/>
              <a:t>fonction communicationnelle</a:t>
            </a:r>
          </a:p>
          <a:p>
            <a:pPr lvl="4">
              <a:lnSpc>
                <a:spcPct val="150000"/>
              </a:lnSpc>
            </a:pPr>
            <a:r>
              <a:rPr lang="fr-FR" sz="2200" dirty="0"/>
              <a:t>Inter-incompréhension essentielle (</a:t>
            </a:r>
            <a:r>
              <a:rPr lang="fr-FR" sz="2200" dirty="0" err="1"/>
              <a:t>Maingueneau</a:t>
            </a:r>
            <a:r>
              <a:rPr lang="fr-FR" sz="2200" dirty="0"/>
              <a:t>)</a:t>
            </a:r>
          </a:p>
          <a:p>
            <a:pPr lvl="4">
              <a:lnSpc>
                <a:spcPct val="150000"/>
              </a:lnSpc>
            </a:pPr>
            <a:r>
              <a:rPr lang="fr-FR" sz="2200" dirty="0"/>
              <a:t>Echange de signes VS structure (</a:t>
            </a:r>
            <a:r>
              <a:rPr lang="fr-FR" sz="2200" dirty="0" err="1"/>
              <a:t>Volochinov</a:t>
            </a:r>
            <a:r>
              <a:rPr lang="fr-FR" sz="2200" dirty="0"/>
              <a:t>)</a:t>
            </a:r>
          </a:p>
          <a:p>
            <a:pPr lvl="4">
              <a:lnSpc>
                <a:spcPct val="150000"/>
              </a:lnSpc>
            </a:pPr>
            <a:r>
              <a:rPr lang="fr-FR" sz="2200" dirty="0"/>
              <a:t>Processus d’échange (</a:t>
            </a:r>
            <a:r>
              <a:rPr lang="fr-FR" sz="2200" dirty="0" err="1"/>
              <a:t>Schepens</a:t>
            </a:r>
            <a:r>
              <a:rPr lang="fr-FR" sz="2200" dirty="0"/>
              <a:t>)</a:t>
            </a:r>
          </a:p>
          <a:p>
            <a:pPr lvl="4">
              <a:lnSpc>
                <a:spcPct val="150000"/>
              </a:lnSpc>
            </a:pPr>
            <a:endParaRPr lang="fr-FR" sz="2200" dirty="0"/>
          </a:p>
          <a:p>
            <a:pPr lvl="4">
              <a:lnSpc>
                <a:spcPct val="150000"/>
              </a:lnSpc>
            </a:pPr>
            <a:endParaRPr lang="fr-FR" sz="2200" dirty="0"/>
          </a:p>
          <a:p>
            <a:pPr marL="1051560" lvl="3" indent="0" algn="just">
              <a:buNone/>
            </a:pPr>
            <a:endParaRPr lang="fr-FR" sz="2400" dirty="0"/>
          </a:p>
          <a:p>
            <a:pPr lvl="4">
              <a:lnSpc>
                <a:spcPct val="150000"/>
              </a:lnSpc>
            </a:pPr>
            <a:endParaRPr lang="fr-FR" sz="1800" dirty="0"/>
          </a:p>
          <a:p>
            <a:pPr lvl="2">
              <a:lnSpc>
                <a:spcPct val="200000"/>
              </a:lnSpc>
            </a:pPr>
            <a:endParaRPr lang="fr-FR" sz="2000" b="1" dirty="0"/>
          </a:p>
          <a:p>
            <a:endParaRPr lang="fr-FR" sz="2400" dirty="0"/>
          </a:p>
        </p:txBody>
      </p:sp>
    </p:spTree>
    <p:extLst>
      <p:ext uri="{BB962C8B-B14F-4D97-AF65-F5344CB8AC3E}">
        <p14:creationId xmlns:p14="http://schemas.microsoft.com/office/powerpoint/2010/main" val="353431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blinds(horizontal)">
                                      <p:cBhvr>
                                        <p:cTn id="10" dur="500"/>
                                        <p:tgtEl>
                                          <p:spTgt spid="3">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blinds(horizontal)">
                                      <p:cBhvr>
                                        <p:cTn id="13" dur="500"/>
                                        <p:tgtEl>
                                          <p:spTgt spid="3">
                                            <p:txEl>
                                              <p:pRg st="8" end="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blinds(horizontal)">
                                      <p:cBhvr>
                                        <p:cTn id="16" dur="500"/>
                                        <p:tgtEl>
                                          <p:spTgt spid="3">
                                            <p:txEl>
                                              <p:pRg st="9" end="9"/>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Effect transition="in" filter="blinds(horizontal)">
                                      <p:cBhvr>
                                        <p:cTn id="1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3305" y="144034"/>
            <a:ext cx="8144003" cy="6713966"/>
          </a:xfrm>
        </p:spPr>
        <p:txBody>
          <a:bodyPr>
            <a:noAutofit/>
          </a:bodyPr>
          <a:lstStyle/>
          <a:p>
            <a:pPr marL="114300" indent="0" algn="just">
              <a:lnSpc>
                <a:spcPct val="150000"/>
              </a:lnSpc>
              <a:buNone/>
            </a:pPr>
            <a:r>
              <a:rPr lang="fr-FR" dirty="0"/>
              <a:t>Le signe prime la structure</a:t>
            </a:r>
          </a:p>
          <a:p>
            <a:pPr marL="114300" indent="0" algn="just">
              <a:lnSpc>
                <a:spcPct val="150000"/>
              </a:lnSpc>
              <a:buNone/>
            </a:pPr>
            <a:endParaRPr lang="fr-FR" dirty="0"/>
          </a:p>
          <a:p>
            <a:pPr marL="114300" indent="0" algn="just">
              <a:lnSpc>
                <a:spcPct val="150000"/>
              </a:lnSpc>
              <a:buNone/>
            </a:pPr>
            <a:r>
              <a:rPr lang="fr-FR" dirty="0" err="1"/>
              <a:t>Volochinov</a:t>
            </a:r>
            <a:r>
              <a:rPr lang="fr-FR" dirty="0"/>
              <a:t> soutient la « thèse d’une socialisation-maturation des sujets qui se fait sous l’égide des processus sémiotiques : puisque les signes sont échangés par des groupes sociaux organisés, le psychisme de tel sujet est toujours susceptible de s’en approprier tel ou tel segment, de le faire sien et de le remettre en circulation dans la sphère sociale, non toutefois sans l’avoir suffisamment altéré, modifié, pour en faire quelque chose qui possède à la fois une existence historique manifeste et un caractère neuf, voir singulier ; et le processus même d’échange et de modifications constitue une maturation idéologique ». </a:t>
            </a:r>
            <a:r>
              <a:rPr lang="fr-FR" dirty="0" err="1"/>
              <a:t>Schepens</a:t>
            </a:r>
            <a:r>
              <a:rPr lang="fr-FR" dirty="0"/>
              <a:t> (2011 : 94), </a:t>
            </a:r>
          </a:p>
          <a:p>
            <a:pPr marL="1714500" lvl="4" indent="0" algn="just">
              <a:buNone/>
            </a:pPr>
            <a:endParaRPr lang="fr-FR" sz="1800" dirty="0"/>
          </a:p>
          <a:p>
            <a:pPr marL="0" indent="0">
              <a:buNone/>
            </a:pPr>
            <a:endParaRPr lang="fr-FR" sz="1800" dirty="0"/>
          </a:p>
        </p:txBody>
      </p:sp>
    </p:spTree>
    <p:extLst>
      <p:ext uri="{BB962C8B-B14F-4D97-AF65-F5344CB8AC3E}">
        <p14:creationId xmlns:p14="http://schemas.microsoft.com/office/powerpoint/2010/main" val="41888403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jd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Bri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Ajdacency.thmx</Template>
  <TotalTime>3177</TotalTime>
  <Words>3539</Words>
  <Application>Microsoft Macintosh PowerPoint</Application>
  <PresentationFormat>Affichage à l'écran (4:3)</PresentationFormat>
  <Paragraphs>482</Paragraphs>
  <Slides>27</Slides>
  <Notes>21</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27</vt:i4>
      </vt:variant>
    </vt:vector>
  </HeadingPairs>
  <TitlesOfParts>
    <vt:vector size="36" baseType="lpstr">
      <vt:lpstr>Arial</vt:lpstr>
      <vt:lpstr>Calibri</vt:lpstr>
      <vt:lpstr>Cambria</vt:lpstr>
      <vt:lpstr>Century Gothic</vt:lpstr>
      <vt:lpstr>Times New Roman</vt:lpstr>
      <vt:lpstr>Wingdings</vt:lpstr>
      <vt:lpstr>Wingdings 3</vt:lpstr>
      <vt:lpstr>Ajdacency</vt:lpstr>
      <vt:lpstr>Brin</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EPS : la guerre des méthodes</vt:lpstr>
      <vt:lpstr>Présentation PowerPoint</vt:lpstr>
      <vt:lpstr>Polémiques autour de l’enseignement de l’histoire  </vt:lpstr>
      <vt:lpstr>Les rythmes scolaires en question</vt:lpstr>
      <vt:lpstr>De la diffusion doxique des discours de contestation Étude de cas  Conclusion</vt:lpstr>
      <vt:lpstr>De la diffusion doxique des discours de contestation Étude de cas Conclusion</vt:lpstr>
      <vt:lpstr>Présentation PowerPoint</vt:lpstr>
      <vt:lpstr>Présentation PowerPoint</vt:lpstr>
      <vt:lpstr>Pour une approche discursive des problématiques scolaires  comme aide à la formation des enseignants Bibliographie</vt:lpstr>
    </vt:vector>
  </TitlesOfParts>
  <Company>UPEC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Colloque CRIFPE Montréal  2019  </dc:title>
  <dc:creator>Pascale Delormas</dc:creator>
  <cp:lastModifiedBy>Microsoft Office User</cp:lastModifiedBy>
  <cp:revision>118</cp:revision>
  <dcterms:created xsi:type="dcterms:W3CDTF">2019-05-12T19:31:38Z</dcterms:created>
  <dcterms:modified xsi:type="dcterms:W3CDTF">2022-03-17T13:32:28Z</dcterms:modified>
</cp:coreProperties>
</file>