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Nuni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Nunito-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Italic.fntdata"/><Relationship Id="rId30" Type="http://schemas.openxmlformats.org/officeDocument/2006/relationships/font" Target="fonts/Nuni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2c6785080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2c6785080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2c67850808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2c67850808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c67850808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2c67850808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2c67850808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2c67850808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c67850808_0_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2c67850808_0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2c67850808_0_4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2c67850808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2c6785080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2c6785080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2c6785080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2c6785080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2c67850808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2c67850808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2c67850808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2c67850808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2c67850808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2c67850808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c67850808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c67850808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2c67850808_0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2c67850808_0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2c67850808_0_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2c67850808_0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1d97da14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1d97da1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2c6785080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2c6785080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2c6785080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2c6785080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2c67850808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2c67850808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2c67850808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2c67850808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2c6785080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2c6785080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c6785080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c6785080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fr.wikipedia.org/wiki/Sch%C3%A8me_(psychologie)" TargetMode="External"/><Relationship Id="rId4" Type="http://schemas.openxmlformats.org/officeDocument/2006/relationships/hyperlink" Target="https://fr.wikipedia.org/wiki/Sch%C3%A8me_(psychologie)" TargetMode="External"/><Relationship Id="rId5" Type="http://schemas.openxmlformats.org/officeDocument/2006/relationships/hyperlink" Target="https://fr.wikipedia.org/wiki/Sch%C3%A8me_(psychologie)" TargetMode="External"/><Relationship Id="rId6" Type="http://schemas.openxmlformats.org/officeDocument/2006/relationships/hyperlink" Target="https://fr.wikipedia.org/wiki/Sch%C3%A8me_(psychologi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youtube.com/watch?v=UqTFQoEpxtw"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pedagogie.uquebec.ca/le-tableau/tenir-compte-de-la-zone-proche-de-developpement-des-etudiants-dans-son-enseignement"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youtube.com/watch?v=MVkvosRMRPA" TargetMode="External"/><Relationship Id="rId4" Type="http://schemas.openxmlformats.org/officeDocument/2006/relationships/hyperlink" Target="https://www.youtube.com/watch?v=QTsewNrHUH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youtube.com/watch?v=ZaZkvvB367I" TargetMode="External"/><Relationship Id="rId4" Type="http://schemas.openxmlformats.org/officeDocument/2006/relationships/hyperlink" Target="https://www.google.com/search?client=firefox-b-d&amp;sca_esv=13f587191ce8c262&amp;q=developpement+de+l%27enfant+selon+winnicott&amp;udm=7&amp;fbs=ABzOT_BnMAgCWdhr5zilP5f1cnRvJ3SHQcDVxkdpDyHwlRhdNfno-ClRh0PKqyvFYyTkfIeL-zfmq3coSwRB8cRqXnshoOyV1ka3yf2v4qrzM02Fy3831_rO-98EB7xthXNlhOjqDAnDOY1k0LR29VqNNV_cOVi12KID7lrahwIUrgHnuzUW4aKK_u5PF6APNltaftOk1amz&amp;sa=X&amp;ved=2ahUKEwjvyY_bmaeLAxVWVaQEHci7C8oQtKgLegQIERAB&amp;biw=1920&amp;bih=899&amp;dpr=1#fpstate=ive&amp;ip=1&amp;vld=cid:ae7444ad,vid:MaKlEcpyX1w,st:0" TargetMode="External"/><Relationship Id="rId5" Type="http://schemas.openxmlformats.org/officeDocument/2006/relationships/hyperlink" Target="https://www.radiofrance.fr/franceculture/podcasts/une-vie-une-oeuvre/donald-w-winnicott-918479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usk9_Xnm3_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youtube.com/watch?v=DI4KFq7HDnc" TargetMode="External"/><Relationship Id="rId4" Type="http://schemas.openxmlformats.org/officeDocument/2006/relationships/hyperlink" Target="https://www.youtube.com/watch?v=0rlSH0BXnP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youtube.com/watch?v=o29jdYa_Yjw"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youtube.com/watch?v=TxARXAGn-_k" TargetMode="External"/><Relationship Id="rId4" Type="http://schemas.openxmlformats.org/officeDocument/2006/relationships/hyperlink" Target="https://www.youtube.com/watch?v=o_VuE4wvZdk" TargetMode="External"/><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fr"/>
              <a:t>L 3. Introduction à la psychologie </a:t>
            </a:r>
            <a:r>
              <a:rPr lang="fr"/>
              <a:t>développementale</a:t>
            </a:r>
            <a:r>
              <a:rPr lang="fr"/>
              <a:t> de l’enfant</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fr"/>
              <a:t>mardi 11 février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3 l’adaptation chez piaget</a:t>
            </a:r>
            <a:endParaRPr/>
          </a:p>
        </p:txBody>
      </p:sp>
      <p:sp>
        <p:nvSpPr>
          <p:cNvPr id="111" name="Google Shape;11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l’évolution d’un être humain serait </a:t>
            </a:r>
            <a:r>
              <a:rPr lang="fr"/>
              <a:t>guidée</a:t>
            </a:r>
            <a:r>
              <a:rPr lang="fr"/>
              <a:t> par des processus d’adaptation de ses schèmes (Baldwin) </a:t>
            </a:r>
            <a:endParaRPr/>
          </a:p>
          <a:p>
            <a:pPr indent="0" lvl="0" marL="0" rtl="0" algn="l">
              <a:spcBef>
                <a:spcPts val="1200"/>
              </a:spcBef>
              <a:spcAft>
                <a:spcPts val="0"/>
              </a:spcAft>
              <a:buNone/>
            </a:pPr>
            <a:r>
              <a:rPr lang="fr" sz="1100">
                <a:solidFill>
                  <a:schemeClr val="dk1"/>
                </a:solidFill>
              </a:rPr>
              <a:t>Un</a:t>
            </a:r>
            <a:r>
              <a:rPr lang="fr" sz="1100">
                <a:solidFill>
                  <a:schemeClr val="dk1"/>
                </a:solidFill>
                <a:uFill>
                  <a:noFill/>
                </a:uFill>
                <a:hlinkClick r:id="rId3">
                  <a:extLst>
                    <a:ext uri="{A12FA001-AC4F-418D-AE19-62706E023703}">
                      <ahyp:hlinkClr val="tx"/>
                    </a:ext>
                  </a:extLst>
                </a:hlinkClick>
              </a:rPr>
              <a:t> </a:t>
            </a:r>
            <a:r>
              <a:rPr lang="fr" sz="1100" u="sng">
                <a:solidFill>
                  <a:schemeClr val="hlink"/>
                </a:solidFill>
                <a:hlinkClick r:id="rId4"/>
              </a:rPr>
              <a:t>schème</a:t>
            </a:r>
            <a:r>
              <a:rPr lang="fr" sz="1100">
                <a:solidFill>
                  <a:schemeClr val="dk1"/>
                </a:solidFill>
              </a:rPr>
              <a:t> est une entité abstraite qui est l'organisation d'une action (ex. : la succion)</a:t>
            </a:r>
            <a:endParaRPr sz="1100">
              <a:solidFill>
                <a:schemeClr val="dk1"/>
              </a:solidFill>
            </a:endParaRPr>
          </a:p>
          <a:p>
            <a:pPr indent="0" lvl="0" marL="0" rtl="0" algn="l">
              <a:spcBef>
                <a:spcPts val="1200"/>
              </a:spcBef>
              <a:spcAft>
                <a:spcPts val="0"/>
              </a:spcAft>
              <a:buNone/>
            </a:pPr>
            <a:r>
              <a:rPr lang="fr"/>
              <a:t>assimilation: </a:t>
            </a:r>
            <a:r>
              <a:rPr lang="fr" sz="1100">
                <a:solidFill>
                  <a:schemeClr val="dk1"/>
                </a:solidFill>
              </a:rPr>
              <a:t>À chaque fois que l'individu perçoit un objet (qui peut être physique ou une idée), il essaie de l'assimiler à un schème préexistant. En d'autres termes, l'assimilation est un mécanisme consistant à intégrer un nouvel objet ou une nouvelle situation à un ensemble d'objets ou à une situation pour lesquels il existe déjà un schème.</a:t>
            </a:r>
            <a:endParaRPr/>
          </a:p>
          <a:p>
            <a:pPr indent="0" lvl="0" marL="0" rtl="0" algn="l">
              <a:spcBef>
                <a:spcPts val="1200"/>
              </a:spcBef>
              <a:spcAft>
                <a:spcPts val="0"/>
              </a:spcAft>
              <a:buNone/>
            </a:pPr>
            <a:r>
              <a:rPr lang="fr"/>
              <a:t>Accommodation</a:t>
            </a:r>
            <a:r>
              <a:rPr lang="fr"/>
              <a:t>: </a:t>
            </a:r>
            <a:r>
              <a:rPr lang="fr" sz="1100">
                <a:solidFill>
                  <a:schemeClr val="dk1"/>
                </a:solidFill>
              </a:rPr>
              <a:t>Si cette assimilation, c'est-à-dire l'intégration de l'objet à un</a:t>
            </a:r>
            <a:r>
              <a:rPr lang="fr" sz="1100">
                <a:solidFill>
                  <a:schemeClr val="dk1"/>
                </a:solidFill>
                <a:uFill>
                  <a:noFill/>
                </a:uFill>
                <a:hlinkClick r:id="rId5">
                  <a:extLst>
                    <a:ext uri="{A12FA001-AC4F-418D-AE19-62706E023703}">
                      <ahyp:hlinkClr val="tx"/>
                    </a:ext>
                  </a:extLst>
                </a:hlinkClick>
              </a:rPr>
              <a:t> </a:t>
            </a:r>
            <a:r>
              <a:rPr lang="fr" sz="1100" u="sng">
                <a:solidFill>
                  <a:schemeClr val="accent5"/>
                </a:solidFill>
                <a:hlinkClick r:id="rId6">
                  <a:extLst>
                    <a:ext uri="{A12FA001-AC4F-418D-AE19-62706E023703}">
                      <ahyp:hlinkClr val="tx"/>
                    </a:ext>
                  </a:extLst>
                </a:hlinkClick>
              </a:rPr>
              <a:t>schème</a:t>
            </a:r>
            <a:r>
              <a:rPr lang="fr" sz="1100">
                <a:solidFill>
                  <a:schemeClr val="dk1"/>
                </a:solidFill>
              </a:rPr>
              <a:t> psychologique préexistant échoue, alors commence un processus d'accommodation.L'accommodation est un mécanisme consistant à modifier un schème existant afin de pouvoir intégrer un nouvel objet ou une nouvelle situation. </a:t>
            </a:r>
            <a:endParaRPr sz="1100">
              <a:solidFill>
                <a:schemeClr val="dk1"/>
              </a:solidFill>
            </a:endParaRPr>
          </a:p>
          <a:p>
            <a:pPr indent="0" lvl="0" marL="0" rtl="0" algn="l">
              <a:spcBef>
                <a:spcPts val="1200"/>
              </a:spcBef>
              <a:spcAft>
                <a:spcPts val="1200"/>
              </a:spcAft>
              <a:buNone/>
            </a:pPr>
            <a:r>
              <a:rPr lang="fr" sz="1100">
                <a:solidFill>
                  <a:schemeClr val="dk1"/>
                </a:solidFill>
              </a:rPr>
              <a:t>Critique de Henri Wallon: Selon piaget, l’enfant est comme Robinson sur son ile. Où est la dimension sociale ?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3  suite: lecuyer: bébé astronome, bébé psychologue</a:t>
            </a:r>
            <a:endParaRPr/>
          </a:p>
        </p:txBody>
      </p:sp>
      <p:sp>
        <p:nvSpPr>
          <p:cNvPr id="117" name="Google Shape;117;p23"/>
          <p:cNvSpPr txBox="1"/>
          <p:nvPr>
            <p:ph idx="1" type="body"/>
          </p:nvPr>
        </p:nvSpPr>
        <p:spPr>
          <a:xfrm>
            <a:off x="311700" y="1152475"/>
            <a:ext cx="5698500" cy="3912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fr"/>
              <a:t>Chez Piaget, il y a un lien très fort entre l’action, l’expérimentation et le </a:t>
            </a:r>
            <a:r>
              <a:rPr lang="fr"/>
              <a:t>développement</a:t>
            </a:r>
            <a:r>
              <a:rPr lang="fr"/>
              <a:t>. </a:t>
            </a:r>
            <a:r>
              <a:rPr lang="fr"/>
              <a:t>C'</a:t>
            </a:r>
            <a:r>
              <a:rPr lang="fr"/>
              <a:t>est un bébé scientifique.  </a:t>
            </a:r>
            <a:endParaRPr/>
          </a:p>
          <a:p>
            <a:pPr indent="0" lvl="0" marL="0" rtl="0" algn="l">
              <a:spcBef>
                <a:spcPts val="1200"/>
              </a:spcBef>
              <a:spcAft>
                <a:spcPts val="0"/>
              </a:spcAft>
              <a:buNone/>
            </a:pPr>
            <a:r>
              <a:rPr lang="fr"/>
              <a:t>D’après Lecuyer, </a:t>
            </a:r>
            <a:r>
              <a:rPr lang="fr"/>
              <a:t>le bébé ne doit pas attendre le développement de ses capacités motrices pour que son intelligence se développe. Dès qu'il est capable de percevoir, c'est-à-dire dès la naissance, il forme ses premières notions sur son environnement. Bébé astronome, donc. L’astronome est le scientifique qui ne manipulera jamais son objet et apprendra en l’observant. </a:t>
            </a:r>
            <a:endParaRPr/>
          </a:p>
          <a:p>
            <a:pPr indent="0" lvl="0" marL="0" rtl="0" algn="l">
              <a:spcBef>
                <a:spcPts val="1200"/>
              </a:spcBef>
              <a:spcAft>
                <a:spcPts val="0"/>
              </a:spcAft>
              <a:buClr>
                <a:schemeClr val="dk1"/>
              </a:buClr>
              <a:buSzPct val="61111"/>
              <a:buFont typeface="Arial"/>
              <a:buNone/>
            </a:pPr>
            <a:r>
              <a:rPr lang="fr"/>
              <a:t>De même, dès ses premiers cris, il développe une intelligence sociale par le pouvoir qu'il exerce sur les autres. Bébé psychologue, donc.</a:t>
            </a:r>
            <a:endParaRPr/>
          </a:p>
          <a:p>
            <a:pPr indent="0" lvl="0" marL="0" rtl="0" algn="l">
              <a:spcBef>
                <a:spcPts val="1200"/>
              </a:spcBef>
              <a:spcAft>
                <a:spcPts val="0"/>
              </a:spcAft>
              <a:buNone/>
            </a:pPr>
            <a:r>
              <a:rPr lang="fr"/>
              <a:t>En plus de changer l'image du bébé, les capacités précoces du nourrisson modifient celle de l'intelligence : elles montrent que cette capacité se développe de façon continue, par les interactions entre le nouveau-né et son milieu physique et social.</a:t>
            </a:r>
            <a:endParaRPr/>
          </a:p>
          <a:p>
            <a:pPr indent="0" lvl="0" marL="0" rtl="0" algn="l">
              <a:spcBef>
                <a:spcPts val="1200"/>
              </a:spcBef>
              <a:spcAft>
                <a:spcPts val="0"/>
              </a:spcAft>
              <a:buClr>
                <a:schemeClr val="dk1"/>
              </a:buClr>
              <a:buSzPct val="61111"/>
              <a:buFont typeface="Arial"/>
              <a:buNone/>
            </a:pPr>
            <a:r>
              <a:rPr lang="fr"/>
              <a:t>Suite : le courant interactionniste précoce. </a:t>
            </a:r>
            <a:endParaRPr/>
          </a:p>
          <a:p>
            <a:pPr indent="0" lvl="0" marL="0" rtl="0" algn="l">
              <a:spcBef>
                <a:spcPts val="1200"/>
              </a:spcBef>
              <a:spcAft>
                <a:spcPts val="1200"/>
              </a:spcAft>
              <a:buNone/>
            </a:pPr>
            <a:r>
              <a:t/>
            </a:r>
            <a:endParaRPr/>
          </a:p>
        </p:txBody>
      </p:sp>
      <p:pic>
        <p:nvPicPr>
          <p:cNvPr id="118" name="Google Shape;118;p23"/>
          <p:cNvPicPr preferRelativeResize="0"/>
          <p:nvPr/>
        </p:nvPicPr>
        <p:blipFill>
          <a:blip r:embed="rId3">
            <a:alphaModFix/>
          </a:blip>
          <a:stretch>
            <a:fillRect/>
          </a:stretch>
        </p:blipFill>
        <p:spPr>
          <a:xfrm>
            <a:off x="6162600" y="1170125"/>
            <a:ext cx="2601133"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evaluation</a:t>
            </a:r>
            <a:endParaRPr/>
          </a:p>
        </p:txBody>
      </p:sp>
      <p:sp>
        <p:nvSpPr>
          <p:cNvPr id="124" name="Google Shape;124;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5" name="Google Shape;125;p24"/>
          <p:cNvPicPr preferRelativeResize="0"/>
          <p:nvPr/>
        </p:nvPicPr>
        <p:blipFill>
          <a:blip r:embed="rId3">
            <a:alphaModFix/>
          </a:blip>
          <a:stretch>
            <a:fillRect/>
          </a:stretch>
        </p:blipFill>
        <p:spPr>
          <a:xfrm>
            <a:off x="0" y="1049701"/>
            <a:ext cx="9143999" cy="30440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2220"/>
              <a:t>bloc 4 lev vygosky: </a:t>
            </a:r>
            <a:r>
              <a:rPr lang="fr" sz="2220"/>
              <a:t>développement</a:t>
            </a:r>
            <a:r>
              <a:rPr lang="fr" sz="2220"/>
              <a:t> du langage et de la pensée </a:t>
            </a:r>
            <a:endParaRPr sz="2220"/>
          </a:p>
        </p:txBody>
      </p:sp>
      <p:sp>
        <p:nvSpPr>
          <p:cNvPr id="131" name="Google Shape;13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fr" u="sng">
                <a:solidFill>
                  <a:schemeClr val="hlink"/>
                </a:solidFill>
                <a:hlinkClick r:id="rId3"/>
              </a:rPr>
              <a:t>LEV VYGOTSKY, LE PSYCHOLOGUE MÉCONNU - 60 secondes de PSY #23</a:t>
            </a:r>
            <a:endParaRPr/>
          </a:p>
          <a:p>
            <a:pPr indent="0" lvl="0" marL="0" rtl="0" algn="l">
              <a:spcBef>
                <a:spcPts val="1200"/>
              </a:spcBef>
              <a:spcAft>
                <a:spcPts val="0"/>
              </a:spcAft>
              <a:buNone/>
            </a:pPr>
            <a:r>
              <a:rPr lang="fr"/>
              <a:t>le langage comme base de la </a:t>
            </a:r>
            <a:r>
              <a:rPr lang="fr"/>
              <a:t>pensée</a:t>
            </a:r>
            <a:endParaRPr/>
          </a:p>
          <a:p>
            <a:pPr indent="0" lvl="0" marL="0" rtl="0" algn="l">
              <a:spcBef>
                <a:spcPts val="1200"/>
              </a:spcBef>
              <a:spcAft>
                <a:spcPts val="0"/>
              </a:spcAft>
              <a:buNone/>
            </a:pPr>
            <a:r>
              <a:rPr lang="fr"/>
              <a:t>Notion de langage intérieur, de grammaire interne, de langage externalisé </a:t>
            </a:r>
            <a:endParaRPr/>
          </a:p>
          <a:p>
            <a:pPr indent="0" lvl="0" marL="0" rtl="0" algn="l">
              <a:spcBef>
                <a:spcPts val="1200"/>
              </a:spcBef>
              <a:spcAft>
                <a:spcPts val="0"/>
              </a:spcAft>
              <a:buNone/>
            </a:pPr>
            <a:r>
              <a:rPr lang="fr"/>
              <a:t>La pensée est un conglomérat de sens que le système langagier va traduire en mot afin que la personne en prenne conscience puis arrive à le communiquer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45720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32" name="Google Shape;132;p25"/>
          <p:cNvSpPr/>
          <p:nvPr/>
        </p:nvSpPr>
        <p:spPr>
          <a:xfrm>
            <a:off x="149200" y="2891450"/>
            <a:ext cx="2173932" cy="753084"/>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idées, connaissances, </a:t>
            </a:r>
            <a:endParaRPr/>
          </a:p>
        </p:txBody>
      </p:sp>
      <p:sp>
        <p:nvSpPr>
          <p:cNvPr id="133" name="Google Shape;133;p25"/>
          <p:cNvSpPr/>
          <p:nvPr/>
        </p:nvSpPr>
        <p:spPr>
          <a:xfrm>
            <a:off x="5122175" y="3182725"/>
            <a:ext cx="369300" cy="17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25"/>
          <p:cNvSpPr/>
          <p:nvPr/>
        </p:nvSpPr>
        <p:spPr>
          <a:xfrm>
            <a:off x="5598013" y="2926975"/>
            <a:ext cx="1520400" cy="68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langage interne</a:t>
            </a:r>
            <a:endParaRPr/>
          </a:p>
        </p:txBody>
      </p:sp>
      <p:sp>
        <p:nvSpPr>
          <p:cNvPr id="135" name="Google Shape;135;p25"/>
          <p:cNvSpPr/>
          <p:nvPr/>
        </p:nvSpPr>
        <p:spPr>
          <a:xfrm>
            <a:off x="7171688" y="3182725"/>
            <a:ext cx="319800" cy="1776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25"/>
          <p:cNvSpPr/>
          <p:nvPr/>
        </p:nvSpPr>
        <p:spPr>
          <a:xfrm>
            <a:off x="7544750" y="2926975"/>
            <a:ext cx="1413900" cy="6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langage externe</a:t>
            </a:r>
            <a:endParaRPr/>
          </a:p>
        </p:txBody>
      </p:sp>
      <p:sp>
        <p:nvSpPr>
          <p:cNvPr id="137" name="Google Shape;137;p25"/>
          <p:cNvSpPr/>
          <p:nvPr/>
        </p:nvSpPr>
        <p:spPr>
          <a:xfrm>
            <a:off x="3030200" y="2728025"/>
            <a:ext cx="1846800" cy="945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condensation sous forme de mots</a:t>
            </a:r>
            <a:endParaRPr/>
          </a:p>
        </p:txBody>
      </p:sp>
      <p:sp>
        <p:nvSpPr>
          <p:cNvPr id="138" name="Google Shape;138;p25"/>
          <p:cNvSpPr/>
          <p:nvPr/>
        </p:nvSpPr>
        <p:spPr>
          <a:xfrm>
            <a:off x="2479400" y="3133000"/>
            <a:ext cx="369300" cy="1278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9" name="Google Shape;139;p25"/>
          <p:cNvSpPr/>
          <p:nvPr/>
        </p:nvSpPr>
        <p:spPr>
          <a:xfrm>
            <a:off x="6267075" y="3757750"/>
            <a:ext cx="1959900" cy="5118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fr"/>
              <a:t>langage </a:t>
            </a:r>
            <a:r>
              <a:rPr lang="fr"/>
              <a:t>égocentrique</a:t>
            </a:r>
            <a:r>
              <a:rPr lang="fr"/>
              <a:t> du jeune enfant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160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4 lev vigotsky</a:t>
            </a:r>
            <a:endParaRPr/>
          </a:p>
        </p:txBody>
      </p:sp>
      <p:sp>
        <p:nvSpPr>
          <p:cNvPr id="145" name="Google Shape;145;p26"/>
          <p:cNvSpPr txBox="1"/>
          <p:nvPr>
            <p:ph idx="1" type="body"/>
          </p:nvPr>
        </p:nvSpPr>
        <p:spPr>
          <a:xfrm>
            <a:off x="311700" y="86355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fr"/>
              <a:t>notion de zone proximale de </a:t>
            </a:r>
            <a:r>
              <a:rPr lang="fr"/>
              <a:t>développement</a:t>
            </a:r>
            <a:r>
              <a:rPr lang="fr"/>
              <a:t> (ref: </a:t>
            </a:r>
            <a:r>
              <a:rPr lang="fr" sz="1100" u="sng">
                <a:solidFill>
                  <a:schemeClr val="hlink"/>
                </a:solidFill>
                <a:hlinkClick r:id="rId3"/>
              </a:rPr>
              <a:t>Tenir compte de la « zone proche de développement » des étudiants dans son enseignement | Pédagogie</a:t>
            </a:r>
            <a:r>
              <a:rPr lang="fr" sz="1100"/>
              <a:t>  )</a:t>
            </a:r>
            <a:endParaRPr sz="1100"/>
          </a:p>
          <a:p>
            <a:pPr indent="0" lvl="0" marL="0" rtl="0" algn="l">
              <a:spcBef>
                <a:spcPts val="1200"/>
              </a:spcBef>
              <a:spcAft>
                <a:spcPts val="1200"/>
              </a:spcAft>
              <a:buNone/>
            </a:pPr>
            <a:r>
              <a:t/>
            </a:r>
            <a:endParaRPr/>
          </a:p>
        </p:txBody>
      </p:sp>
      <p:pic>
        <p:nvPicPr>
          <p:cNvPr id="146" name="Google Shape;146;p26"/>
          <p:cNvPicPr preferRelativeResize="0"/>
          <p:nvPr/>
        </p:nvPicPr>
        <p:blipFill>
          <a:blip r:embed="rId4">
            <a:alphaModFix/>
          </a:blip>
          <a:stretch>
            <a:fillRect/>
          </a:stretch>
        </p:blipFill>
        <p:spPr>
          <a:xfrm>
            <a:off x="1463475" y="1562950"/>
            <a:ext cx="6483449" cy="3167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evaluation</a:t>
            </a:r>
            <a:endParaRPr/>
          </a:p>
        </p:txBody>
      </p:sp>
      <p:sp>
        <p:nvSpPr>
          <p:cNvPr id="152" name="Google Shape;152;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3" name="Google Shape;153;p27"/>
          <p:cNvPicPr preferRelativeResize="0"/>
          <p:nvPr/>
        </p:nvPicPr>
        <p:blipFill>
          <a:blip r:embed="rId3">
            <a:alphaModFix/>
          </a:blip>
          <a:stretch>
            <a:fillRect/>
          </a:stretch>
        </p:blipFill>
        <p:spPr>
          <a:xfrm>
            <a:off x="0" y="1049701"/>
            <a:ext cx="9143999" cy="30440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5 dimension sociale: Spitz, Bowlby et Ainsworth</a:t>
            </a:r>
            <a:endParaRPr/>
          </a:p>
        </p:txBody>
      </p:sp>
      <p:sp>
        <p:nvSpPr>
          <p:cNvPr id="159" name="Google Shape;159;p28"/>
          <p:cNvSpPr txBox="1"/>
          <p:nvPr>
            <p:ph idx="1" type="body"/>
          </p:nvPr>
        </p:nvSpPr>
        <p:spPr>
          <a:xfrm>
            <a:off x="311700" y="1152475"/>
            <a:ext cx="8520600" cy="3770700"/>
          </a:xfrm>
          <a:prstGeom prst="rect">
            <a:avLst/>
          </a:prstGeom>
        </p:spPr>
        <p:txBody>
          <a:bodyPr anchorCtr="0" anchor="t" bIns="91425" lIns="91425" spcFirstLastPara="1" rIns="91425" wrap="square" tIns="91425">
            <a:normAutofit fontScale="55000" lnSpcReduction="10000"/>
          </a:bodyPr>
          <a:lstStyle/>
          <a:p>
            <a:pPr indent="0" lvl="0" marL="0" rtl="0" algn="l">
              <a:spcBef>
                <a:spcPts val="0"/>
              </a:spcBef>
              <a:spcAft>
                <a:spcPts val="0"/>
              </a:spcAft>
              <a:buClr>
                <a:schemeClr val="dk1"/>
              </a:buClr>
              <a:buSzPct val="55807"/>
              <a:buFont typeface="Arial"/>
              <a:buNone/>
            </a:pPr>
            <a:r>
              <a:rPr lang="fr" sz="1971">
                <a:solidFill>
                  <a:srgbClr val="424242"/>
                </a:solidFill>
                <a:latin typeface="Nunito"/>
                <a:ea typeface="Nunito"/>
                <a:cs typeface="Nunito"/>
                <a:sym typeface="Nunito"/>
              </a:rPr>
              <a:t>Notion d’attachement </a:t>
            </a:r>
            <a:endParaRPr sz="1971">
              <a:solidFill>
                <a:srgbClr val="424242"/>
              </a:solidFill>
              <a:latin typeface="Nunito"/>
              <a:ea typeface="Nunito"/>
              <a:cs typeface="Nunito"/>
              <a:sym typeface="Nunito"/>
            </a:endParaRPr>
          </a:p>
          <a:p>
            <a:pPr indent="0" lvl="0" marL="0" rtl="0" algn="l">
              <a:spcBef>
                <a:spcPts val="1200"/>
              </a:spcBef>
              <a:spcAft>
                <a:spcPts val="0"/>
              </a:spcAft>
              <a:buClr>
                <a:schemeClr val="dk1"/>
              </a:buClr>
              <a:buSzPct val="55807"/>
              <a:buFont typeface="Arial"/>
              <a:buNone/>
            </a:pPr>
            <a:r>
              <a:rPr lang="fr" sz="1971">
                <a:solidFill>
                  <a:srgbClr val="424242"/>
                </a:solidFill>
                <a:latin typeface="Nunito"/>
                <a:ea typeface="Nunito"/>
                <a:cs typeface="Nunito"/>
                <a:sym typeface="Nunito"/>
              </a:rPr>
              <a:t>1. Rappel historique</a:t>
            </a:r>
            <a:endParaRPr sz="1971">
              <a:solidFill>
                <a:srgbClr val="424242"/>
              </a:solidFill>
              <a:latin typeface="Nunito"/>
              <a:ea typeface="Nunito"/>
              <a:cs typeface="Nunito"/>
              <a:sym typeface="Nunito"/>
            </a:endParaRPr>
          </a:p>
          <a:p>
            <a:pPr indent="0" lvl="0" marL="0" rtl="0" algn="l">
              <a:spcBef>
                <a:spcPts val="1200"/>
              </a:spcBef>
              <a:spcAft>
                <a:spcPts val="0"/>
              </a:spcAft>
              <a:buClr>
                <a:schemeClr val="dk1"/>
              </a:buClr>
              <a:buSzPct val="55807"/>
              <a:buFont typeface="Arial"/>
              <a:buNone/>
            </a:pPr>
            <a:r>
              <a:rPr lang="fr" sz="1971">
                <a:solidFill>
                  <a:srgbClr val="424242"/>
                </a:solidFill>
                <a:latin typeface="Nunito"/>
                <a:ea typeface="Nunito"/>
                <a:cs typeface="Nunito"/>
                <a:sym typeface="Nunito"/>
              </a:rPr>
              <a:t>1938 René A. Spitz compare des enfants en crèches dans les prisons avec des enfants en institutions et décrit la dépression anaclitique et l’hospitalisme. Introduit l’idée que contrairement à ce qu’affirme freud (lien mère enfant = lien nourricier), le lien social, les interactions précoces sont aussi nécessaire à l’enfant que la nourriture. Ce courant de pensée est nommé l’interactionnisme et décrit l’importance des interactions précoces. </a:t>
            </a:r>
            <a:endParaRPr sz="1971">
              <a:solidFill>
                <a:srgbClr val="424242"/>
              </a:solidFill>
              <a:latin typeface="Nunito"/>
              <a:ea typeface="Nunito"/>
              <a:cs typeface="Nunito"/>
              <a:sym typeface="Nunito"/>
            </a:endParaRPr>
          </a:p>
          <a:p>
            <a:pPr indent="0" lvl="0" marL="0" rtl="0" algn="l">
              <a:spcBef>
                <a:spcPts val="1200"/>
              </a:spcBef>
              <a:spcAft>
                <a:spcPts val="0"/>
              </a:spcAft>
              <a:buNone/>
            </a:pPr>
            <a:r>
              <a:rPr lang="fr" sz="1971">
                <a:solidFill>
                  <a:srgbClr val="424242"/>
                </a:solidFill>
                <a:latin typeface="Nunito"/>
                <a:ea typeface="Nunito"/>
                <a:cs typeface="Nunito"/>
                <a:sym typeface="Nunito"/>
              </a:rPr>
              <a:t>1959 Après avoir étudié des jeunes délinquants et des enfants hospitalisés, John Bowlby présente sa théorie de l’attachement.</a:t>
            </a:r>
            <a:endParaRPr sz="1971">
              <a:solidFill>
                <a:srgbClr val="424242"/>
              </a:solidFill>
              <a:latin typeface="Nunito"/>
              <a:ea typeface="Nunito"/>
              <a:cs typeface="Nunito"/>
              <a:sym typeface="Nunito"/>
            </a:endParaRPr>
          </a:p>
          <a:p>
            <a:pPr indent="0" lvl="0" marL="0" rtl="0" algn="l">
              <a:spcBef>
                <a:spcPts val="1200"/>
              </a:spcBef>
              <a:spcAft>
                <a:spcPts val="0"/>
              </a:spcAft>
              <a:buClr>
                <a:schemeClr val="dk1"/>
              </a:buClr>
              <a:buSzPct val="61111"/>
              <a:buFont typeface="Arial"/>
              <a:buNone/>
            </a:pPr>
            <a:r>
              <a:rPr lang="fr" u="sng">
                <a:solidFill>
                  <a:schemeClr val="hlink"/>
                </a:solidFill>
                <a:hlinkClick r:id="rId3"/>
              </a:rPr>
              <a:t>La théorie de l'attachement : comment notre enfance affecte notre vie</a:t>
            </a:r>
            <a:endParaRPr>
              <a:solidFill>
                <a:srgbClr val="424242"/>
              </a:solidFill>
            </a:endParaRPr>
          </a:p>
          <a:p>
            <a:pPr indent="0" lvl="0" marL="0" rtl="0" algn="l">
              <a:spcBef>
                <a:spcPts val="1200"/>
              </a:spcBef>
              <a:spcAft>
                <a:spcPts val="0"/>
              </a:spcAft>
              <a:buNone/>
            </a:pPr>
            <a:r>
              <a:t/>
            </a:r>
            <a:endParaRPr sz="1971">
              <a:solidFill>
                <a:srgbClr val="424242"/>
              </a:solidFill>
              <a:latin typeface="Nunito"/>
              <a:ea typeface="Nunito"/>
              <a:cs typeface="Nunito"/>
              <a:sym typeface="Nunito"/>
            </a:endParaRPr>
          </a:p>
          <a:p>
            <a:pPr indent="0" lvl="0" marL="0" rtl="0" algn="l">
              <a:spcBef>
                <a:spcPts val="1200"/>
              </a:spcBef>
              <a:spcAft>
                <a:spcPts val="0"/>
              </a:spcAft>
              <a:buNone/>
            </a:pPr>
            <a:r>
              <a:rPr lang="fr" sz="1971">
                <a:solidFill>
                  <a:srgbClr val="424242"/>
                </a:solidFill>
                <a:latin typeface="Nunito"/>
                <a:ea typeface="Nunito"/>
                <a:cs typeface="Nunito"/>
                <a:sym typeface="Nunito"/>
              </a:rPr>
              <a:t>1978 Mary Ainsworth développe la « situation étrangère », une méthode de laboratoire permettant de classifier les patterns d’attachement en trois catégories : B, A et C (puis D en 1986) . Il s’agit de catégoriser des types d’attachement plus ou moins “sécure” </a:t>
            </a:r>
            <a:endParaRPr/>
          </a:p>
          <a:p>
            <a:pPr indent="0" lvl="0" marL="0" rtl="0" algn="l">
              <a:spcBef>
                <a:spcPts val="1200"/>
              </a:spcBef>
              <a:spcAft>
                <a:spcPts val="0"/>
              </a:spcAft>
              <a:buNone/>
            </a:pPr>
            <a:r>
              <a:rPr lang="fr" u="sng">
                <a:solidFill>
                  <a:schemeClr val="hlink"/>
                </a:solidFill>
                <a:hlinkClick r:id="rId4"/>
              </a:rPr>
              <a:t>The Strange Situation - Mary Ainsworth</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5: 3 types d’attachement selon M.Ainsworth </a:t>
            </a:r>
            <a:endParaRPr/>
          </a:p>
        </p:txBody>
      </p:sp>
      <p:sp>
        <p:nvSpPr>
          <p:cNvPr id="165" name="Google Shape;165;p29"/>
          <p:cNvSpPr txBox="1"/>
          <p:nvPr>
            <p:ph idx="1" type="body"/>
          </p:nvPr>
        </p:nvSpPr>
        <p:spPr>
          <a:xfrm>
            <a:off x="1303800" y="1282425"/>
            <a:ext cx="7030500" cy="3249300"/>
          </a:xfrm>
          <a:prstGeom prst="rect">
            <a:avLst/>
          </a:prstGeom>
        </p:spPr>
        <p:txBody>
          <a:bodyPr anchorCtr="0" anchor="t" bIns="91425" lIns="91425" spcFirstLastPara="1" rIns="91425" wrap="square" tIns="91425">
            <a:normAutofit fontScale="77500" lnSpcReduction="10000"/>
          </a:bodyPr>
          <a:lstStyle/>
          <a:p>
            <a:pPr indent="0" lvl="0" marL="457200" rtl="0" algn="l">
              <a:spcBef>
                <a:spcPts val="0"/>
              </a:spcBef>
              <a:spcAft>
                <a:spcPts val="0"/>
              </a:spcAft>
              <a:buNone/>
            </a:pPr>
            <a:r>
              <a:rPr b="1" lang="fr" sz="1200">
                <a:solidFill>
                  <a:srgbClr val="202122"/>
                </a:solidFill>
                <a:highlight>
                  <a:srgbClr val="FFFFFF"/>
                </a:highlight>
                <a:latin typeface="Arial"/>
                <a:ea typeface="Arial"/>
                <a:cs typeface="Arial"/>
                <a:sym typeface="Arial"/>
              </a:rPr>
              <a:t>Réactions du jeune enfant (1 an) à la situation “étrange”</a:t>
            </a:r>
            <a:endParaRPr b="1" sz="1200">
              <a:solidFill>
                <a:srgbClr val="202122"/>
              </a:solidFill>
              <a:highlight>
                <a:srgbClr val="FFFFFF"/>
              </a:highlight>
              <a:latin typeface="Arial"/>
              <a:ea typeface="Arial"/>
              <a:cs typeface="Arial"/>
              <a:sym typeface="Arial"/>
            </a:endParaRPr>
          </a:p>
          <a:p>
            <a:pPr indent="0" lvl="0" marL="457200" rtl="0" algn="l">
              <a:spcBef>
                <a:spcPts val="100"/>
              </a:spcBef>
              <a:spcAft>
                <a:spcPts val="0"/>
              </a:spcAft>
              <a:buNone/>
            </a:pPr>
            <a:r>
              <a:t/>
            </a:r>
            <a:endParaRPr b="1" sz="1200">
              <a:solidFill>
                <a:srgbClr val="202122"/>
              </a:solidFill>
              <a:highlight>
                <a:srgbClr val="FFFFFF"/>
              </a:highlight>
              <a:latin typeface="Arial"/>
              <a:ea typeface="Arial"/>
              <a:cs typeface="Arial"/>
              <a:sym typeface="Arial"/>
            </a:endParaRPr>
          </a:p>
          <a:p>
            <a:pPr indent="-287655" lvl="0" marL="685800" rtl="0" algn="l">
              <a:spcBef>
                <a:spcPts val="100"/>
              </a:spcBef>
              <a:spcAft>
                <a:spcPts val="0"/>
              </a:spcAft>
              <a:buClr>
                <a:srgbClr val="202122"/>
              </a:buClr>
              <a:buSzPct val="100000"/>
              <a:buFont typeface="Arial"/>
              <a:buChar char="●"/>
            </a:pPr>
            <a:r>
              <a:rPr b="1" lang="fr" sz="1200">
                <a:solidFill>
                  <a:srgbClr val="202122"/>
                </a:solidFill>
                <a:highlight>
                  <a:srgbClr val="FFFFFF"/>
                </a:highlight>
                <a:latin typeface="Arial"/>
                <a:ea typeface="Arial"/>
                <a:cs typeface="Arial"/>
                <a:sym typeface="Arial"/>
              </a:rPr>
              <a:t>Attachement sécure</a:t>
            </a:r>
            <a:r>
              <a:rPr lang="fr" sz="1200">
                <a:solidFill>
                  <a:srgbClr val="202122"/>
                </a:solidFill>
                <a:highlight>
                  <a:srgbClr val="FFFFFF"/>
                </a:highlight>
                <a:latin typeface="Arial"/>
                <a:ea typeface="Arial"/>
                <a:cs typeface="Arial"/>
                <a:sym typeface="Arial"/>
              </a:rPr>
              <a:t> - Un enfant avec ce type d'attachement à sa mère explore librement pendant qu'elle est présente, l'utilisant comme une « base sûre » à partir de laquelle explorer. L'enfant s'engage avec l'étranger lorsque la mère est présente, et est visiblement bouleversé lorsqu'elle part, mais heureux de la voir revenir.</a:t>
            </a:r>
            <a:endParaRPr sz="1200">
              <a:solidFill>
                <a:srgbClr val="202122"/>
              </a:solidFill>
              <a:highlight>
                <a:srgbClr val="FFFFFF"/>
              </a:highlight>
              <a:latin typeface="Arial"/>
              <a:ea typeface="Arial"/>
              <a:cs typeface="Arial"/>
              <a:sym typeface="Arial"/>
            </a:endParaRPr>
          </a:p>
          <a:p>
            <a:pPr indent="0" lvl="0" marL="457200" rtl="0" algn="l">
              <a:spcBef>
                <a:spcPts val="100"/>
              </a:spcBef>
              <a:spcAft>
                <a:spcPts val="0"/>
              </a:spcAft>
              <a:buNone/>
            </a:pPr>
            <a:r>
              <a:t/>
            </a:r>
            <a:endParaRPr sz="1200">
              <a:solidFill>
                <a:srgbClr val="202122"/>
              </a:solidFill>
              <a:highlight>
                <a:srgbClr val="FFFFFF"/>
              </a:highlight>
              <a:latin typeface="Arial"/>
              <a:ea typeface="Arial"/>
              <a:cs typeface="Arial"/>
              <a:sym typeface="Arial"/>
            </a:endParaRPr>
          </a:p>
          <a:p>
            <a:pPr indent="-287655" lvl="0" marL="685800" rtl="0" algn="l">
              <a:spcBef>
                <a:spcPts val="400"/>
              </a:spcBef>
              <a:spcAft>
                <a:spcPts val="0"/>
              </a:spcAft>
              <a:buClr>
                <a:srgbClr val="202122"/>
              </a:buClr>
              <a:buSzPct val="100000"/>
              <a:buFont typeface="Arial"/>
              <a:buChar char="●"/>
            </a:pPr>
            <a:r>
              <a:rPr b="1" lang="fr" sz="1200">
                <a:solidFill>
                  <a:srgbClr val="202122"/>
                </a:solidFill>
                <a:highlight>
                  <a:srgbClr val="FFFFFF"/>
                </a:highlight>
                <a:latin typeface="Arial"/>
                <a:ea typeface="Arial"/>
                <a:cs typeface="Arial"/>
                <a:sym typeface="Arial"/>
              </a:rPr>
              <a:t>Attachement insécure ambivalent</a:t>
            </a:r>
            <a:r>
              <a:rPr lang="fr" sz="1200">
                <a:solidFill>
                  <a:srgbClr val="202122"/>
                </a:solidFill>
                <a:highlight>
                  <a:srgbClr val="FFFFFF"/>
                </a:highlight>
                <a:latin typeface="Arial"/>
                <a:ea typeface="Arial"/>
                <a:cs typeface="Arial"/>
                <a:sym typeface="Arial"/>
              </a:rPr>
              <a:t> - Les enfants classés anxieux-ambivalents/résistants montrent de la détresse avant même la séparation, et sont collants et difficiles à réconforter au retour du soignant. Ils montrent soit des signes de ressentiment en réponse à l'absence, soit des signes de passivité impuissante. Dans l'échantillon original d'Ainsworth, les six enfants de ce type montrent tellement de détresse au cours de l'expérience de la situation étrange que les observations doivent être interrompues.</a:t>
            </a:r>
            <a:endParaRPr sz="1200">
              <a:solidFill>
                <a:srgbClr val="202122"/>
              </a:solidFill>
              <a:highlight>
                <a:srgbClr val="FFFFFF"/>
              </a:highlight>
              <a:latin typeface="Arial"/>
              <a:ea typeface="Arial"/>
              <a:cs typeface="Arial"/>
              <a:sym typeface="Arial"/>
            </a:endParaRPr>
          </a:p>
          <a:p>
            <a:pPr indent="0" lvl="0" marL="457200" rtl="0" algn="l">
              <a:spcBef>
                <a:spcPts val="400"/>
              </a:spcBef>
              <a:spcAft>
                <a:spcPts val="0"/>
              </a:spcAft>
              <a:buNone/>
            </a:pPr>
            <a:r>
              <a:t/>
            </a:r>
            <a:endParaRPr sz="1200">
              <a:solidFill>
                <a:srgbClr val="202122"/>
              </a:solidFill>
              <a:highlight>
                <a:srgbClr val="FFFFFF"/>
              </a:highlight>
              <a:latin typeface="Arial"/>
              <a:ea typeface="Arial"/>
              <a:cs typeface="Arial"/>
              <a:sym typeface="Arial"/>
            </a:endParaRPr>
          </a:p>
          <a:p>
            <a:pPr indent="-287655" lvl="0" marL="685800" rtl="0" algn="l">
              <a:spcBef>
                <a:spcPts val="400"/>
              </a:spcBef>
              <a:spcAft>
                <a:spcPts val="0"/>
              </a:spcAft>
              <a:buClr>
                <a:srgbClr val="202122"/>
              </a:buClr>
              <a:buSzPct val="100000"/>
              <a:buFont typeface="Arial"/>
              <a:buChar char="●"/>
            </a:pPr>
            <a:r>
              <a:rPr b="1" lang="fr" sz="1200">
                <a:solidFill>
                  <a:srgbClr val="202122"/>
                </a:solidFill>
                <a:highlight>
                  <a:srgbClr val="FFFFFF"/>
                </a:highlight>
                <a:latin typeface="Arial"/>
                <a:ea typeface="Arial"/>
                <a:cs typeface="Arial"/>
                <a:sym typeface="Arial"/>
              </a:rPr>
              <a:t>Attachement insécure évitant</a:t>
            </a:r>
            <a:r>
              <a:rPr lang="fr" sz="1200">
                <a:solidFill>
                  <a:srgbClr val="202122"/>
                </a:solidFill>
                <a:highlight>
                  <a:srgbClr val="FFFFFF"/>
                </a:highlight>
                <a:latin typeface="Arial"/>
                <a:ea typeface="Arial"/>
                <a:cs typeface="Arial"/>
                <a:sym typeface="Arial"/>
              </a:rPr>
              <a:t> - Un enfant avec le style d'attachement insécure évitant évite ou ignore la mère, montrant peu d'émotion lorsque le soignant part ou revient. L'enfant n'explore pas beaucoup, peu importe qui est là. Ainsworth et Bell (1970) émettent l'hypothèse que le comportement apparemment imperturbable des enfants évitants est en fait un masque de détresse, une hypothèse mise en évidence plus tard par des études sur le rythme cardiaque des enfants évitants.</a:t>
            </a:r>
            <a:endParaRPr sz="1200">
              <a:solidFill>
                <a:srgbClr val="202122"/>
              </a:solidFill>
              <a:highlight>
                <a:srgbClr val="FFFFFF"/>
              </a:highlight>
              <a:latin typeface="Arial"/>
              <a:ea typeface="Arial"/>
              <a:cs typeface="Arial"/>
              <a:sym typeface="Arial"/>
            </a:endParaRPr>
          </a:p>
          <a:p>
            <a:pPr indent="0" lvl="0" marL="0" rtl="0" algn="l">
              <a:spcBef>
                <a:spcPts val="1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evaluation</a:t>
            </a:r>
            <a:endParaRPr/>
          </a:p>
        </p:txBody>
      </p:sp>
      <p:sp>
        <p:nvSpPr>
          <p:cNvPr id="171" name="Google Shape;17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72" name="Google Shape;172;p30"/>
          <p:cNvPicPr preferRelativeResize="0"/>
          <p:nvPr/>
        </p:nvPicPr>
        <p:blipFill>
          <a:blip r:embed="rId3">
            <a:alphaModFix/>
          </a:blip>
          <a:stretch>
            <a:fillRect/>
          </a:stretch>
        </p:blipFill>
        <p:spPr>
          <a:xfrm>
            <a:off x="0" y="1049701"/>
            <a:ext cx="9143999" cy="304409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1"/>
          <p:cNvSpPr txBox="1"/>
          <p:nvPr>
            <p:ph type="title"/>
          </p:nvPr>
        </p:nvSpPr>
        <p:spPr>
          <a:xfrm>
            <a:off x="311700" y="1395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fr" sz="1920"/>
              <a:t>bloc 6 </a:t>
            </a:r>
            <a:r>
              <a:rPr lang="fr" sz="1920"/>
              <a:t>Daniel Winicott: la relation mère enfant. Les phénomènes </a:t>
            </a:r>
            <a:r>
              <a:rPr lang="fr" sz="1920"/>
              <a:t>transitionnelles</a:t>
            </a:r>
            <a:endParaRPr sz="1920"/>
          </a:p>
        </p:txBody>
      </p:sp>
      <p:sp>
        <p:nvSpPr>
          <p:cNvPr id="178" name="Google Shape;178;p31"/>
          <p:cNvSpPr txBox="1"/>
          <p:nvPr>
            <p:ph idx="1" type="body"/>
          </p:nvPr>
        </p:nvSpPr>
        <p:spPr>
          <a:xfrm>
            <a:off x="311700" y="895150"/>
            <a:ext cx="8520600" cy="36738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fr"/>
              <a:t>Introduction sur Winicott: </a:t>
            </a:r>
            <a:r>
              <a:rPr lang="fr" u="sng">
                <a:solidFill>
                  <a:schemeClr val="hlink"/>
                </a:solidFill>
                <a:hlinkClick r:id="rId3"/>
              </a:rPr>
              <a:t>https://www.youtube.com/watch?v=ZaZkvvB367I</a:t>
            </a:r>
            <a:endParaRPr/>
          </a:p>
          <a:p>
            <a:pPr indent="0" lvl="0" marL="0" rtl="0" algn="l">
              <a:spcBef>
                <a:spcPts val="1200"/>
              </a:spcBef>
              <a:spcAft>
                <a:spcPts val="0"/>
              </a:spcAft>
              <a:buNone/>
            </a:pPr>
            <a:r>
              <a:rPr lang="fr"/>
              <a:t>Winnicot introduit l’idée d’un espace transitionnel entre l’enfant et sa mère, que dans cet espace transitionnel, se trouve l’origine des relations sociales et leurs futures qualités. Il en reste l’idée populaire mais réductrice de “l’objet transitionnel”  (le doudou)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r"/>
              <a:t>La place du jeu dans le </a:t>
            </a:r>
            <a:r>
              <a:rPr lang="fr"/>
              <a:t>développement</a:t>
            </a:r>
            <a:r>
              <a:rPr lang="fr"/>
              <a:t> de l’enfant: </a:t>
            </a:r>
            <a:r>
              <a:rPr lang="fr" u="sng">
                <a:solidFill>
                  <a:schemeClr val="hlink"/>
                </a:solidFill>
                <a:hlinkClick r:id="rId4"/>
              </a:rPr>
              <a:t>https://www.google.com/search?client=firefox-b-d&amp;sca_esv=13f587191ce8c262&amp;q=developpement+de+l%27enfant+selon+winnicott&amp;udm=7&amp;fbs=ABzOT_BnMAgCWdhr5zilP5f1cnRvJ3SHQcDVxkdpDyHwlRhdNfno-ClRh0PKqyvFYyTkfIeL-zfmq3coSwRB8cRqXnshoOyV1ka3yf2v4qrzM02Fy3831_rO-98EB7xthXNlhOjqDAnDOY1k0LR29VqNNV_cOVi12KID7lrahwIUrgHnuzUW4aKK_u5PF6APNltaftOk1amz&amp;sa=X&amp;ved=2ahUKEwjvyY_bmaeLAxVWVaQEHci7C8oQtKgLegQIERAB&amp;biw=1920&amp;bih=899&amp;dpr=1#fpstate=ive&amp;ip=1&amp;vld=cid:ae7444ad,vid:MaKlEcpyX1w,st:0</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fr" u="sng">
                <a:solidFill>
                  <a:schemeClr val="hlink"/>
                </a:solidFill>
                <a:hlinkClick r:id="rId5"/>
              </a:rPr>
              <a:t>Donald W. Winnicott et la "mère suffisamment bonne" | France Culture</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plan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3h, </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1 : 13H30 14H: Introduction du sujet, présentation</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2 14H 14H 25 : le modèle freudien</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3 14H25 14H50 : le modèle structuraliste: Piaget</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4 14H50 15H15:  le modèle social: vigotsky</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Pause: 15 mn: 15H15 15H30</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5 15H30 16H: le modèle social: théorie de l’attachement</a:t>
            </a:r>
            <a:endParaRPr sz="1200">
              <a:solidFill>
                <a:schemeClr val="dk1"/>
              </a:solidFill>
              <a:latin typeface="Liberation Serif"/>
              <a:ea typeface="Liberation Serif"/>
              <a:cs typeface="Liberation Serif"/>
              <a:sym typeface="Liberation Serif"/>
            </a:endParaRPr>
          </a:p>
          <a:p>
            <a:pPr indent="0" lvl="0" marL="0" rtl="0" algn="l">
              <a:lnSpc>
                <a:spcPct val="100000"/>
              </a:lnSpc>
              <a:spcBef>
                <a:spcPts val="0"/>
              </a:spcBef>
              <a:spcAft>
                <a:spcPts val="0"/>
              </a:spcAft>
              <a:buClr>
                <a:schemeClr val="dk1"/>
              </a:buClr>
              <a:buSzPts val="1100"/>
              <a:buFont typeface="Arial"/>
              <a:buNone/>
            </a:pPr>
            <a:r>
              <a:rPr lang="fr" sz="1200">
                <a:solidFill>
                  <a:schemeClr val="dk1"/>
                </a:solidFill>
                <a:latin typeface="Liberation Serif"/>
                <a:ea typeface="Liberation Serif"/>
                <a:cs typeface="Liberation Serif"/>
                <a:sym typeface="Liberation Serif"/>
              </a:rPr>
              <a:t>Bloc 6 16H 16H30: winicott, neuro developpement; conclusion</a:t>
            </a:r>
            <a:endParaRPr sz="1200">
              <a:solidFill>
                <a:schemeClr val="dk1"/>
              </a:solidFill>
              <a:latin typeface="Liberation Serif"/>
              <a:ea typeface="Liberation Serif"/>
              <a:cs typeface="Liberation Serif"/>
              <a:sym typeface="Liberation Serif"/>
            </a:endParaRPr>
          </a:p>
          <a:p>
            <a:pPr indent="0" lvl="0" marL="0" rtl="0" algn="l">
              <a:spcBef>
                <a:spcPts val="0"/>
              </a:spcBef>
              <a:spcAft>
                <a:spcPts val="1200"/>
              </a:spcAft>
              <a:buNone/>
            </a:pPr>
            <a:r>
              <a:t/>
            </a:r>
            <a:endParaRPr sz="1200">
              <a:solidFill>
                <a:schemeClr val="dk1"/>
              </a:solidFill>
              <a:latin typeface="Liberation Serif"/>
              <a:ea typeface="Liberation Serif"/>
              <a:cs typeface="Liberation Serif"/>
              <a:sym typeface="Liberation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6   le neuro developpement</a:t>
            </a:r>
            <a:endParaRPr/>
          </a:p>
        </p:txBody>
      </p:sp>
      <p:sp>
        <p:nvSpPr>
          <p:cNvPr id="184" name="Google Shape;184;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fr"/>
              <a:t>connaissance</a:t>
            </a:r>
            <a:r>
              <a:rPr lang="fr"/>
              <a:t> des aspects maturationnels du cerveau. </a:t>
            </a:r>
            <a:endParaRPr/>
          </a:p>
          <a:p>
            <a:pPr indent="0" lvl="0" marL="0" rtl="0" algn="l">
              <a:spcBef>
                <a:spcPts val="1200"/>
              </a:spcBef>
              <a:spcAft>
                <a:spcPts val="0"/>
              </a:spcAft>
              <a:buNone/>
            </a:pPr>
            <a:r>
              <a:rPr lang="fr"/>
              <a:t>entrée par les troubles. </a:t>
            </a:r>
            <a:endParaRPr/>
          </a:p>
          <a:p>
            <a:pPr indent="0" lvl="0" marL="0" rtl="0" algn="l">
              <a:spcBef>
                <a:spcPts val="1200"/>
              </a:spcBef>
              <a:spcAft>
                <a:spcPts val="0"/>
              </a:spcAft>
              <a:buNone/>
            </a:pPr>
            <a:r>
              <a:rPr lang="fr" u="sng">
                <a:solidFill>
                  <a:schemeClr val="hlink"/>
                </a:solidFill>
                <a:hlinkClick r:id="rId3"/>
              </a:rPr>
              <a:t>https://www.youtube.com/watch?v=usk9_Xnm3_o</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evaluation</a:t>
            </a:r>
            <a:endParaRPr/>
          </a:p>
        </p:txBody>
      </p:sp>
      <p:sp>
        <p:nvSpPr>
          <p:cNvPr id="190" name="Google Shape;190;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1" name="Google Shape;191;p33"/>
          <p:cNvPicPr preferRelativeResize="0"/>
          <p:nvPr/>
        </p:nvPicPr>
        <p:blipFill>
          <a:blip r:embed="rId3">
            <a:alphaModFix/>
          </a:blip>
          <a:stretch>
            <a:fillRect/>
          </a:stretch>
        </p:blipFill>
        <p:spPr>
          <a:xfrm>
            <a:off x="0" y="1049701"/>
            <a:ext cx="9143999" cy="304409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6 conclusion </a:t>
            </a:r>
            <a:endParaRPr/>
          </a:p>
        </p:txBody>
      </p:sp>
      <p:sp>
        <p:nvSpPr>
          <p:cNvPr id="197" name="Google Shape;197;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fr"/>
              <a:t>qu’avez vous retenu de cette séance?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61111"/>
              <a:buFont typeface="Arial"/>
              <a:buNone/>
            </a:pPr>
            <a:r>
              <a:rPr lang="fr" sz="1800">
                <a:solidFill>
                  <a:schemeClr val="dk2"/>
                </a:solidFill>
              </a:rPr>
              <a:t>bloc 1 </a:t>
            </a:r>
            <a:r>
              <a:rPr lang="fr" sz="1800">
                <a:solidFill>
                  <a:schemeClr val="dk2"/>
                </a:solidFill>
              </a:rPr>
              <a:t>Objectifs de l’UE</a:t>
            </a:r>
            <a:endParaRPr sz="1800">
              <a:solidFill>
                <a:schemeClr val="dk2"/>
              </a:solidFill>
            </a:endParaRPr>
          </a:p>
          <a:p>
            <a:pPr indent="0" lvl="0" marL="0" rtl="0" algn="l">
              <a:spcBef>
                <a:spcPts val="1200"/>
              </a:spcBef>
              <a:spcAft>
                <a:spcPts val="0"/>
              </a:spcAft>
              <a:buNone/>
            </a:pPr>
            <a:r>
              <a:t/>
            </a:r>
            <a:endParaRPr sz="1800">
              <a:solidFill>
                <a:schemeClr val="dk2"/>
              </a:solidFill>
            </a:endParaRPr>
          </a:p>
        </p:txBody>
      </p:sp>
      <p:sp>
        <p:nvSpPr>
          <p:cNvPr id="67" name="Google Shape;67;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fr"/>
              <a:t>● Se familiariser avec les acteurs, les enjeux et les finalités de l’enseignement primaire.</a:t>
            </a:r>
            <a:endParaRPr/>
          </a:p>
          <a:p>
            <a:pPr indent="0" lvl="0" marL="0" rtl="0" algn="l">
              <a:spcBef>
                <a:spcPts val="1200"/>
              </a:spcBef>
              <a:spcAft>
                <a:spcPts val="0"/>
              </a:spcAft>
              <a:buClr>
                <a:schemeClr val="dk1"/>
              </a:buClr>
              <a:buSzPts val="1100"/>
              <a:buFont typeface="Arial"/>
              <a:buNone/>
            </a:pPr>
            <a:r>
              <a:rPr lang="fr"/>
              <a:t>● Découvrir un environnement professionnel par l'observation critique de celui-ci.</a:t>
            </a:r>
            <a:endParaRPr/>
          </a:p>
          <a:p>
            <a:pPr indent="0" lvl="0" marL="0" rtl="0" algn="l">
              <a:spcBef>
                <a:spcPts val="1200"/>
              </a:spcBef>
              <a:spcAft>
                <a:spcPts val="0"/>
              </a:spcAft>
              <a:buClr>
                <a:schemeClr val="dk1"/>
              </a:buClr>
              <a:buSzPts val="1100"/>
              <a:buFont typeface="Arial"/>
              <a:buNone/>
            </a:pPr>
            <a:r>
              <a:rPr lang="fr"/>
              <a:t>● Comprendre ce qu'implique l'acte d'apprendre.</a:t>
            </a:r>
            <a:endParaRPr/>
          </a:p>
          <a:p>
            <a:pPr indent="0" lvl="0" marL="0" rtl="0" algn="l">
              <a:spcBef>
                <a:spcPts val="1200"/>
              </a:spcBef>
              <a:spcAft>
                <a:spcPts val="0"/>
              </a:spcAft>
              <a:buClr>
                <a:schemeClr val="dk1"/>
              </a:buClr>
              <a:buSzPts val="1100"/>
              <a:buFont typeface="Arial"/>
              <a:buNone/>
            </a:pPr>
            <a:r>
              <a:rPr lang="fr"/>
              <a:t>● Aborder les principales notions permettant de comprendre le référentiel des</a:t>
            </a:r>
            <a:endParaRPr/>
          </a:p>
          <a:p>
            <a:pPr indent="0" lvl="0" marL="0" rtl="0" algn="l">
              <a:spcBef>
                <a:spcPts val="1200"/>
              </a:spcBef>
              <a:spcAft>
                <a:spcPts val="1200"/>
              </a:spcAft>
              <a:buNone/>
            </a:pPr>
            <a:r>
              <a:rPr lang="fr"/>
              <a:t>compétences, base de la formation des professeurs des écoles.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1 séance en lien avec les compétences suivantes</a:t>
            </a:r>
            <a:endParaRPr/>
          </a:p>
        </p:txBody>
      </p:sp>
      <p:sp>
        <p:nvSpPr>
          <p:cNvPr id="73" name="Google Shape;7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61111"/>
              <a:buFont typeface="Arial"/>
              <a:buNone/>
            </a:pPr>
            <a:r>
              <a:rPr b="1" lang="fr" u="sng"/>
              <a:t>Praticiens experts des apprentissages</a:t>
            </a:r>
            <a:endParaRPr b="1" u="sng"/>
          </a:p>
          <a:p>
            <a:pPr indent="0" lvl="0" marL="0" rtl="0" algn="l">
              <a:spcBef>
                <a:spcPts val="1200"/>
              </a:spcBef>
              <a:spcAft>
                <a:spcPts val="0"/>
              </a:spcAft>
              <a:buClr>
                <a:schemeClr val="dk1"/>
              </a:buClr>
              <a:buSzPct val="61111"/>
              <a:buFont typeface="Arial"/>
              <a:buNone/>
            </a:pPr>
            <a:r>
              <a:rPr lang="fr"/>
              <a:t>P3 Construire, mettre en œuvre et animer des situations d'enseignement et d'apprentissage</a:t>
            </a:r>
            <a:endParaRPr/>
          </a:p>
          <a:p>
            <a:pPr indent="0" lvl="0" marL="0" rtl="0" algn="l">
              <a:spcBef>
                <a:spcPts val="1200"/>
              </a:spcBef>
              <a:spcAft>
                <a:spcPts val="0"/>
              </a:spcAft>
              <a:buClr>
                <a:schemeClr val="dk1"/>
              </a:buClr>
              <a:buSzPct val="61111"/>
              <a:buFont typeface="Arial"/>
              <a:buNone/>
            </a:pPr>
            <a:r>
              <a:rPr lang="fr"/>
              <a:t>prenant en compte la diversité des élèves</a:t>
            </a:r>
            <a:endParaRPr/>
          </a:p>
          <a:p>
            <a:pPr indent="0" lvl="0" marL="0" rtl="0" algn="l">
              <a:spcBef>
                <a:spcPts val="1200"/>
              </a:spcBef>
              <a:spcAft>
                <a:spcPts val="0"/>
              </a:spcAft>
              <a:buClr>
                <a:schemeClr val="dk1"/>
              </a:buClr>
              <a:buSzPct val="61111"/>
              <a:buFont typeface="Arial"/>
              <a:buNone/>
            </a:pPr>
            <a:r>
              <a:rPr lang="fr"/>
              <a:t>P4 Organiser et assurer un mode de fonctionnement du groupe favorisant l'apprentissage</a:t>
            </a:r>
            <a:endParaRPr/>
          </a:p>
          <a:p>
            <a:pPr indent="0" lvl="0" marL="0" rtl="0" algn="l">
              <a:spcBef>
                <a:spcPts val="1200"/>
              </a:spcBef>
              <a:spcAft>
                <a:spcPts val="0"/>
              </a:spcAft>
              <a:buClr>
                <a:schemeClr val="dk1"/>
              </a:buClr>
              <a:buSzPct val="61111"/>
              <a:buFont typeface="Arial"/>
              <a:buNone/>
            </a:pPr>
            <a:r>
              <a:rPr lang="fr"/>
              <a:t>et la socialisation des élèves</a:t>
            </a:r>
            <a:endParaRPr/>
          </a:p>
          <a:p>
            <a:pPr indent="0" lvl="0" marL="0" rtl="0" algn="l">
              <a:spcBef>
                <a:spcPts val="1200"/>
              </a:spcBef>
              <a:spcAft>
                <a:spcPts val="0"/>
              </a:spcAft>
              <a:buNone/>
            </a:pPr>
            <a:r>
              <a:rPr lang="fr"/>
              <a:t>P5 Évaluer les progrès et les acquisitions des élèves</a:t>
            </a:r>
            <a:endParaRPr/>
          </a:p>
          <a:p>
            <a:pPr indent="0" lvl="0" marL="0" rtl="0" algn="l">
              <a:spcBef>
                <a:spcPts val="1200"/>
              </a:spcBef>
              <a:spcAft>
                <a:spcPts val="0"/>
              </a:spcAft>
              <a:buClr>
                <a:schemeClr val="dk1"/>
              </a:buClr>
              <a:buSzPct val="61111"/>
              <a:buFont typeface="Arial"/>
              <a:buNone/>
            </a:pPr>
            <a:r>
              <a:rPr b="1" lang="fr" u="sng"/>
              <a:t>Pédagogues et éducateurs au service de la réussite de tous les élèves</a:t>
            </a:r>
            <a:endParaRPr b="1" u="sng"/>
          </a:p>
          <a:p>
            <a:pPr indent="0" lvl="0" marL="0" rtl="0" algn="l">
              <a:spcBef>
                <a:spcPts val="1200"/>
              </a:spcBef>
              <a:spcAft>
                <a:spcPts val="0"/>
              </a:spcAft>
              <a:buClr>
                <a:schemeClr val="dk1"/>
              </a:buClr>
              <a:buSzPct val="61111"/>
              <a:buFont typeface="Arial"/>
              <a:buNone/>
            </a:pPr>
            <a:r>
              <a:rPr lang="fr"/>
              <a:t>CC3 Connaître les élèves et les processus d'apprentissage</a:t>
            </a:r>
            <a:endParaRPr/>
          </a:p>
          <a:p>
            <a:pPr indent="0" lvl="0" marL="0" rtl="0" algn="l">
              <a:spcBef>
                <a:spcPts val="1200"/>
              </a:spcBef>
              <a:spcAft>
                <a:spcPts val="1200"/>
              </a:spcAft>
              <a:buNone/>
            </a:pPr>
            <a:r>
              <a:rPr lang="fr"/>
              <a:t>CC4 Prendre en compte la diversité des élèves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2 diversité des modèles </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lang="fr" sz="2800"/>
              <a:t>Un des premiers intérêts porté au développement de l’enfant se trouve dans “émile ou de l’éducation” de rousseau au 18E siècle. Dans sa continuité, nous retrouvons les travaux de Itard au début du 19e </a:t>
            </a:r>
            <a:endParaRPr sz="2800"/>
          </a:p>
          <a:p>
            <a:pPr indent="0" lvl="0" marL="0" rtl="0" algn="l">
              <a:spcBef>
                <a:spcPts val="1200"/>
              </a:spcBef>
              <a:spcAft>
                <a:spcPts val="0"/>
              </a:spcAft>
              <a:buClr>
                <a:schemeClr val="dk1"/>
              </a:buClr>
              <a:buSzPct val="210526"/>
              <a:buFont typeface="Arial"/>
              <a:buNone/>
            </a:pPr>
            <a:r>
              <a:rPr lang="fr" u="sng">
                <a:solidFill>
                  <a:schemeClr val="accent5"/>
                </a:solidFill>
                <a:hlinkClick r:id="rId3">
                  <a:extLst>
                    <a:ext uri="{A12FA001-AC4F-418D-AE19-62706E023703}">
                      <ahyp:hlinkClr val="tx"/>
                    </a:ext>
                  </a:extLst>
                </a:hlinkClick>
              </a:rPr>
              <a:t>Victor de l'Aveyron le diagnostic</a:t>
            </a:r>
            <a:endParaRPr/>
          </a:p>
          <a:p>
            <a:pPr indent="0" lvl="0" marL="0" rtl="0" algn="l">
              <a:spcBef>
                <a:spcPts val="1200"/>
              </a:spcBef>
              <a:spcAft>
                <a:spcPts val="0"/>
              </a:spcAft>
              <a:buClr>
                <a:schemeClr val="dk1"/>
              </a:buClr>
              <a:buSzPct val="210526"/>
              <a:buFont typeface="Arial"/>
              <a:buNone/>
            </a:pPr>
            <a:r>
              <a:rPr lang="fr"/>
              <a:t>Quelle vision de l’enfant? </a:t>
            </a:r>
            <a:endParaRPr/>
          </a:p>
          <a:p>
            <a:pPr indent="0" lvl="0" marL="0" rtl="0" algn="l">
              <a:spcBef>
                <a:spcPts val="1200"/>
              </a:spcBef>
              <a:spcAft>
                <a:spcPts val="0"/>
              </a:spcAft>
              <a:buClr>
                <a:schemeClr val="dk1"/>
              </a:buClr>
              <a:buSzPct val="210526"/>
              <a:buFont typeface="Arial"/>
              <a:buNone/>
            </a:pPr>
            <a:r>
              <a:rPr lang="fr" u="sng">
                <a:solidFill>
                  <a:schemeClr val="accent5"/>
                </a:solidFill>
                <a:hlinkClick r:id="rId4">
                  <a:extLst>
                    <a:ext uri="{A12FA001-AC4F-418D-AE19-62706E023703}">
                      <ahyp:hlinkClr val="tx"/>
                    </a:ext>
                  </a:extLst>
                </a:hlinkClick>
              </a:rPr>
              <a:t>Victor de l'Aveyron </a:t>
            </a:r>
            <a:r>
              <a:rPr lang="fr"/>
              <a:t>socialisation</a:t>
            </a:r>
            <a:endParaRPr/>
          </a:p>
          <a:p>
            <a:pPr indent="0" lvl="0" marL="0" rtl="0" algn="l">
              <a:spcBef>
                <a:spcPts val="0"/>
              </a:spcBef>
              <a:spcAft>
                <a:spcPts val="0"/>
              </a:spcAft>
              <a:buNone/>
            </a:pPr>
            <a:r>
              <a:t/>
            </a:r>
            <a:endParaRPr sz="2800"/>
          </a:p>
          <a:p>
            <a:pPr indent="0" lvl="0" marL="0" rtl="0" algn="l">
              <a:spcBef>
                <a:spcPts val="1200"/>
              </a:spcBef>
              <a:spcAft>
                <a:spcPts val="0"/>
              </a:spcAft>
              <a:buNone/>
            </a:pPr>
            <a:r>
              <a:rPr lang="fr" sz="2800"/>
              <a:t>plusieurs travaux au cours du 19e, avec Binet, Séguin, début 20e Decroly en Belgique, Montessori en italie, puis les courants psychanalytiques, structuralistes (Piagetiens), sociaux (vigotsky), cognitivistes, neuro developpementaux  au cours du 20e siècle. </a:t>
            </a:r>
            <a:endParaRPr sz="2800"/>
          </a:p>
          <a:p>
            <a:pPr indent="0" lvl="0" marL="0" rtl="0" algn="l">
              <a:spcBef>
                <a:spcPts val="1200"/>
              </a:spcBef>
              <a:spcAft>
                <a:spcPts val="1200"/>
              </a:spcAft>
              <a:buNone/>
            </a:pPr>
            <a:r>
              <a:rPr lang="fr" sz="2800"/>
              <a:t>on passe d’une notion de développement continu (1900)  à une notion de développement en stade (1920) puis de développement en structure ou système (1950), dans une vision parcellaire (Piaget s’interesse uniquement au dev intellectuel) ou synthétique (Wallon qui prend en compte les différentes dimensions dont le social) . Aujourd'hui, l’actualité des recherches est à une entrée parcellaire par les troubles dans une vision neuro développementale. </a:t>
            </a:r>
            <a:endParaRPr sz="2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Bloc 2: le </a:t>
            </a:r>
            <a:r>
              <a:rPr lang="fr"/>
              <a:t>développement</a:t>
            </a:r>
            <a:r>
              <a:rPr lang="fr"/>
              <a:t> affectif de l’enfant selon freud</a:t>
            </a:r>
            <a:endParaRPr/>
          </a:p>
        </p:txBody>
      </p:sp>
      <p:sp>
        <p:nvSpPr>
          <p:cNvPr id="85" name="Google Shape;85;p18"/>
          <p:cNvSpPr txBox="1"/>
          <p:nvPr>
            <p:ph idx="1" type="body"/>
          </p:nvPr>
        </p:nvSpPr>
        <p:spPr>
          <a:xfrm>
            <a:off x="311700" y="1152475"/>
            <a:ext cx="2764500" cy="34164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fr"/>
              <a:t>Freud n’était pas un expert de l’enfance. Il s’agit d’une reconstruction à partir d’élements remémorés par des adultes (Hormis le petit hans) </a:t>
            </a:r>
            <a:endParaRPr/>
          </a:p>
          <a:p>
            <a:pPr indent="0" lvl="0" marL="0" rtl="0" algn="l">
              <a:spcBef>
                <a:spcPts val="1200"/>
              </a:spcBef>
              <a:spcAft>
                <a:spcPts val="0"/>
              </a:spcAft>
              <a:buNone/>
            </a:pPr>
            <a:r>
              <a:rPr lang="fr" u="sng">
                <a:solidFill>
                  <a:schemeClr val="hlink"/>
                </a:solidFill>
                <a:hlinkClick r:id="rId3"/>
              </a:rPr>
              <a:t>Les 5 stades du développement psychosexuel selon Freud</a:t>
            </a:r>
            <a:endParaRPr/>
          </a:p>
          <a:p>
            <a:pPr indent="0" lvl="0" marL="0" rtl="0" algn="l">
              <a:spcBef>
                <a:spcPts val="1200"/>
              </a:spcBef>
              <a:spcAft>
                <a:spcPts val="1200"/>
              </a:spcAft>
              <a:buNone/>
            </a:pPr>
            <a:r>
              <a:t/>
            </a:r>
            <a:endParaRPr/>
          </a:p>
        </p:txBody>
      </p:sp>
      <p:pic>
        <p:nvPicPr>
          <p:cNvPr id="86" name="Google Shape;86;p18"/>
          <p:cNvPicPr preferRelativeResize="0"/>
          <p:nvPr/>
        </p:nvPicPr>
        <p:blipFill>
          <a:blip r:embed="rId4">
            <a:alphaModFix/>
          </a:blip>
          <a:stretch>
            <a:fillRect/>
          </a:stretch>
        </p:blipFill>
        <p:spPr>
          <a:xfrm>
            <a:off x="3334363" y="1116875"/>
            <a:ext cx="5686425" cy="3733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fr"/>
              <a:t>evaluation</a:t>
            </a:r>
            <a:endParaRPr/>
          </a:p>
        </p:txBody>
      </p:sp>
      <p:sp>
        <p:nvSpPr>
          <p:cNvPr id="92" name="Google Shape;92;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9"/>
          <p:cNvPicPr preferRelativeResize="0"/>
          <p:nvPr/>
        </p:nvPicPr>
        <p:blipFill>
          <a:blip r:embed="rId3">
            <a:alphaModFix/>
          </a:blip>
          <a:stretch>
            <a:fillRect/>
          </a:stretch>
        </p:blipFill>
        <p:spPr>
          <a:xfrm>
            <a:off x="0" y="1049701"/>
            <a:ext cx="9143999" cy="304409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fr" sz="2220"/>
              <a:t>bloc 3 le </a:t>
            </a:r>
            <a:r>
              <a:rPr lang="fr" sz="2220"/>
              <a:t>développement</a:t>
            </a:r>
            <a:r>
              <a:rPr lang="fr" sz="2220"/>
              <a:t> intellectuel de l’enfant selon piaget</a:t>
            </a:r>
            <a:endParaRPr sz="2220"/>
          </a:p>
        </p:txBody>
      </p:sp>
      <p:sp>
        <p:nvSpPr>
          <p:cNvPr id="99" name="Google Shape;99;p20"/>
          <p:cNvSpPr txBox="1"/>
          <p:nvPr>
            <p:ph idx="1" type="body"/>
          </p:nvPr>
        </p:nvSpPr>
        <p:spPr>
          <a:xfrm>
            <a:off x="311700" y="1152475"/>
            <a:ext cx="4384200" cy="3416400"/>
          </a:xfrm>
          <a:prstGeom prst="rect">
            <a:avLst/>
          </a:prstGeom>
        </p:spPr>
        <p:txBody>
          <a:bodyPr anchorCtr="0" anchor="t" bIns="91425" lIns="91425" spcFirstLastPara="1" rIns="91425" wrap="square" tIns="91425">
            <a:normAutofit fontScale="62500"/>
          </a:bodyPr>
          <a:lstStyle/>
          <a:p>
            <a:pPr indent="0" lvl="0" marL="0" rtl="0" algn="l">
              <a:spcBef>
                <a:spcPts val="0"/>
              </a:spcBef>
              <a:spcAft>
                <a:spcPts val="0"/>
              </a:spcAft>
              <a:buNone/>
            </a:pPr>
            <a:r>
              <a:rPr lang="fr"/>
              <a:t>Piaget était avant tout un biologiste, il va utiliser ses méthodes de classement pour </a:t>
            </a:r>
            <a:r>
              <a:rPr lang="fr"/>
              <a:t>déterminer</a:t>
            </a:r>
            <a:r>
              <a:rPr lang="fr"/>
              <a:t> les </a:t>
            </a:r>
            <a:r>
              <a:rPr lang="fr"/>
              <a:t>différentes</a:t>
            </a:r>
            <a:r>
              <a:rPr lang="fr"/>
              <a:t> phases du </a:t>
            </a:r>
            <a:r>
              <a:rPr lang="fr"/>
              <a:t>développement</a:t>
            </a:r>
            <a:r>
              <a:rPr lang="fr"/>
              <a:t> de l’enfant. C’est un </a:t>
            </a:r>
            <a:r>
              <a:rPr lang="fr"/>
              <a:t>épistémologue</a:t>
            </a:r>
            <a:r>
              <a:rPr lang="fr"/>
              <a:t> qui recherche l’origine de la pensée dans l’espèce humaine (philogénèse) . On parle d’epistemologie génétique. par </a:t>
            </a:r>
            <a:r>
              <a:rPr lang="fr"/>
              <a:t>extension</a:t>
            </a:r>
            <a:r>
              <a:rPr lang="fr"/>
              <a:t>, Piaget en est arrivé à </a:t>
            </a:r>
            <a:r>
              <a:rPr lang="fr"/>
              <a:t>développer</a:t>
            </a:r>
            <a:r>
              <a:rPr lang="fr"/>
              <a:t> des théories sur l’ontogènése (</a:t>
            </a:r>
            <a:r>
              <a:rPr lang="fr"/>
              <a:t>développement</a:t>
            </a:r>
            <a:r>
              <a:rPr lang="fr"/>
              <a:t> de l’individu)  </a:t>
            </a:r>
            <a:endParaRPr/>
          </a:p>
          <a:p>
            <a:pPr indent="0" lvl="0" marL="0" rtl="0" algn="l">
              <a:spcBef>
                <a:spcPts val="1200"/>
              </a:spcBef>
              <a:spcAft>
                <a:spcPts val="0"/>
              </a:spcAft>
              <a:buNone/>
            </a:pPr>
            <a:r>
              <a:rPr lang="fr"/>
              <a:t>la base de son raisonnement repose sur l’existence du schème</a:t>
            </a:r>
            <a:r>
              <a:rPr lang="fr"/>
              <a:t> </a:t>
            </a:r>
            <a:endParaRPr/>
          </a:p>
          <a:p>
            <a:pPr indent="0" lvl="0" marL="0" rtl="0" algn="l">
              <a:spcBef>
                <a:spcPts val="1200"/>
              </a:spcBef>
              <a:spcAft>
                <a:spcPts val="0"/>
              </a:spcAft>
              <a:buNone/>
            </a:pPr>
            <a:r>
              <a:rPr lang="fr" u="sng">
                <a:solidFill>
                  <a:schemeClr val="hlink"/>
                </a:solidFill>
                <a:hlinkClick r:id="rId3"/>
              </a:rPr>
              <a:t>La théorie du développement cognitif de Piaget</a:t>
            </a:r>
            <a:endParaRPr/>
          </a:p>
          <a:p>
            <a:pPr indent="0" lvl="0" marL="0" rtl="0" algn="l">
              <a:spcBef>
                <a:spcPts val="1200"/>
              </a:spcBef>
              <a:spcAft>
                <a:spcPts val="0"/>
              </a:spcAft>
              <a:buNone/>
            </a:pPr>
            <a:r>
              <a:rPr lang="fr" u="sng">
                <a:solidFill>
                  <a:schemeClr val="hlink"/>
                </a:solidFill>
                <a:hlinkClick r:id="rId4"/>
              </a:rPr>
              <a:t>Test pour mesurer le développement intellectuel selon Piaget</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00" name="Google Shape;100;p20"/>
          <p:cNvPicPr preferRelativeResize="0"/>
          <p:nvPr/>
        </p:nvPicPr>
        <p:blipFill>
          <a:blip r:embed="rId5">
            <a:alphaModFix/>
          </a:blip>
          <a:stretch>
            <a:fillRect/>
          </a:stretch>
        </p:blipFill>
        <p:spPr>
          <a:xfrm>
            <a:off x="4831800" y="1152463"/>
            <a:ext cx="4000500" cy="3343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1"/>
          <p:cNvPicPr preferRelativeResize="0"/>
          <p:nvPr/>
        </p:nvPicPr>
        <p:blipFill>
          <a:blip r:embed="rId3">
            <a:alphaModFix/>
          </a:blip>
          <a:stretch>
            <a:fillRect/>
          </a:stretch>
        </p:blipFill>
        <p:spPr>
          <a:xfrm>
            <a:off x="182725" y="81850"/>
            <a:ext cx="8153400" cy="4667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