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16bc981738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16bc98173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b457c19b9e_1_7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2b457c19b9e_1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b457c19b9e_1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g2b457c19b9e_1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457c19b9e_1_8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2b457c19b9e_1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b457c19b9e_1_8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g2b457c19b9e_1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b457c19b9e_1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2b457c19b9e_1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6" name="Google Shape;16;p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hyperlink" Target="https://moodle2024.inspe-paris.fr/course/view.php?id=626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fr"/>
              <a:t>Géase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i="1" lang="fr" sz="2200"/>
              <a:t>groupe d’entraînement à l’analyse de situations éducatives</a:t>
            </a:r>
            <a:endParaRPr i="1" sz="2200"/>
          </a:p>
        </p:txBody>
      </p:sp>
      <p:sp>
        <p:nvSpPr>
          <p:cNvPr id="100" name="Google Shape;100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M2MSI - UE5 - séances 5-6-7-</a:t>
            </a:r>
            <a:r>
              <a:rPr lang="fr">
                <a:solidFill>
                  <a:srgbClr val="999999"/>
                </a:solidFill>
              </a:rPr>
              <a:t>8</a:t>
            </a:r>
            <a:endParaRPr>
              <a:solidFill>
                <a:srgbClr val="9999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/>
              <a:t>Règles et étapes du Géase</a:t>
            </a:r>
            <a:endParaRPr/>
          </a:p>
        </p:txBody>
      </p:sp>
      <p:sp>
        <p:nvSpPr>
          <p:cNvPr id="159" name="Google Shape;159;p3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/>
              <a:t>Les règles : 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</a:t>
            </a:r>
            <a:r>
              <a:rPr lang="fr" sz="1800">
                <a:solidFill>
                  <a:srgbClr val="000000"/>
                </a:solidFill>
              </a:rPr>
              <a:t>confidentialité des échanges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-droit de non réponse du narrateur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-non jugement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-implication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 sz="1800"/>
          </a:p>
        </p:txBody>
      </p:sp>
      <p:sp>
        <p:nvSpPr>
          <p:cNvPr id="160" name="Google Shape;160;p3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/>
              <a:t>Les étapes :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1- Choix de la situation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i="1" lang="fr" sz="1800">
                <a:solidFill>
                  <a:srgbClr val="000000"/>
                </a:solidFill>
              </a:rPr>
              <a:t>2- Narration : </a:t>
            </a:r>
            <a:endParaRPr i="1" sz="18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i="1" lang="fr" sz="1100">
                <a:solidFill>
                  <a:srgbClr val="000000"/>
                </a:solidFill>
              </a:rPr>
              <a:t>exposer sa situation en donnant un maximum de précisions</a:t>
            </a:r>
            <a:endParaRPr i="1" sz="11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i="1" lang="fr" sz="1100">
                <a:solidFill>
                  <a:srgbClr val="000000"/>
                </a:solidFill>
              </a:rPr>
              <a:t>conclure par une question au groupe</a:t>
            </a:r>
            <a:endParaRPr i="1" sz="11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3- Questionnement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4- Hypothèses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800"/>
              <a:t>5- </a:t>
            </a:r>
            <a:r>
              <a:rPr lang="fr" sz="1800">
                <a:solidFill>
                  <a:srgbClr val="666666"/>
                </a:solidFill>
              </a:rPr>
              <a:t>Conclusion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/>
              <a:t>Règles et étapes du Géase</a:t>
            </a:r>
            <a:endParaRPr/>
          </a:p>
        </p:txBody>
      </p:sp>
      <p:sp>
        <p:nvSpPr>
          <p:cNvPr id="166" name="Google Shape;166;p3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/>
              <a:t>Les règles : 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-confidentialité des échanges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</a:t>
            </a:r>
            <a:r>
              <a:rPr lang="fr" sz="1800">
                <a:solidFill>
                  <a:srgbClr val="000000"/>
                </a:solidFill>
              </a:rPr>
              <a:t>droit de non réponse du narrateur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-non jugement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-implication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 sz="1800"/>
          </a:p>
        </p:txBody>
      </p:sp>
      <p:sp>
        <p:nvSpPr>
          <p:cNvPr id="167" name="Google Shape;167;p3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4084"/>
              <a:buNone/>
            </a:pPr>
            <a:r>
              <a:rPr i="1" lang="fr" sz="1800" u="sng"/>
              <a:t>Les étapes :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1- Choix de la situation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2- Narration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i="1" lang="fr" sz="1800">
                <a:solidFill>
                  <a:srgbClr val="000000"/>
                </a:solidFill>
              </a:rPr>
              <a:t>3- Questionnement : </a:t>
            </a:r>
            <a:endParaRPr i="1"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i="1" lang="fr" sz="1800">
                <a:solidFill>
                  <a:srgbClr val="000000"/>
                </a:solidFill>
              </a:rPr>
              <a:t>	</a:t>
            </a:r>
            <a:r>
              <a:rPr i="1" lang="fr" sz="1229">
                <a:solidFill>
                  <a:srgbClr val="000000"/>
                </a:solidFill>
              </a:rPr>
              <a:t>les participants questionnent le narrateur</a:t>
            </a:r>
            <a:endParaRPr i="1" sz="1229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23150"/>
              <a:buNone/>
            </a:pPr>
            <a:r>
              <a:rPr i="1" lang="fr" sz="1229">
                <a:solidFill>
                  <a:srgbClr val="000000"/>
                </a:solidFill>
              </a:rPr>
              <a:t>	des questions à caractère informatif pour mieux comprendre (factuel)</a:t>
            </a:r>
            <a:endParaRPr i="1" sz="1229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4- Hypothèses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61110"/>
              <a:buFont typeface="Arial"/>
              <a:buNone/>
            </a:pPr>
            <a:r>
              <a:rPr lang="fr" sz="1800"/>
              <a:t>5- </a:t>
            </a:r>
            <a:r>
              <a:rPr lang="fr" sz="1800">
                <a:solidFill>
                  <a:srgbClr val="666666"/>
                </a:solidFill>
              </a:rPr>
              <a:t>Conclusion</a:t>
            </a:r>
            <a:endParaRPr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/>
              <a:t>Règles et étapes du Géase</a:t>
            </a:r>
            <a:endParaRPr/>
          </a:p>
        </p:txBody>
      </p:sp>
      <p:sp>
        <p:nvSpPr>
          <p:cNvPr id="173" name="Google Shape;173;p3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/>
              <a:t>Les règles : 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-confidentialité des échanges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-droit de non réponse du narrateur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</a:t>
            </a:r>
            <a:r>
              <a:rPr lang="fr" sz="1800">
                <a:solidFill>
                  <a:srgbClr val="000000"/>
                </a:solidFill>
              </a:rPr>
              <a:t>non jugement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-implication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 sz="1800"/>
          </a:p>
        </p:txBody>
      </p:sp>
      <p:sp>
        <p:nvSpPr>
          <p:cNvPr id="174" name="Google Shape;174;p3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1503"/>
              <a:buNone/>
            </a:pPr>
            <a:r>
              <a:rPr i="1" lang="fr" sz="1800" u="sng"/>
              <a:t>Les étapes :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lang="fr" sz="1800"/>
              <a:t>1- Choix de la situation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lang="fr" sz="1800"/>
              <a:t>2- Narration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lang="fr" sz="1800"/>
              <a:t>3- Questionnement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i="1" lang="fr" sz="1800">
                <a:solidFill>
                  <a:srgbClr val="000000"/>
                </a:solidFill>
              </a:rPr>
              <a:t>4- Hypothèses : </a:t>
            </a:r>
            <a:endParaRPr i="1"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i="1" lang="fr" sz="1800">
                <a:solidFill>
                  <a:srgbClr val="000000"/>
                </a:solidFill>
              </a:rPr>
              <a:t>	“</a:t>
            </a:r>
            <a:r>
              <a:rPr i="1" lang="fr" sz="1329">
                <a:solidFill>
                  <a:srgbClr val="000000"/>
                </a:solidFill>
              </a:rPr>
              <a:t>ce que je comprends de la situation …”	</a:t>
            </a:r>
            <a:endParaRPr i="1" sz="1329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23932"/>
              <a:buNone/>
            </a:pPr>
            <a:r>
              <a:rPr i="1" lang="fr" sz="1329">
                <a:solidFill>
                  <a:srgbClr val="000000"/>
                </a:solidFill>
              </a:rPr>
              <a:t>	“ça me fait penser à …”</a:t>
            </a:r>
            <a:endParaRPr i="1" sz="1329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23932"/>
              <a:buNone/>
            </a:pPr>
            <a:r>
              <a:rPr i="1" lang="fr" sz="1329">
                <a:solidFill>
                  <a:srgbClr val="000000"/>
                </a:solidFill>
              </a:rPr>
              <a:t>	“pour moi, ce qui pourrait être fait …”</a:t>
            </a:r>
            <a:endParaRPr i="1" sz="1329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91503"/>
              <a:buNone/>
            </a:pPr>
            <a:r>
              <a:rPr lang="fr" sz="1800"/>
              <a:t>5- </a:t>
            </a:r>
            <a:r>
              <a:rPr lang="fr" sz="1800">
                <a:solidFill>
                  <a:srgbClr val="666666"/>
                </a:solidFill>
              </a:rPr>
              <a:t>Conclusion</a:t>
            </a:r>
            <a:endParaRPr sz="18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/>
              <a:t>Règles et étapes du Géase</a:t>
            </a:r>
            <a:endParaRPr/>
          </a:p>
        </p:txBody>
      </p:sp>
      <p:sp>
        <p:nvSpPr>
          <p:cNvPr id="180" name="Google Shape;180;p3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/>
              <a:t>Les règles : 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-confidentialité des échanges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-droit de non réponse du narrateur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-non jugement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-implication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 sz="1800"/>
          </a:p>
        </p:txBody>
      </p:sp>
      <p:sp>
        <p:nvSpPr>
          <p:cNvPr id="181" name="Google Shape;181;p3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4084"/>
              <a:buNone/>
            </a:pPr>
            <a:r>
              <a:rPr i="1" lang="fr" sz="1800" u="sng"/>
              <a:t>Les étapes :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1- Choix de la situation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2- Narration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3- Questionnement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lang="fr" sz="1800"/>
              <a:t>4- Hypothèses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i="1" lang="fr" sz="1800">
                <a:solidFill>
                  <a:srgbClr val="000000"/>
                </a:solidFill>
              </a:rPr>
              <a:t>5- Conclusion : </a:t>
            </a:r>
            <a:endParaRPr i="1" sz="18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84084"/>
              <a:buNone/>
            </a:pPr>
            <a:r>
              <a:rPr i="1" lang="fr" sz="1800">
                <a:solidFill>
                  <a:srgbClr val="000000"/>
                </a:solidFill>
              </a:rPr>
              <a:t>la parole est redonnée au narrateur</a:t>
            </a:r>
            <a:endParaRPr i="1" sz="18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84084"/>
              <a:buNone/>
            </a:pPr>
            <a:r>
              <a:rPr i="1" lang="fr" sz="1800">
                <a:solidFill>
                  <a:srgbClr val="000000"/>
                </a:solidFill>
              </a:rPr>
              <a:t>“ce que je retiens …”</a:t>
            </a:r>
            <a:endParaRPr i="1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7132" y="1649550"/>
            <a:ext cx="7299753" cy="2298994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6"/>
          <p:cNvSpPr txBox="1"/>
          <p:nvPr>
            <p:ph type="title"/>
          </p:nvPr>
        </p:nvSpPr>
        <p:spPr>
          <a:xfrm>
            <a:off x="233775" y="333769"/>
            <a:ext cx="6390600" cy="4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Recommandation lecture</a:t>
            </a:r>
            <a:endParaRPr/>
          </a:p>
        </p:txBody>
      </p:sp>
      <p:sp>
        <p:nvSpPr>
          <p:cNvPr id="107" name="Google Shape;107;p26"/>
          <p:cNvSpPr txBox="1"/>
          <p:nvPr/>
        </p:nvSpPr>
        <p:spPr>
          <a:xfrm>
            <a:off x="1140500" y="4251050"/>
            <a:ext cx="7173000" cy="5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u="sng">
                <a:solidFill>
                  <a:schemeClr val="hlink"/>
                </a:solidFill>
                <a:hlinkClick r:id="rId4"/>
              </a:rPr>
              <a:t>https://moodle2024.inspe-paris.fr/course/view.php?id=626</a:t>
            </a:r>
            <a:r>
              <a:rPr lang="fr" sz="1800">
                <a:solidFill>
                  <a:schemeClr val="dk2"/>
                </a:solidFill>
              </a:rPr>
              <a:t>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Constat</a:t>
            </a:r>
            <a:endParaRPr/>
          </a:p>
        </p:txBody>
      </p:sp>
      <p:sp>
        <p:nvSpPr>
          <p:cNvPr id="113" name="Google Shape;113;p27"/>
          <p:cNvSpPr txBox="1"/>
          <p:nvPr>
            <p:ph idx="1" type="body"/>
          </p:nvPr>
        </p:nvSpPr>
        <p:spPr>
          <a:xfrm>
            <a:off x="311700" y="1152475"/>
            <a:ext cx="8520600" cy="12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« </a:t>
            </a:r>
            <a:r>
              <a:rPr i="1" lang="fr"/>
              <a:t>Entre la formation des enseignants et les problèmes à résoudre, l’écart est tel que des lieux de réflexion sont devenus indispensables.” </a:t>
            </a:r>
            <a:r>
              <a:rPr lang="fr"/>
              <a:t>(Jacques Lévine)</a:t>
            </a:r>
            <a:endParaRPr/>
          </a:p>
        </p:txBody>
      </p:sp>
      <p:sp>
        <p:nvSpPr>
          <p:cNvPr id="114" name="Google Shape;114;p27"/>
          <p:cNvSpPr txBox="1"/>
          <p:nvPr>
            <p:ph type="title"/>
          </p:nvPr>
        </p:nvSpPr>
        <p:spPr>
          <a:xfrm>
            <a:off x="311700" y="23766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Objectifs</a:t>
            </a:r>
            <a:endParaRPr/>
          </a:p>
        </p:txBody>
      </p:sp>
      <p:sp>
        <p:nvSpPr>
          <p:cNvPr id="115" name="Google Shape;115;p27"/>
          <p:cNvSpPr txBox="1"/>
          <p:nvPr/>
        </p:nvSpPr>
        <p:spPr>
          <a:xfrm>
            <a:off x="311700" y="3178475"/>
            <a:ext cx="8298600" cy="162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-réfléchir sur sa pratique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-construire/consolider son identité professionnelle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-enrichir ses pratiques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Modalités</a:t>
            </a:r>
            <a:endParaRPr/>
          </a:p>
        </p:txBody>
      </p:sp>
      <p:sp>
        <p:nvSpPr>
          <p:cNvPr id="121" name="Google Shape;121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r"/>
              <a:t>Partir des problèmes rencontrés tels que les collègues les expriment.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fr"/>
              <a:t>Une analyse collective et comparative des problématiques rencontrées par les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fr"/>
              <a:t>enseignants dans l’exercice de leurs fonctions.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Un cadre pour penser.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Le cadre - Déroulement d’une séance</a:t>
            </a:r>
            <a:endParaRPr/>
          </a:p>
        </p:txBody>
      </p:sp>
      <p:sp>
        <p:nvSpPr>
          <p:cNvPr id="127" name="Google Shape;127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fr"/>
              <a:t>-exposé </a:t>
            </a:r>
            <a:r>
              <a:rPr lang="fr"/>
              <a:t>d’une situation vécue par un membre du groupe (narrateur)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fr"/>
              <a:t>-questionnement </a:t>
            </a:r>
            <a:r>
              <a:rPr lang="fr"/>
              <a:t>par le groupe (on vise la clarification on récolte des informations complémentaires)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fr"/>
              <a:t>-hypothèses </a:t>
            </a:r>
            <a:r>
              <a:rPr lang="fr"/>
              <a:t>de compréhension de la situation (“ce que je comprends…”, “ça me fait penser à …”)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fr"/>
              <a:t>-propositions</a:t>
            </a:r>
            <a:r>
              <a:rPr lang="fr"/>
              <a:t>, pistes (“ce qui pourrait être fait…”)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fr"/>
              <a:t>-</a:t>
            </a:r>
            <a:r>
              <a:rPr b="1" lang="fr"/>
              <a:t>clôture</a:t>
            </a:r>
            <a:r>
              <a:rPr lang="fr"/>
              <a:t> (la parole au narrateur, “ce que je retiens…”)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Apports</a:t>
            </a:r>
            <a:endParaRPr/>
          </a:p>
        </p:txBody>
      </p:sp>
      <p:sp>
        <p:nvSpPr>
          <p:cNvPr id="133" name="Google Shape;133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r"/>
              <a:t>-éclaircir sa propre pratique (verbaliser, rendre intelligible pour autrui)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fr"/>
              <a:t>-s’entraîner à analyser des situations, mieux appréhender les situations analogues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fr"/>
              <a:t>-un moment d’entraide et de partage, la constitution d’un réseau de pairs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fr"/>
              <a:t>-développer/entretenir une posture réflexive : une réflexion distanciée sur sa propre action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fr"/>
              <a:t>-enrichir ses pratiques, se ré-assurer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r"/>
              <a:t>Conditions</a:t>
            </a:r>
            <a:endParaRPr/>
          </a:p>
        </p:txBody>
      </p:sp>
      <p:sp>
        <p:nvSpPr>
          <p:cNvPr id="139" name="Google Shape;139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volontariat - adhésion au dispositif - assiduité (stabilité du groupe)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confidentialité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non-jugement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/>
              <a:t>Règles et étapes du Géase</a:t>
            </a:r>
            <a:endParaRPr/>
          </a:p>
        </p:txBody>
      </p:sp>
      <p:sp>
        <p:nvSpPr>
          <p:cNvPr id="145" name="Google Shape;145;p3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>
                <a:solidFill>
                  <a:srgbClr val="000000"/>
                </a:solidFill>
              </a:rPr>
              <a:t>Les règles : </a:t>
            </a:r>
            <a:endParaRPr i="1" sz="1800" u="sng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000000"/>
                </a:solidFill>
              </a:rPr>
              <a:t>-confidentialité des échanges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000000"/>
                </a:solidFill>
              </a:rPr>
              <a:t>-droit de non réponse du narrateur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000000"/>
                </a:solidFill>
              </a:rPr>
              <a:t>-non jugement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000000"/>
                </a:solidFill>
              </a:rPr>
              <a:t>-implication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 sz="1800"/>
          </a:p>
        </p:txBody>
      </p:sp>
      <p:sp>
        <p:nvSpPr>
          <p:cNvPr id="146" name="Google Shape;146;p3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/>
              <a:t>Les étapes :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1- Choix de la situation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2- Narration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3- Questionnement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/>
              <a:t>4- Hypothèses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800"/>
              <a:t>5- </a:t>
            </a:r>
            <a:r>
              <a:rPr lang="fr" sz="1800">
                <a:solidFill>
                  <a:srgbClr val="666666"/>
                </a:solidFill>
              </a:rPr>
              <a:t>Conclusion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/>
              <a:t>Règles et étapes du Géase</a:t>
            </a:r>
            <a:endParaRPr/>
          </a:p>
        </p:txBody>
      </p:sp>
      <p:sp>
        <p:nvSpPr>
          <p:cNvPr id="152" name="Google Shape;152;p3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fr" sz="1800" u="sng">
                <a:solidFill>
                  <a:srgbClr val="666666"/>
                </a:solidFill>
              </a:rPr>
              <a:t>Les règles : </a:t>
            </a:r>
            <a:endParaRPr i="1" sz="1800" u="sng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666666"/>
                </a:solidFill>
              </a:rPr>
              <a:t>-confidentialité des échanges</a:t>
            </a:r>
            <a:endParaRPr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666666"/>
                </a:solidFill>
              </a:rPr>
              <a:t>-droit de non réponse du narrateur</a:t>
            </a:r>
            <a:endParaRPr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666666"/>
                </a:solidFill>
              </a:rPr>
              <a:t>-non jugement</a:t>
            </a:r>
            <a:endParaRPr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fr" sz="1800">
                <a:solidFill>
                  <a:srgbClr val="666666"/>
                </a:solidFill>
              </a:rPr>
              <a:t>-implication</a:t>
            </a:r>
            <a:endParaRPr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153" name="Google Shape;153;p3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1503"/>
              <a:buNone/>
            </a:pPr>
            <a:r>
              <a:rPr i="1" lang="fr" sz="1800" u="sng"/>
              <a:t>Les étapes :</a:t>
            </a:r>
            <a:endParaRPr i="1" sz="1800" u="sng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i="1" lang="fr" sz="1800">
                <a:solidFill>
                  <a:srgbClr val="000000"/>
                </a:solidFill>
              </a:rPr>
              <a:t>1- Choix de la situation - tour de table : </a:t>
            </a:r>
            <a:endParaRPr i="1" sz="18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26696"/>
              <a:buNone/>
            </a:pPr>
            <a:r>
              <a:rPr i="1" lang="fr" sz="1300">
                <a:solidFill>
                  <a:srgbClr val="000000"/>
                </a:solidFill>
              </a:rPr>
              <a:t>se présenter (parcours, contexte), évoquer son questionnement, ses difficultés éventuelles</a:t>
            </a:r>
            <a:r>
              <a:rPr i="1" lang="fr">
                <a:solidFill>
                  <a:srgbClr val="000000"/>
                </a:solidFill>
              </a:rPr>
              <a:t>.</a:t>
            </a:r>
            <a:endParaRPr i="1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17647"/>
              <a:buNone/>
            </a:pPr>
            <a:r>
              <a:rPr i="1" lang="fr">
                <a:solidFill>
                  <a:srgbClr val="000000"/>
                </a:solidFill>
              </a:rPr>
              <a:t>un participant se propose pour évoquer une situation</a:t>
            </a:r>
            <a:endParaRPr i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lang="fr" sz="1800"/>
              <a:t>2- Narration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lang="fr" sz="1800"/>
              <a:t>3- Questionnement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91503"/>
              <a:buNone/>
            </a:pPr>
            <a:r>
              <a:rPr lang="fr" sz="1800"/>
              <a:t>4- Hypothèses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61110"/>
              <a:buFont typeface="Arial"/>
              <a:buNone/>
            </a:pPr>
            <a:r>
              <a:rPr lang="fr" sz="1800"/>
              <a:t>5- </a:t>
            </a:r>
            <a:r>
              <a:rPr lang="fr" sz="1800">
                <a:solidFill>
                  <a:srgbClr val="666666"/>
                </a:solidFill>
              </a:rPr>
              <a:t>Conclusion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