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8" r:id="rId2"/>
    <p:sldId id="267" r:id="rId3"/>
    <p:sldId id="266" r:id="rId4"/>
    <p:sldId id="299" r:id="rId5"/>
    <p:sldId id="257" r:id="rId6"/>
    <p:sldId id="269" r:id="rId7"/>
    <p:sldId id="290" r:id="rId8"/>
    <p:sldId id="293" r:id="rId9"/>
    <p:sldId id="294" r:id="rId10"/>
    <p:sldId id="295" r:id="rId11"/>
    <p:sldId id="268" r:id="rId12"/>
    <p:sldId id="271" r:id="rId13"/>
    <p:sldId id="296" r:id="rId14"/>
    <p:sldId id="270" r:id="rId15"/>
  </p:sldIdLst>
  <p:sldSz cx="9144000" cy="6858000" type="screen4x3"/>
  <p:notesSz cx="6799263" cy="99298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25" autoAdjust="0"/>
  </p:normalViewPr>
  <p:slideViewPr>
    <p:cSldViewPr snapToGrid="0" snapToObjects="1">
      <p:cViewPr varScale="1">
        <p:scale>
          <a:sx n="80" d="100"/>
          <a:sy n="80" d="100"/>
        </p:scale>
        <p:origin x="-17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D97A8213-09B9-EE43-8AE3-FC9F07B2D8F1}" type="datetimeFigureOut">
              <a:rPr lang="fr-FR" smtClean="0"/>
              <a:t>12/03/20</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8C624466-7A01-9046-9B6F-637C37671477}" type="slidenum">
              <a:rPr lang="fr-FR" smtClean="0"/>
              <a:t>‹#›</a:t>
            </a:fld>
            <a:endParaRPr lang="fr-FR"/>
          </a:p>
        </p:txBody>
      </p:sp>
    </p:spTree>
    <p:extLst>
      <p:ext uri="{BB962C8B-B14F-4D97-AF65-F5344CB8AC3E}">
        <p14:creationId xmlns:p14="http://schemas.microsoft.com/office/powerpoint/2010/main" val="42687967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dailymotion.com/video/x68n3c_nicolas-sarkozy-s-en-prend-a-la-pri_new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marianne2.fr/Sarkozy-va-en-bouffer-de-la-Princesse-de-Cleves_a175240.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Aft>
                <a:spcPts val="0"/>
              </a:spcAft>
            </a:pPr>
            <a:endParaRPr lang="fr-FR" sz="1200" dirty="0" smtClean="0">
              <a:solidFill>
                <a:srgbClr val="1C2427"/>
              </a:solidFill>
              <a:effectLst/>
              <a:latin typeface="Times New Roman"/>
              <a:ea typeface="ＭＳ 明朝"/>
            </a:endParaRPr>
          </a:p>
        </p:txBody>
      </p:sp>
      <p:sp>
        <p:nvSpPr>
          <p:cNvPr id="4" name="Espace réservé du numéro de diapositive 3"/>
          <p:cNvSpPr>
            <a:spLocks noGrp="1"/>
          </p:cNvSpPr>
          <p:nvPr>
            <p:ph type="sldNum" sz="quarter" idx="10"/>
          </p:nvPr>
        </p:nvSpPr>
        <p:spPr/>
        <p:txBody>
          <a:bodyPr/>
          <a:lstStyle/>
          <a:p>
            <a:fld id="{E84444F4-0EBD-834E-A8F6-857997E79A89}" type="slidenum">
              <a:rPr lang="fr-FR" smtClean="0"/>
              <a:t>1</a:t>
            </a:fld>
            <a:endParaRPr lang="fr-FR"/>
          </a:p>
        </p:txBody>
      </p:sp>
    </p:spTree>
    <p:extLst>
      <p:ext uri="{BB962C8B-B14F-4D97-AF65-F5344CB8AC3E}">
        <p14:creationId xmlns:p14="http://schemas.microsoft.com/office/powerpoint/2010/main" val="204273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m’appuie sur la proposition de </a:t>
            </a:r>
            <a:r>
              <a:rPr lang="fr-FR" dirty="0" err="1" smtClean="0"/>
              <a:t>Sarfati</a:t>
            </a:r>
            <a:r>
              <a:rPr lang="fr-FR" dirty="0" smtClean="0"/>
              <a:t> en l’adaptant</a:t>
            </a:r>
            <a:r>
              <a:rPr lang="fr-FR" baseline="0" dirty="0" smtClean="0"/>
              <a:t> pour examiner désaccords aux 3 niveaux de leur diffusion</a:t>
            </a:r>
          </a:p>
          <a:p>
            <a:r>
              <a:rPr lang="fr-FR" dirty="0" smtClean="0"/>
              <a:t> </a:t>
            </a:r>
          </a:p>
          <a:p>
            <a:r>
              <a:rPr lang="fr-FR" dirty="0" smtClean="0"/>
              <a:t>Je m’appuie</a:t>
            </a:r>
            <a:r>
              <a:rPr lang="fr-FR" baseline="0" dirty="0" smtClean="0"/>
              <a:t> </a:t>
            </a:r>
            <a:r>
              <a:rPr lang="fr-FR" dirty="0" smtClean="0"/>
              <a:t>également sur 2</a:t>
            </a:r>
            <a:r>
              <a:rPr lang="fr-FR" baseline="0" dirty="0" smtClean="0"/>
              <a:t> textes de Louis Marin : L’opacité dans la peinture et Les pouvoirs de l’image, gloses</a:t>
            </a:r>
          </a:p>
          <a:p>
            <a:r>
              <a:rPr lang="fr-FR" baseline="0" dirty="0" smtClean="0"/>
              <a:t>Je vais lire un extrait du premier dans lequel Louis Marin fait état d’un tournant épistémologique dans l’appréhension de l’image </a:t>
            </a:r>
          </a:p>
        </p:txBody>
      </p:sp>
      <p:sp>
        <p:nvSpPr>
          <p:cNvPr id="4" name="Espace réservé du numéro de diapositive 3"/>
          <p:cNvSpPr>
            <a:spLocks noGrp="1"/>
          </p:cNvSpPr>
          <p:nvPr>
            <p:ph type="sldNum" sz="quarter" idx="10"/>
          </p:nvPr>
        </p:nvSpPr>
        <p:spPr/>
        <p:txBody>
          <a:bodyPr/>
          <a:lstStyle/>
          <a:p>
            <a:fld id="{8C624466-7A01-9046-9B6F-637C37671477}" type="slidenum">
              <a:rPr lang="fr-FR" smtClean="0"/>
              <a:t>4</a:t>
            </a:fld>
            <a:endParaRPr lang="fr-FR"/>
          </a:p>
        </p:txBody>
      </p:sp>
    </p:spTree>
    <p:extLst>
      <p:ext uri="{BB962C8B-B14F-4D97-AF65-F5344CB8AC3E}">
        <p14:creationId xmlns:p14="http://schemas.microsoft.com/office/powerpoint/2010/main" val="50857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La vulgate ou le discours social sur la littérature</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Un événement médiatique se fait l’écho d’une opposition constante entre politiques </a:t>
            </a:r>
            <a:r>
              <a:rPr lang="fr-FR" sz="1200" i="1" kern="1200" dirty="0" smtClean="0">
                <a:solidFill>
                  <a:schemeClr val="tx1"/>
                </a:solidFill>
                <a:effectLst/>
                <a:latin typeface="+mn-lt"/>
                <a:ea typeface="+mn-ea"/>
                <a:cs typeface="+mn-cs"/>
              </a:rPr>
              <a:t>versus</a:t>
            </a:r>
            <a:r>
              <a:rPr lang="fr-FR" sz="1200" kern="1200" dirty="0" smtClean="0">
                <a:solidFill>
                  <a:schemeClr val="tx1"/>
                </a:solidFill>
                <a:effectLst/>
                <a:latin typeface="+mn-lt"/>
                <a:ea typeface="+mn-ea"/>
                <a:cs typeface="+mn-cs"/>
              </a:rPr>
              <a:t> lettrés : Il s’agit du scandale provoqué dans le microcosme de la population lettrée par une saillie de N. Sarkozy. Pour ses propos critiques quant à la pertinence d’exiger dans un processus de validation des acquis la connaissance de </a:t>
            </a:r>
            <a:r>
              <a:rPr lang="fr-FR" sz="1200" i="1" kern="1200" dirty="0" smtClean="0">
                <a:solidFill>
                  <a:schemeClr val="tx1"/>
                </a:solidFill>
                <a:effectLst/>
                <a:latin typeface="+mn-lt"/>
                <a:ea typeface="+mn-ea"/>
                <a:cs typeface="+mn-cs"/>
              </a:rPr>
              <a:t>La Princesse de Clèves</a:t>
            </a:r>
            <a:r>
              <a:rPr lang="fr-FR" sz="1200" kern="1200" dirty="0" smtClean="0">
                <a:solidFill>
                  <a:schemeClr val="tx1"/>
                </a:solidFill>
                <a:effectLst/>
                <a:latin typeface="+mn-lt"/>
                <a:ea typeface="+mn-ea"/>
                <a:cs typeface="+mn-cs"/>
              </a:rPr>
              <a:t>, un président de la République a provoqué l’ire des enseignants de Lettres et s’est fait conspué. </a:t>
            </a:r>
          </a:p>
          <a:p>
            <a:r>
              <a:rPr lang="fr-FR" sz="1200" kern="1200" dirty="0" smtClean="0">
                <a:solidFill>
                  <a:schemeClr val="tx1"/>
                </a:solidFill>
                <a:effectLst/>
                <a:latin typeface="+mn-lt"/>
                <a:ea typeface="+mn-ea"/>
                <a:cs typeface="+mn-cs"/>
              </a:rPr>
              <a:t>N. Sarkozy affirme qu’avoir fait du bénévolat devrait être une expérience reconnue par les concours administratifs, car après tout, « ça vaut autant que de savoir par cœur </a:t>
            </a:r>
            <a:r>
              <a:rPr lang="fr-FR" sz="1200" i="1" kern="1200" dirty="0" smtClean="0">
                <a:solidFill>
                  <a:schemeClr val="tx1"/>
                </a:solidFill>
                <a:effectLst/>
                <a:latin typeface="+mn-lt"/>
                <a:ea typeface="+mn-ea"/>
                <a:cs typeface="+mn-cs"/>
              </a:rPr>
              <a:t>La Princesse de Clèves </a:t>
            </a:r>
            <a:r>
              <a:rPr lang="fr-FR" sz="1200" kern="1200" dirty="0" smtClean="0">
                <a:solidFill>
                  <a:schemeClr val="tx1"/>
                </a:solidFill>
                <a:effectLst/>
                <a:latin typeface="+mn-lt"/>
                <a:ea typeface="+mn-ea"/>
                <a:cs typeface="+mn-cs"/>
              </a:rPr>
              <a:t>». Après un silence : « Enfin… j'ai rien contre, mais enfin, mais enfin… parce que j'avais beaucoup souffert sur elle ». (cf. </a:t>
            </a:r>
            <a:r>
              <a:rPr lang="fr-FR" sz="1200" kern="1200" dirty="0" err="1" smtClean="0">
                <a:solidFill>
                  <a:schemeClr val="tx1"/>
                </a:solidFill>
                <a:effectLst/>
                <a:latin typeface="+mn-lt"/>
                <a:ea typeface="+mn-ea"/>
                <a:cs typeface="+mn-cs"/>
              </a:rPr>
              <a:t>video</a:t>
            </a:r>
            <a:r>
              <a:rPr lang="fr-FR" sz="1200" kern="1200" dirty="0" smtClean="0">
                <a:solidFill>
                  <a:schemeClr val="tx1"/>
                </a:solidFill>
                <a:effectLst/>
                <a:latin typeface="+mn-lt"/>
                <a:ea typeface="+mn-ea"/>
                <a:cs typeface="+mn-cs"/>
              </a:rPr>
              <a:t> accessible sur </a:t>
            </a:r>
            <a:r>
              <a:rPr lang="fr-FR" sz="1200" u="sng" kern="1200" dirty="0" smtClean="0">
                <a:solidFill>
                  <a:schemeClr val="tx1"/>
                </a:solidFill>
                <a:effectLst/>
                <a:latin typeface="+mn-lt"/>
                <a:ea typeface="+mn-ea"/>
                <a:cs typeface="+mn-cs"/>
                <a:hlinkClick r:id="rId3"/>
              </a:rPr>
              <a:t>http://www.dailymotion.com/video/x68n3c_nicolas-sarkozy-s-en-prend-a-la-pri_news</a:t>
            </a:r>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E84444F4-0EBD-834E-A8F6-857997E79A89}" type="slidenum">
              <a:rPr lang="fr-FR" smtClean="0"/>
              <a:t>11</a:t>
            </a:fld>
            <a:endParaRPr lang="fr-FR"/>
          </a:p>
        </p:txBody>
      </p:sp>
    </p:spTree>
    <p:extLst>
      <p:ext uri="{BB962C8B-B14F-4D97-AF65-F5344CB8AC3E}">
        <p14:creationId xmlns:p14="http://schemas.microsoft.com/office/powerpoint/2010/main" val="68065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indent="450215"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smtClean="0">
                <a:solidFill>
                  <a:srgbClr val="1C2427"/>
                </a:solidFill>
                <a:effectLst/>
                <a:latin typeface="Times New Roman"/>
                <a:ea typeface="ＭＳ 明朝"/>
              </a:rPr>
              <a:t>La question de l’exclusion fait se soulever une protestation. Pendant le mouvement des enseignants chercheurs, entre 2007 et 2009, des lectures marathons de </a:t>
            </a:r>
            <a:r>
              <a:rPr lang="fr-FR" sz="1200" i="1" dirty="0" smtClean="0">
                <a:solidFill>
                  <a:srgbClr val="1C2427"/>
                </a:solidFill>
                <a:effectLst/>
                <a:latin typeface="Times New Roman"/>
                <a:ea typeface="ＭＳ 明朝"/>
              </a:rPr>
              <a:t>La Princesse de Clèves</a:t>
            </a:r>
            <a:r>
              <a:rPr lang="fr-FR" sz="1200" dirty="0" smtClean="0">
                <a:solidFill>
                  <a:srgbClr val="1C2427"/>
                </a:solidFill>
                <a:effectLst/>
                <a:latin typeface="Times New Roman"/>
                <a:ea typeface="ＭＳ 明朝"/>
              </a:rPr>
              <a:t> sont organisées. Deux lignes de défense émergent  (Vidéo accessible sur </a:t>
            </a:r>
            <a:r>
              <a:rPr lang="fr-FR" sz="1200" u="sng" dirty="0" smtClean="0">
                <a:solidFill>
                  <a:srgbClr val="1C2427"/>
                </a:solidFill>
                <a:effectLst/>
                <a:latin typeface="Times New Roman"/>
                <a:ea typeface="ＭＳ 明朝"/>
                <a:hlinkClick r:id="rId3"/>
              </a:rPr>
              <a:t>http://www.marianne2.fr/Sarkozy-va-en-bouffer-de-la-Princesse-de-Cleves_a175240.html</a:t>
            </a:r>
            <a:r>
              <a:rPr lang="fr-FR" sz="1200" dirty="0" smtClean="0">
                <a:solidFill>
                  <a:srgbClr val="1C2427"/>
                </a:solidFill>
                <a:effectLst/>
                <a:latin typeface="Times New Roman"/>
                <a:ea typeface="ＭＳ 明朝"/>
              </a:rPr>
              <a:t>) : on allait privilégier une université </a:t>
            </a:r>
            <a:r>
              <a:rPr lang="fr-FR" sz="1200" dirty="0" err="1" smtClean="0">
                <a:solidFill>
                  <a:srgbClr val="1C2427"/>
                </a:solidFill>
                <a:effectLst/>
                <a:latin typeface="Times New Roman"/>
                <a:ea typeface="ＭＳ 明朝"/>
              </a:rPr>
              <a:t>professionnalisante</a:t>
            </a:r>
            <a:r>
              <a:rPr lang="fr-FR" sz="1200" dirty="0" smtClean="0">
                <a:solidFill>
                  <a:srgbClr val="1C2427"/>
                </a:solidFill>
                <a:effectLst/>
                <a:latin typeface="Times New Roman"/>
                <a:ea typeface="ＭＳ 明朝"/>
              </a:rPr>
              <a:t> qui ne se préoccuperait plus de transmettre le beau et l’inutile. La défense de la lecture du roman de Madame de Lafayette participerait de la défense d’un choix de vie, indépendant d’une culture marchande ; elle serait l’occasion d’opposer le consumérisme et la société marchande aux Belles Lettres ; d’autre part, tous, même la guichetière, seraient en mesure d’accéder à la lecture de </a:t>
            </a:r>
            <a:r>
              <a:rPr lang="fr-FR" sz="1200" i="1" dirty="0" smtClean="0">
                <a:solidFill>
                  <a:srgbClr val="1C2427"/>
                </a:solidFill>
                <a:effectLst/>
                <a:latin typeface="Times New Roman"/>
                <a:ea typeface="ＭＳ 明朝"/>
              </a:rPr>
              <a:t>La princesse de Clèves</a:t>
            </a:r>
            <a:r>
              <a:rPr lang="fr-FR" sz="1200" dirty="0" smtClean="0">
                <a:solidFill>
                  <a:srgbClr val="1C2427"/>
                </a:solidFill>
                <a:effectLst/>
                <a:latin typeface="Times New Roman"/>
                <a:ea typeface="ＭＳ 明朝"/>
              </a:rPr>
              <a:t> et les en priver serait la marque de l’exclusion. </a:t>
            </a:r>
          </a:p>
          <a:p>
            <a:pPr indent="450215"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FR" sz="1200" dirty="0" smtClean="0">
              <a:solidFill>
                <a:srgbClr val="1C2427"/>
              </a:solidFill>
              <a:effectLst/>
              <a:latin typeface="Times New Roman"/>
              <a:ea typeface="ＭＳ 明朝"/>
            </a:endParaRPr>
          </a:p>
          <a:p>
            <a:pPr indent="450215"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smtClean="0">
                <a:solidFill>
                  <a:srgbClr val="1C2427"/>
                </a:solidFill>
                <a:effectLst/>
                <a:latin typeface="Times New Roman"/>
                <a:ea typeface="ＭＳ 明朝"/>
              </a:rPr>
              <a:t> </a:t>
            </a:r>
          </a:p>
          <a:p>
            <a:endParaRPr lang="fr-FR" dirty="0"/>
          </a:p>
        </p:txBody>
      </p:sp>
      <p:sp>
        <p:nvSpPr>
          <p:cNvPr id="4" name="Espace réservé du numéro de diapositive 3"/>
          <p:cNvSpPr>
            <a:spLocks noGrp="1"/>
          </p:cNvSpPr>
          <p:nvPr>
            <p:ph type="sldNum" sz="quarter" idx="10"/>
          </p:nvPr>
        </p:nvSpPr>
        <p:spPr/>
        <p:txBody>
          <a:bodyPr/>
          <a:lstStyle/>
          <a:p>
            <a:fld id="{E84444F4-0EBD-834E-A8F6-857997E79A89}" type="slidenum">
              <a:rPr lang="fr-FR" smtClean="0"/>
              <a:t>12</a:t>
            </a:fld>
            <a:endParaRPr lang="fr-FR"/>
          </a:p>
        </p:txBody>
      </p:sp>
    </p:spTree>
    <p:extLst>
      <p:ext uri="{BB962C8B-B14F-4D97-AF65-F5344CB8AC3E}">
        <p14:creationId xmlns:p14="http://schemas.microsoft.com/office/powerpoint/2010/main" val="5835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85107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277567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240818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300842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25365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80C20C2-E2E7-C44A-8248-61B0D808BD51}" type="datetimeFigureOut">
              <a:rPr lang="fr-FR" smtClean="0"/>
              <a:t>12/03/20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5028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80C20C2-E2E7-C44A-8248-61B0D808BD51}" type="datetimeFigureOut">
              <a:rPr lang="fr-FR" smtClean="0"/>
              <a:t>12/03/20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389156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80C20C2-E2E7-C44A-8248-61B0D808BD51}" type="datetimeFigureOut">
              <a:rPr lang="fr-FR" smtClean="0"/>
              <a:t>12/03/20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217183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0C20C2-E2E7-C44A-8248-61B0D808BD51}" type="datetimeFigureOut">
              <a:rPr lang="fr-FR" smtClean="0"/>
              <a:t>12/03/20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5169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80C20C2-E2E7-C44A-8248-61B0D808BD51}" type="datetimeFigureOut">
              <a:rPr lang="fr-FR" smtClean="0"/>
              <a:t>12/03/20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354981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80C20C2-E2E7-C44A-8248-61B0D808BD51}" type="datetimeFigureOut">
              <a:rPr lang="fr-FR" smtClean="0"/>
              <a:t>12/03/20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5D9DD3-672D-E548-8484-6E16C61B5272}" type="slidenum">
              <a:rPr lang="fr-FR" smtClean="0"/>
              <a:t>‹#›</a:t>
            </a:fld>
            <a:endParaRPr lang="fr-FR"/>
          </a:p>
        </p:txBody>
      </p:sp>
    </p:spTree>
    <p:extLst>
      <p:ext uri="{BB962C8B-B14F-4D97-AF65-F5344CB8AC3E}">
        <p14:creationId xmlns:p14="http://schemas.microsoft.com/office/powerpoint/2010/main" val="8531008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C20C2-E2E7-C44A-8248-61B0D808BD51}" type="datetimeFigureOut">
              <a:rPr lang="fr-FR" smtClean="0"/>
              <a:t>12/03/20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9DD3-672D-E548-8484-6E16C61B5272}" type="slidenum">
              <a:rPr lang="fr-FR" smtClean="0"/>
              <a:t>‹#›</a:t>
            </a:fld>
            <a:endParaRPr lang="fr-FR"/>
          </a:p>
        </p:txBody>
      </p:sp>
    </p:spTree>
    <p:extLst>
      <p:ext uri="{BB962C8B-B14F-4D97-AF65-F5344CB8AC3E}">
        <p14:creationId xmlns:p14="http://schemas.microsoft.com/office/powerpoint/2010/main" val="3497719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6" Type="http://schemas.openxmlformats.org/officeDocument/2006/relationships/hyperlink" Target="javascript:void(0)" TargetMode="External"/><Relationship Id="rId7" Type="http://schemas.openxmlformats.org/officeDocument/2006/relationships/image" Target="../media/image2.jpe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hyperlink" Target="javascript:void(0)" TargetMode="External"/><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msh.fr/fr/c/810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63669"/>
            <a:ext cx="7772400" cy="1386324"/>
          </a:xfrm>
        </p:spPr>
        <p:txBody>
          <a:bodyPr>
            <a:normAutofit/>
          </a:bodyPr>
          <a:lstStyle/>
          <a:p>
            <a:pPr>
              <a:lnSpc>
                <a:spcPct val="80000"/>
              </a:lnSpc>
            </a:pPr>
            <a:r>
              <a:rPr lang="fr-FR" sz="1600" dirty="0"/>
              <a:t>  </a:t>
            </a:r>
            <a:r>
              <a:rPr lang="fr-FR" sz="1600" dirty="0" smtClean="0"/>
              <a:t/>
            </a:r>
            <a:br>
              <a:rPr lang="fr-FR" sz="1600" dirty="0" smtClean="0"/>
            </a:br>
            <a:r>
              <a:rPr lang="fr-FR" sz="1600" dirty="0"/>
              <a:t/>
            </a:r>
            <a:br>
              <a:rPr lang="fr-FR" sz="1600" dirty="0"/>
            </a:br>
            <a:endParaRPr lang="fr-FR" sz="1800" i="1" dirty="0"/>
          </a:p>
        </p:txBody>
      </p:sp>
      <p:sp>
        <p:nvSpPr>
          <p:cNvPr id="3" name="Sous-titre 2"/>
          <p:cNvSpPr>
            <a:spLocks noGrp="1"/>
          </p:cNvSpPr>
          <p:nvPr>
            <p:ph type="subTitle" idx="1"/>
          </p:nvPr>
        </p:nvSpPr>
        <p:spPr>
          <a:xfrm>
            <a:off x="1371600" y="2207461"/>
            <a:ext cx="6851832" cy="4096645"/>
          </a:xfrm>
        </p:spPr>
        <p:txBody>
          <a:bodyPr>
            <a:normAutofit/>
          </a:bodyPr>
          <a:lstStyle/>
          <a:p>
            <a:pPr algn="r"/>
            <a:r>
              <a:rPr lang="fr-FR" sz="1800" dirty="0" smtClean="0">
                <a:solidFill>
                  <a:srgbClr val="000000"/>
                </a:solidFill>
              </a:rPr>
              <a:t>Pascale Delormas</a:t>
            </a:r>
          </a:p>
          <a:p>
            <a:pPr algn="r"/>
            <a:r>
              <a:rPr lang="fr-FR" sz="1800" dirty="0" smtClean="0">
                <a:solidFill>
                  <a:srgbClr val="000000"/>
                </a:solidFill>
              </a:rPr>
              <a:t>UPEC-</a:t>
            </a:r>
            <a:r>
              <a:rPr lang="fr-FR" sz="1800" dirty="0" err="1" smtClean="0">
                <a:solidFill>
                  <a:srgbClr val="000000"/>
                </a:solidFill>
              </a:rPr>
              <a:t>Céditec</a:t>
            </a:r>
            <a:endParaRPr lang="fr-FR" sz="1800" dirty="0" smtClean="0">
              <a:solidFill>
                <a:srgbClr val="000000"/>
              </a:solidFill>
            </a:endParaRPr>
          </a:p>
          <a:p>
            <a:pPr algn="r"/>
            <a:endParaRPr lang="fr-FR" sz="1800" b="1" dirty="0">
              <a:solidFill>
                <a:srgbClr val="000000"/>
              </a:solidFill>
            </a:endParaRPr>
          </a:p>
          <a:p>
            <a:pPr algn="r"/>
            <a:endParaRPr lang="fr-FR" sz="1800" b="1" dirty="0" smtClean="0">
              <a:solidFill>
                <a:srgbClr val="000000"/>
              </a:solidFill>
            </a:endParaRPr>
          </a:p>
          <a:p>
            <a:endParaRPr lang="fr-FR" sz="1800" b="1" cap="small" dirty="0" smtClean="0"/>
          </a:p>
          <a:p>
            <a:r>
              <a:rPr lang="fr-FR" sz="2400" b="1" dirty="0" smtClean="0">
                <a:solidFill>
                  <a:schemeClr val="tx1"/>
                </a:solidFill>
              </a:rPr>
              <a:t>Analyse des discours de l’école</a:t>
            </a:r>
          </a:p>
          <a:p>
            <a:r>
              <a:rPr lang="fr-FR" sz="2000" b="1" dirty="0">
                <a:solidFill>
                  <a:prstClr val="black"/>
                </a:solidFill>
                <a:ea typeface="+mj-ea"/>
                <a:cs typeface="+mj-cs"/>
              </a:rPr>
              <a:t>Niveaux d’expression doxique et types de contestation</a:t>
            </a:r>
            <a:endParaRPr lang="fr-FR" sz="2400" b="1" dirty="0">
              <a:solidFill>
                <a:schemeClr val="tx1"/>
              </a:solidFill>
            </a:endParaRPr>
          </a:p>
          <a:p>
            <a:r>
              <a:rPr lang="fr-FR" sz="1800" b="1" dirty="0" smtClean="0">
                <a:solidFill>
                  <a:srgbClr val="000000"/>
                </a:solidFill>
              </a:rPr>
              <a:t> </a:t>
            </a:r>
            <a:endParaRPr lang="fr-FR" sz="1800" b="1" dirty="0">
              <a:solidFill>
                <a:srgbClr val="000000"/>
              </a:solidFill>
            </a:endParaRPr>
          </a:p>
        </p:txBody>
      </p:sp>
    </p:spTree>
    <p:extLst>
      <p:ext uri="{BB962C8B-B14F-4D97-AF65-F5344CB8AC3E}">
        <p14:creationId xmlns:p14="http://schemas.microsoft.com/office/powerpoint/2010/main" val="25533068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500"/>
            <a:ext cx="8229600" cy="209633"/>
          </a:xfrm>
        </p:spPr>
        <p:txBody>
          <a:bodyPr>
            <a:normAutofit fontScale="90000"/>
          </a:bodyPr>
          <a:lstStyle/>
          <a:p>
            <a:r>
              <a:rPr lang="fr-FR" sz="2000" b="1" dirty="0" smtClean="0"/>
              <a:t>Exemples de discours </a:t>
            </a:r>
            <a:r>
              <a:rPr lang="fr-FR" sz="2000" b="1" dirty="0"/>
              <a:t>de </a:t>
            </a:r>
            <a:r>
              <a:rPr lang="fr-FR" sz="2000" b="1" dirty="0" smtClean="0"/>
              <a:t>contestation </a:t>
            </a:r>
            <a:endParaRPr lang="fr-FR" b="1" dirty="0"/>
          </a:p>
        </p:txBody>
      </p:sp>
      <p:sp>
        <p:nvSpPr>
          <p:cNvPr id="3" name="Espace réservé du contenu 2"/>
          <p:cNvSpPr>
            <a:spLocks noGrp="1"/>
          </p:cNvSpPr>
          <p:nvPr>
            <p:ph idx="1"/>
          </p:nvPr>
        </p:nvSpPr>
        <p:spPr>
          <a:xfrm>
            <a:off x="338075" y="721775"/>
            <a:ext cx="8607192" cy="5490968"/>
          </a:xfrm>
        </p:spPr>
        <p:txBody>
          <a:bodyPr>
            <a:normAutofit fontScale="25000" lnSpcReduction="20000"/>
          </a:bodyPr>
          <a:lstStyle/>
          <a:p>
            <a:pPr marL="0" indent="0">
              <a:buNone/>
            </a:pPr>
            <a:endParaRPr lang="fr-FR" sz="2000" dirty="0" smtClean="0"/>
          </a:p>
          <a:p>
            <a:pPr marL="0" indent="0">
              <a:lnSpc>
                <a:spcPct val="120000"/>
              </a:lnSpc>
              <a:buNone/>
            </a:pPr>
            <a:r>
              <a:rPr lang="fr-FR" sz="7400" dirty="0" smtClean="0"/>
              <a:t>				</a:t>
            </a:r>
            <a:endParaRPr lang="fr-FR" sz="7400" dirty="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r>
              <a:rPr lang="fr-FR" sz="7400" dirty="0" smtClean="0"/>
              <a:t>													</a:t>
            </a:r>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r>
              <a:rPr lang="fr-FR" sz="7400" dirty="0" smtClean="0"/>
              <a:t>											</a:t>
            </a:r>
          </a:p>
          <a:p>
            <a:pPr marL="0" indent="0">
              <a:lnSpc>
                <a:spcPct val="120000"/>
              </a:lnSpc>
              <a:buNone/>
            </a:pPr>
            <a:r>
              <a:rPr lang="fr-FR" sz="7400" dirty="0"/>
              <a:t>	</a:t>
            </a:r>
            <a:r>
              <a:rPr lang="fr-FR" sz="7400" dirty="0" smtClean="0"/>
              <a:t>							</a:t>
            </a:r>
            <a:endParaRPr lang="fr-FR" sz="4400" dirty="0" smtClean="0"/>
          </a:p>
          <a:p>
            <a:pPr marL="0" indent="0">
              <a:lnSpc>
                <a:spcPct val="120000"/>
              </a:lnSpc>
              <a:buNone/>
            </a:pPr>
            <a:r>
              <a:rPr lang="fr-FR" sz="4400" dirty="0" smtClean="0"/>
              <a:t>							</a:t>
            </a:r>
            <a:r>
              <a:rPr lang="fr-FR" sz="4400" dirty="0"/>
              <a:t>							</a:t>
            </a:r>
            <a:r>
              <a:rPr lang="fr-FR" sz="2000" dirty="0"/>
              <a:t>					</a:t>
            </a:r>
            <a:r>
              <a:rPr lang="fr-FR" sz="2000" dirty="0" smtClean="0"/>
              <a:t>                				</a:t>
            </a:r>
          </a:p>
          <a:p>
            <a:pPr marL="0" indent="0">
              <a:buNone/>
            </a:pPr>
            <a:r>
              <a:rPr lang="fr-FR" sz="2000" dirty="0"/>
              <a:t>	</a:t>
            </a:r>
            <a:r>
              <a:rPr lang="fr-FR" sz="2000" dirty="0" smtClean="0"/>
              <a:t>							</a:t>
            </a:r>
          </a:p>
          <a:p>
            <a:pPr marL="0" indent="0">
              <a:buNone/>
            </a:pPr>
            <a:endParaRPr lang="fr-FR" sz="2000" dirty="0"/>
          </a:p>
          <a:p>
            <a:pPr marL="0" indent="0">
              <a:buNone/>
            </a:pPr>
            <a:endParaRPr lang="fr-FR" sz="2000" dirty="0" smtClean="0"/>
          </a:p>
          <a:p>
            <a:pPr marL="0" indent="0">
              <a:buNone/>
            </a:pPr>
            <a:r>
              <a:rPr lang="fr-FR" sz="2000" dirty="0"/>
              <a:t>	</a:t>
            </a:r>
            <a:r>
              <a:rPr lang="fr-FR" sz="2000" dirty="0" smtClean="0"/>
              <a:t>							</a:t>
            </a:r>
          </a:p>
          <a:p>
            <a:pPr marL="0" indent="0">
              <a:buNone/>
            </a:pPr>
            <a:r>
              <a:rPr lang="fr-FR" sz="2000" dirty="0" smtClean="0"/>
              <a:t>					</a:t>
            </a:r>
            <a:endParaRPr lang="fr-FR" sz="2000" dirty="0"/>
          </a:p>
          <a:p>
            <a:pPr marL="0" indent="0">
              <a:buNone/>
            </a:pPr>
            <a:r>
              <a:rPr lang="fr-FR" sz="2000" dirty="0" smtClean="0"/>
              <a:t>							</a:t>
            </a:r>
          </a:p>
          <a:p>
            <a:pPr marL="0" indent="0">
              <a:buNone/>
            </a:pPr>
            <a:r>
              <a:rPr lang="fr-FR" sz="2000" dirty="0" smtClean="0"/>
              <a:t>						</a:t>
            </a:r>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1931388194"/>
              </p:ext>
            </p:extLst>
          </p:nvPr>
        </p:nvGraphicFramePr>
        <p:xfrm>
          <a:off x="100509" y="441531"/>
          <a:ext cx="8834315" cy="6463216"/>
        </p:xfrm>
        <a:graphic>
          <a:graphicData uri="http://schemas.openxmlformats.org/drawingml/2006/table">
            <a:tbl>
              <a:tblPr firstRow="1" bandRow="1">
                <a:tableStyleId>{5DA37D80-6434-44D0-A028-1B22A696006F}</a:tableStyleId>
              </a:tblPr>
              <a:tblGrid>
                <a:gridCol w="593335"/>
                <a:gridCol w="2061109"/>
                <a:gridCol w="2097540"/>
                <a:gridCol w="1811272"/>
                <a:gridCol w="2271059"/>
              </a:tblGrid>
              <a:tr h="597723">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r>
                        <a:rPr lang="fr-FR" sz="1600" baseline="0" dirty="0" smtClean="0"/>
                        <a:t>                    </a:t>
                      </a:r>
                      <a:r>
                        <a:rPr lang="fr-FR" sz="1400" baseline="0" dirty="0" smtClean="0"/>
                        <a:t>S</a:t>
                      </a:r>
                      <a:r>
                        <a:rPr lang="fr-FR" sz="1400" dirty="0" smtClean="0"/>
                        <a:t>ens commun</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t>Critères</a:t>
                      </a:r>
                    </a:p>
                  </a:txBody>
                  <a:tcPr>
                    <a:lnTlToBr w="12700" cap="flat" cmpd="sng" algn="ctr">
                      <a:solidFill>
                        <a:scrgbClr r="0" g="0" b="0"/>
                      </a:solidFill>
                      <a:prstDash val="solid"/>
                      <a:round/>
                      <a:headEnd type="none" w="med" len="med"/>
                      <a:tailEnd type="none" w="med" len="med"/>
                    </a:lnTlToBr>
                  </a:tcPr>
                </a:tc>
                <a:tc hMerge="1">
                  <a:txBody>
                    <a:bodyPr/>
                    <a:lstStyle/>
                    <a:p>
                      <a:endParaRPr lang="fr-FR"/>
                    </a:p>
                  </a:txBody>
                  <a:tcPr/>
                </a:tc>
                <a:tc>
                  <a:txBody>
                    <a:bodyPr/>
                    <a:lstStyle/>
                    <a:p>
                      <a:pPr algn="ctr"/>
                      <a:r>
                        <a:rPr lang="fr-FR" sz="1800" dirty="0" smtClean="0"/>
                        <a:t>Canon </a:t>
                      </a:r>
                      <a:endParaRPr lang="fr-FR" dirty="0"/>
                    </a:p>
                  </a:txBody>
                  <a:tcPr/>
                </a:tc>
                <a:tc>
                  <a:txBody>
                    <a:bodyPr/>
                    <a:lstStyle/>
                    <a:p>
                      <a:pPr algn="ctr"/>
                      <a:r>
                        <a:rPr lang="fr-FR" sz="1800" dirty="0" smtClean="0"/>
                        <a:t>Vulgate </a:t>
                      </a:r>
                      <a:endParaRPr lang="fr-FR" dirty="0"/>
                    </a:p>
                  </a:txBody>
                  <a:tcPr/>
                </a:tc>
                <a:tc>
                  <a:txBody>
                    <a:bodyPr/>
                    <a:lstStyle/>
                    <a:p>
                      <a:pPr algn="ctr"/>
                      <a:r>
                        <a:rPr lang="fr-FR" sz="1800" dirty="0" smtClean="0"/>
                        <a:t>Doxa</a:t>
                      </a:r>
                      <a:endParaRPr lang="fr-FR" dirty="0"/>
                    </a:p>
                  </a:txBody>
                  <a:tcPr/>
                </a:tc>
              </a:tr>
              <a:tr h="379016">
                <a:tc rowSpan="2">
                  <a:txBody>
                    <a:bodyPr/>
                    <a:lstStyle/>
                    <a:p>
                      <a:pPr algn="ctr"/>
                      <a:r>
                        <a:rPr lang="fr-FR" b="1" dirty="0" smtClean="0"/>
                        <a:t>Exhibition</a:t>
                      </a:r>
                      <a:endParaRPr lang="fr-FR" dirty="0"/>
                    </a:p>
                  </a:txBody>
                  <a:tcPr vert="vert270">
                    <a:lnTlToBr w="12700" cap="flat" cmpd="sng" algn="ctr">
                      <a:noFill/>
                      <a:prstDash val="solid"/>
                      <a:round/>
                      <a:headEnd type="none" w="med" len="med"/>
                      <a:tailEnd type="none" w="med" len="med"/>
                    </a:lnTlToBr>
                  </a:tcPr>
                </a:tc>
                <a:tc rowSpan="2">
                  <a:txBody>
                    <a:bodyPr/>
                    <a:lstStyle/>
                    <a:p>
                      <a:pPr algn="l"/>
                      <a:r>
                        <a:rPr lang="fr-FR" b="1" dirty="0" smtClean="0"/>
                        <a:t>Modes d’activation </a:t>
                      </a:r>
                    </a:p>
                    <a:p>
                      <a:pPr algn="l"/>
                      <a:r>
                        <a:rPr lang="fr-FR" b="1" dirty="0" smtClean="0"/>
                        <a:t>des points de désaccord</a:t>
                      </a:r>
                    </a:p>
                  </a:txBody>
                  <a:tcPr/>
                </a:tc>
                <a:tc>
                  <a:txBody>
                    <a:bodyPr/>
                    <a:lstStyle/>
                    <a:p>
                      <a:pPr algn="ctr"/>
                      <a:r>
                        <a:rPr lang="fr-FR" b="1" dirty="0" smtClean="0"/>
                        <a:t>    Controverse                </a:t>
                      </a:r>
                      <a:endParaRPr lang="fr-FR" b="1" dirty="0"/>
                    </a:p>
                  </a:txBody>
                  <a:tcPr>
                    <a:lnR w="12700" cap="flat" cmpd="sng" algn="ctr">
                      <a:solidFill>
                        <a:srgbClr val="00000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Évitement</a:t>
                      </a:r>
                    </a:p>
                  </a:txBody>
                  <a:tcPr>
                    <a:lnL w="12700" cap="flat" cmpd="sng" algn="ctr">
                      <a:solidFill>
                        <a:srgbClr val="00000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fr-FR" b="1" dirty="0" smtClean="0"/>
                        <a:t>Polémique</a:t>
                      </a:r>
                      <a:endParaRPr lang="fr-FR" b="1" dirty="0"/>
                    </a:p>
                  </a:txBody>
                  <a:tcPr/>
                </a:tc>
              </a:tr>
              <a:tr h="715781">
                <a:tc vMerge="1">
                  <a:txBody>
                    <a:bodyPr/>
                    <a:lstStyle/>
                    <a:p>
                      <a:endParaRPr lang="fr-FR"/>
                    </a:p>
                  </a:txBody>
                  <a:tcPr/>
                </a:tc>
                <a:tc vMerge="1">
                  <a:txBody>
                    <a:bodyPr/>
                    <a:lstStyle/>
                    <a:p>
                      <a:endParaRPr lang="fr-FR"/>
                    </a:p>
                  </a:txBody>
                  <a:tcPr/>
                </a:tc>
                <a:tc gridSpan="2">
                  <a:txBody>
                    <a:bodyPr/>
                    <a:lstStyle/>
                    <a:p>
                      <a:pPr algn="ctr"/>
                      <a:r>
                        <a:rPr lang="fr-FR" b="1" dirty="0" smtClean="0"/>
                        <a:t>Discours fermé</a:t>
                      </a:r>
                      <a:endParaRPr lang="fr-FR" b="1" dirty="0"/>
                    </a:p>
                  </a:txBody>
                  <a:tcPr>
                    <a:lnT w="12700" cap="flat" cmpd="sng" algn="ctr">
                      <a:solidFill>
                        <a:scrgbClr r="0" g="0" b="0"/>
                      </a:solidFill>
                      <a:prstDash val="solid"/>
                      <a:round/>
                      <a:headEnd type="none" w="med" len="med"/>
                      <a:tailEnd type="none" w="med" len="med"/>
                    </a:lnT>
                  </a:tcPr>
                </a:tc>
                <a:tc hMerge="1">
                  <a:txBody>
                    <a:bodyPr/>
                    <a:lstStyle/>
                    <a:p>
                      <a:endParaRPr lang="fr-FR"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fr-FR" b="1" dirty="0" smtClean="0"/>
                        <a:t>Discours ouvert</a:t>
                      </a:r>
                      <a:endParaRPr lang="fr-FR" b="1" dirty="0"/>
                    </a:p>
                  </a:txBody>
                  <a:tcPr/>
                </a:tc>
              </a:tr>
              <a:tr h="888144">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Identité collective </a:t>
                      </a:r>
                    </a:p>
                    <a:p>
                      <a:pPr algn="ctr"/>
                      <a:endParaRPr lang="fr-FR" dirty="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Genre de discours de contestation</a:t>
                      </a:r>
                      <a:endParaRPr lang="fr-FR" dirty="0"/>
                    </a:p>
                  </a:txBody>
                  <a:tcPr/>
                </a:tc>
                <a:tc>
                  <a:txBody>
                    <a:bodyPr/>
                    <a:lstStyle/>
                    <a:p>
                      <a:endParaRPr lang="fr-FR" dirty="0"/>
                    </a:p>
                  </a:txBody>
                  <a:tcPr/>
                </a:tc>
                <a:tc>
                  <a:txBody>
                    <a:bodyPr/>
                    <a:lstStyle/>
                    <a:p>
                      <a:endParaRPr lang="fr-FR"/>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dirty="0" smtClean="0"/>
                        <a:t>Intervention filmée</a:t>
                      </a:r>
                    </a:p>
                  </a:txBody>
                  <a:tcPr/>
                </a:tc>
              </a:tr>
              <a:tr h="683843">
                <a:tc vMerge="1">
                  <a:txBody>
                    <a:bodyPr/>
                    <a:lstStyle/>
                    <a:p>
                      <a:endParaRPr lang="fr-FR" dirty="0"/>
                    </a:p>
                  </a:txBody>
                  <a:tcPr/>
                </a:tc>
                <a:tc>
                  <a:txBody>
                    <a:bodyPr/>
                    <a:lstStyle/>
                    <a:p>
                      <a:pPr algn="l"/>
                      <a:r>
                        <a:rPr lang="fr-FR" dirty="0" smtClean="0"/>
                        <a:t>Genre de discours</a:t>
                      </a:r>
                    </a:p>
                    <a:p>
                      <a:pPr algn="l"/>
                      <a:r>
                        <a:rPr lang="fr-FR" dirty="0" smtClean="0"/>
                        <a:t>contesté</a:t>
                      </a:r>
                      <a:endParaRPr lang="fr-FR" dirty="0"/>
                    </a:p>
                  </a:txBody>
                  <a:tcPr/>
                </a:tc>
                <a:tc>
                  <a:txBody>
                    <a:bodyPr/>
                    <a:lstStyle/>
                    <a:p>
                      <a:endParaRPr lang="fr-FR"/>
                    </a:p>
                  </a:txBody>
                  <a:tcPr/>
                </a:tc>
                <a:tc>
                  <a:txBody>
                    <a:bodyPr/>
                    <a:lstStyle/>
                    <a:p>
                      <a:endParaRPr lang="fr-FR"/>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b="0" dirty="0" smtClean="0"/>
                        <a:t>D</a:t>
                      </a:r>
                      <a:r>
                        <a:rPr lang="fr-FR" sz="1800" b="0" baseline="0" dirty="0" smtClean="0"/>
                        <a:t>iscours « lettrés »</a:t>
                      </a:r>
                      <a:endParaRPr lang="fr-FR" sz="1800" b="0" dirty="0" smtClean="0"/>
                    </a:p>
                  </a:txBody>
                  <a:tcPr/>
                </a:tc>
              </a:tr>
              <a:tr h="1097596">
                <a:tc vMerge="1">
                  <a:txBody>
                    <a:bodyPr/>
                    <a:lstStyle/>
                    <a:p>
                      <a:endParaRPr lang="fr-FR" dirty="0"/>
                    </a:p>
                  </a:txBody>
                  <a:tcPr/>
                </a:tc>
                <a:tc>
                  <a:txBody>
                    <a:bodyPr/>
                    <a:lstStyle/>
                    <a:p>
                      <a:pPr algn="l"/>
                      <a:r>
                        <a:rPr lang="fr-FR" dirty="0" smtClean="0"/>
                        <a:t>Acteurs en confrontation</a:t>
                      </a:r>
                      <a:endParaRPr lang="fr-FR" dirty="0"/>
                    </a:p>
                  </a:txBody>
                  <a:tcPr/>
                </a:tc>
                <a:tc>
                  <a:txBody>
                    <a:bodyPr/>
                    <a:lstStyle/>
                    <a:p>
                      <a:endParaRPr lang="fr-FR"/>
                    </a:p>
                  </a:txBody>
                  <a:tcPr/>
                </a:tc>
                <a:tc>
                  <a:txBody>
                    <a:bodyPr/>
                    <a:lstStyle/>
                    <a:p>
                      <a:endParaRPr lang="fr-FR"/>
                    </a:p>
                  </a:txBody>
                  <a:tcPr/>
                </a:tc>
                <a:tc>
                  <a:txBody>
                    <a:bodyPr/>
                    <a:lstStyle/>
                    <a:p>
                      <a:r>
                        <a:rPr lang="fr-FR" dirty="0" smtClean="0"/>
                        <a:t>Homme d’état/population lettrée,</a:t>
                      </a:r>
                      <a:r>
                        <a:rPr lang="fr-FR" baseline="0" dirty="0" smtClean="0"/>
                        <a:t> </a:t>
                      </a:r>
                      <a:r>
                        <a:rPr lang="fr-FR" dirty="0" smtClean="0"/>
                        <a:t>enseignants</a:t>
                      </a:r>
                    </a:p>
                  </a:txBody>
                  <a:tcPr/>
                </a:tc>
              </a:tr>
              <a:tr h="2101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Présentification</a:t>
                      </a:r>
                      <a:endParaRPr lang="fr-FR" dirty="0" smtClean="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Objets </a:t>
                      </a:r>
                      <a:endParaRPr lang="fr-FR" dirty="0"/>
                    </a:p>
                  </a:txBody>
                  <a:tcPr/>
                </a:tc>
                <a:tc>
                  <a:txBody>
                    <a:bodyPr/>
                    <a:lstStyle/>
                    <a:p>
                      <a:endParaRPr lang="fr-FR"/>
                    </a:p>
                  </a:txBody>
                  <a:tcPr/>
                </a:tc>
                <a:tc>
                  <a:txBody>
                    <a:bodyPr/>
                    <a:lstStyle/>
                    <a:p>
                      <a:endParaRPr lang="fr-FR" dirty="0"/>
                    </a:p>
                  </a:txBody>
                  <a:tcPr/>
                </a:tc>
                <a:tc>
                  <a:txBody>
                    <a:bodyPr/>
                    <a:lstStyle/>
                    <a:p>
                      <a:r>
                        <a:rPr lang="fr-FR" dirty="0" smtClean="0"/>
                        <a:t>Poids de l’enseignement de la littérature dans la VAE</a:t>
                      </a:r>
                    </a:p>
                    <a:p>
                      <a:r>
                        <a:rPr lang="fr-FR" dirty="0" smtClean="0"/>
                        <a:t>Un roman : </a:t>
                      </a:r>
                      <a:r>
                        <a:rPr lang="fr-FR" i="1" dirty="0" smtClean="0"/>
                        <a:t>La</a:t>
                      </a:r>
                      <a:r>
                        <a:rPr lang="fr-FR" dirty="0" smtClean="0"/>
                        <a:t> </a:t>
                      </a:r>
                      <a:r>
                        <a:rPr lang="fr-FR" i="1" dirty="0" smtClean="0"/>
                        <a:t>Princesse de Clèves</a:t>
                      </a:r>
                    </a:p>
                  </a:txBody>
                  <a:tcPr/>
                </a:tc>
              </a:tr>
            </a:tbl>
          </a:graphicData>
        </a:graphic>
      </p:graphicFrame>
    </p:spTree>
    <p:extLst>
      <p:ext uri="{BB962C8B-B14F-4D97-AF65-F5344CB8AC3E}">
        <p14:creationId xmlns:p14="http://schemas.microsoft.com/office/powerpoint/2010/main" val="15844411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328"/>
            <a:ext cx="8353870" cy="697947"/>
          </a:xfrm>
        </p:spPr>
        <p:txBody>
          <a:bodyPr>
            <a:normAutofit fontScale="90000"/>
          </a:bodyPr>
          <a:lstStyle/>
          <a:p>
            <a:pPr lvl="0">
              <a:lnSpc>
                <a:spcPct val="60000"/>
              </a:lnSpc>
            </a:pPr>
            <a:r>
              <a:rPr lang="fr-FR" sz="2200" b="1" dirty="0" smtClean="0"/>
              <a:t/>
            </a:r>
            <a:br>
              <a:rPr lang="fr-FR" sz="2200" b="1" dirty="0" smtClean="0"/>
            </a:br>
            <a:r>
              <a:rPr lang="fr-FR" sz="2200" b="1" dirty="0" smtClean="0"/>
              <a:t/>
            </a:r>
            <a:br>
              <a:rPr lang="fr-FR" sz="2200" b="1" dirty="0" smtClean="0"/>
            </a:br>
            <a:r>
              <a:rPr lang="fr-FR" sz="2200" b="1" dirty="0" smtClean="0"/>
              <a:t/>
            </a:r>
            <a:br>
              <a:rPr lang="fr-FR" sz="2200" b="1" dirty="0" smtClean="0"/>
            </a:br>
            <a:r>
              <a:rPr lang="fr-FR" sz="2200" b="1" dirty="0" smtClean="0">
                <a:solidFill>
                  <a:prstClr val="black"/>
                </a:solidFill>
              </a:rPr>
              <a:t>Contestation </a:t>
            </a:r>
            <a:r>
              <a:rPr lang="fr-FR" sz="2200" b="1" dirty="0">
                <a:solidFill>
                  <a:prstClr val="black"/>
                </a:solidFill>
              </a:rPr>
              <a:t>de la </a:t>
            </a:r>
            <a:r>
              <a:rPr lang="fr-FR" sz="2200" b="1" dirty="0" smtClean="0">
                <a:solidFill>
                  <a:prstClr val="black"/>
                </a:solidFill>
              </a:rPr>
              <a:t>doxa : l</a:t>
            </a:r>
            <a:r>
              <a:rPr lang="fr-FR" sz="2200" b="1" dirty="0" smtClean="0"/>
              <a:t>’exemple d’une polémique à propos de l’enseignement de la littérature en VAE</a:t>
            </a:r>
            <a:r>
              <a:rPr lang="fr-FR" dirty="0" smtClean="0"/>
              <a:t/>
            </a:r>
            <a:br>
              <a:rPr lang="fr-FR" dirty="0" smtClean="0"/>
            </a:br>
            <a:endParaRPr lang="fr-FR" dirty="0"/>
          </a:p>
        </p:txBody>
      </p:sp>
      <p:sp>
        <p:nvSpPr>
          <p:cNvPr id="3" name="Espace réservé du contenu 2"/>
          <p:cNvSpPr>
            <a:spLocks noGrp="1"/>
          </p:cNvSpPr>
          <p:nvPr>
            <p:ph idx="1"/>
          </p:nvPr>
        </p:nvSpPr>
        <p:spPr>
          <a:xfrm>
            <a:off x="131026" y="822275"/>
            <a:ext cx="8839116" cy="5759793"/>
          </a:xfrm>
        </p:spPr>
        <p:txBody>
          <a:bodyPr>
            <a:normAutofit/>
          </a:bodyPr>
          <a:lstStyle/>
          <a:p>
            <a:pPr marL="0" indent="0">
              <a:buNone/>
            </a:pPr>
            <a:endParaRPr lang="fr-FR" sz="2000" dirty="0" smtClean="0"/>
          </a:p>
          <a:p>
            <a:pPr marL="342900" lvl="2" indent="-342900"/>
            <a:endParaRPr lang="fr-FR" sz="2000" dirty="0" smtClean="0"/>
          </a:p>
          <a:p>
            <a:pPr marL="914400" lvl="2" indent="0">
              <a:buNone/>
            </a:pPr>
            <a:endParaRPr lang="fr-FR" sz="2000" dirty="0">
              <a:latin typeface="Times New Roman"/>
              <a:ea typeface="ＭＳ 明朝"/>
            </a:endParaRPr>
          </a:p>
          <a:p>
            <a:pPr marL="400050" lvl="1" indent="0">
              <a:buNone/>
            </a:pPr>
            <a:endParaRPr lang="fr-FR" sz="2000" dirty="0"/>
          </a:p>
        </p:txBody>
      </p:sp>
      <p:pic>
        <p:nvPicPr>
          <p:cNvPr id="4" name="SarkozyClèv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20794"/>
            <a:ext cx="3574206" cy="2680654"/>
          </a:xfrm>
          <a:prstGeom prst="rect">
            <a:avLst/>
          </a:prstGeom>
        </p:spPr>
      </p:pic>
      <p:pic>
        <p:nvPicPr>
          <p:cNvPr id="5" name="Image 4">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114186" y="3460686"/>
            <a:ext cx="3696884" cy="3121382"/>
          </a:xfrm>
          <a:prstGeom prst="rect">
            <a:avLst/>
          </a:prstGeom>
          <a:noFill/>
          <a:ln>
            <a:noFill/>
          </a:ln>
        </p:spPr>
      </p:pic>
    </p:spTree>
    <p:extLst>
      <p:ext uri="{BB962C8B-B14F-4D97-AF65-F5344CB8AC3E}">
        <p14:creationId xmlns:p14="http://schemas.microsoft.com/office/powerpoint/2010/main" val="3024717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328"/>
            <a:ext cx="8229600" cy="577235"/>
          </a:xfrm>
        </p:spPr>
        <p:txBody>
          <a:bodyPr>
            <a:normAutofit fontScale="90000"/>
          </a:bodyPr>
          <a:lstStyle/>
          <a:p>
            <a:r>
              <a:rPr lang="fr-FR" sz="2200" b="1" dirty="0" smtClean="0"/>
              <a:t/>
            </a:r>
            <a:br>
              <a:rPr lang="fr-FR" sz="2200" b="1" dirty="0" smtClean="0"/>
            </a:br>
            <a:r>
              <a:rPr lang="fr-FR" sz="2200" b="1" dirty="0" smtClean="0"/>
              <a:t>L’enseignement de la littérature et la question de l’auteur</a:t>
            </a:r>
            <a:r>
              <a:rPr lang="fr-FR" dirty="0" smtClean="0"/>
              <a:t/>
            </a:r>
            <a:br>
              <a:rPr lang="fr-FR" dirty="0" smtClean="0"/>
            </a:br>
            <a:endParaRPr lang="fr-FR" dirty="0"/>
          </a:p>
        </p:txBody>
      </p:sp>
      <p:sp>
        <p:nvSpPr>
          <p:cNvPr id="3" name="Espace réservé du contenu 2"/>
          <p:cNvSpPr>
            <a:spLocks noGrp="1"/>
          </p:cNvSpPr>
          <p:nvPr>
            <p:ph idx="1"/>
          </p:nvPr>
        </p:nvSpPr>
        <p:spPr>
          <a:xfrm>
            <a:off x="131026" y="435147"/>
            <a:ext cx="8839116" cy="6146921"/>
          </a:xfrm>
        </p:spPr>
        <p:txBody>
          <a:bodyPr>
            <a:normAutofit/>
          </a:bodyPr>
          <a:lstStyle/>
          <a:p>
            <a:pPr marL="0" indent="0">
              <a:buNone/>
            </a:pPr>
            <a:endParaRPr lang="fr-FR" sz="2000" dirty="0" smtClean="0"/>
          </a:p>
          <a:p>
            <a:r>
              <a:rPr lang="fr-FR" sz="2000" dirty="0"/>
              <a:t>Scène politique: instrumentalisation de la littérature </a:t>
            </a:r>
          </a:p>
          <a:p>
            <a:pPr lvl="2"/>
            <a:r>
              <a:rPr lang="fr-FR" sz="2000" dirty="0"/>
              <a:t>Politiques </a:t>
            </a:r>
            <a:r>
              <a:rPr lang="fr-FR" sz="2000" i="1" dirty="0"/>
              <a:t>versus</a:t>
            </a:r>
            <a:r>
              <a:rPr lang="fr-FR" sz="2000" dirty="0"/>
              <a:t> lettrés: un événement médiatique</a:t>
            </a:r>
          </a:p>
          <a:p>
            <a:pPr lvl="2"/>
            <a:r>
              <a:rPr lang="fr-FR" sz="2000" dirty="0">
                <a:latin typeface="Times New Roman"/>
                <a:ea typeface="ＭＳ 明朝"/>
              </a:rPr>
              <a:t>La parole des politiques</a:t>
            </a:r>
          </a:p>
          <a:p>
            <a:pPr lvl="2"/>
            <a:r>
              <a:rPr lang="fr-FR" sz="2000" dirty="0">
                <a:latin typeface="Times New Roman"/>
                <a:ea typeface="ＭＳ 明朝"/>
              </a:rPr>
              <a:t>La réponse des lettrés</a:t>
            </a:r>
          </a:p>
          <a:p>
            <a:pPr marL="914400" lvl="2" indent="0">
              <a:buNone/>
            </a:pPr>
            <a:endParaRPr lang="fr-FR" sz="2000" dirty="0">
              <a:latin typeface="Times New Roman"/>
              <a:ea typeface="ＭＳ 明朝"/>
            </a:endParaRPr>
          </a:p>
          <a:p>
            <a:pPr marL="400050" lvl="1" indent="0">
              <a:buNone/>
            </a:pPr>
            <a:endParaRPr lang="fr-FR" sz="2000" dirty="0"/>
          </a:p>
        </p:txBody>
      </p:sp>
      <p:pic>
        <p:nvPicPr>
          <p:cNvPr id="5" name="Image 4">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447116" y="3736618"/>
            <a:ext cx="3696884" cy="3121382"/>
          </a:xfrm>
          <a:prstGeom prst="rect">
            <a:avLst/>
          </a:prstGeom>
          <a:noFill/>
          <a:ln>
            <a:noFill/>
          </a:ln>
        </p:spPr>
      </p:pic>
      <p:pic>
        <p:nvPicPr>
          <p:cNvPr id="6" name="marianne2.fr.Sarkozy va en bouffer, de la Princesse de Clèv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1026" y="2522073"/>
            <a:ext cx="4948851" cy="3827659"/>
          </a:xfrm>
          <a:prstGeom prst="rect">
            <a:avLst/>
          </a:prstGeom>
        </p:spPr>
      </p:pic>
    </p:spTree>
    <p:extLst>
      <p:ext uri="{BB962C8B-B14F-4D97-AF65-F5344CB8AC3E}">
        <p14:creationId xmlns:p14="http://schemas.microsoft.com/office/powerpoint/2010/main" val="42135918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500"/>
            <a:ext cx="8229600" cy="209633"/>
          </a:xfrm>
        </p:spPr>
        <p:txBody>
          <a:bodyPr>
            <a:normAutofit fontScale="90000"/>
          </a:bodyPr>
          <a:lstStyle/>
          <a:p>
            <a:r>
              <a:rPr lang="fr-FR" sz="2000" b="1" dirty="0" smtClean="0"/>
              <a:t>Exemples de discours </a:t>
            </a:r>
            <a:r>
              <a:rPr lang="fr-FR" sz="2000" b="1" dirty="0"/>
              <a:t>de </a:t>
            </a:r>
            <a:r>
              <a:rPr lang="fr-FR" sz="2000" b="1" dirty="0" smtClean="0"/>
              <a:t>contestation </a:t>
            </a:r>
            <a:endParaRPr lang="fr-FR" b="1" dirty="0"/>
          </a:p>
        </p:txBody>
      </p:sp>
      <p:sp>
        <p:nvSpPr>
          <p:cNvPr id="3" name="Espace réservé du contenu 2"/>
          <p:cNvSpPr>
            <a:spLocks noGrp="1"/>
          </p:cNvSpPr>
          <p:nvPr>
            <p:ph idx="1"/>
          </p:nvPr>
        </p:nvSpPr>
        <p:spPr>
          <a:xfrm>
            <a:off x="338075" y="721775"/>
            <a:ext cx="8607192" cy="5490968"/>
          </a:xfrm>
        </p:spPr>
        <p:txBody>
          <a:bodyPr>
            <a:normAutofit fontScale="25000" lnSpcReduction="20000"/>
          </a:bodyPr>
          <a:lstStyle/>
          <a:p>
            <a:pPr marL="0" indent="0">
              <a:buNone/>
            </a:pPr>
            <a:endParaRPr lang="fr-FR" sz="2000" dirty="0" smtClean="0"/>
          </a:p>
          <a:p>
            <a:pPr marL="0" indent="0">
              <a:lnSpc>
                <a:spcPct val="120000"/>
              </a:lnSpc>
              <a:buNone/>
            </a:pPr>
            <a:r>
              <a:rPr lang="fr-FR" sz="7400" dirty="0" smtClean="0"/>
              <a:t>				</a:t>
            </a:r>
            <a:endParaRPr lang="fr-FR" sz="7400" dirty="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r>
              <a:rPr lang="fr-FR" sz="7400" dirty="0" smtClean="0"/>
              <a:t>													</a:t>
            </a:r>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r>
              <a:rPr lang="fr-FR" sz="7400" dirty="0" smtClean="0"/>
              <a:t>											</a:t>
            </a:r>
          </a:p>
          <a:p>
            <a:pPr marL="0" indent="0">
              <a:lnSpc>
                <a:spcPct val="120000"/>
              </a:lnSpc>
              <a:buNone/>
            </a:pPr>
            <a:r>
              <a:rPr lang="fr-FR" sz="7400" dirty="0"/>
              <a:t>	</a:t>
            </a:r>
            <a:r>
              <a:rPr lang="fr-FR" sz="7400" dirty="0" smtClean="0"/>
              <a:t>							</a:t>
            </a:r>
            <a:endParaRPr lang="fr-FR" sz="4400" dirty="0" smtClean="0"/>
          </a:p>
          <a:p>
            <a:pPr marL="0" indent="0">
              <a:lnSpc>
                <a:spcPct val="120000"/>
              </a:lnSpc>
              <a:buNone/>
            </a:pPr>
            <a:r>
              <a:rPr lang="fr-FR" sz="4400" dirty="0" smtClean="0"/>
              <a:t>							</a:t>
            </a:r>
            <a:r>
              <a:rPr lang="fr-FR" sz="4400" dirty="0"/>
              <a:t>							</a:t>
            </a:r>
            <a:r>
              <a:rPr lang="fr-FR" sz="2000" dirty="0"/>
              <a:t>					</a:t>
            </a:r>
            <a:r>
              <a:rPr lang="fr-FR" sz="2000" dirty="0" smtClean="0"/>
              <a:t>                				</a:t>
            </a:r>
          </a:p>
          <a:p>
            <a:pPr marL="0" indent="0">
              <a:buNone/>
            </a:pPr>
            <a:r>
              <a:rPr lang="fr-FR" sz="2000" dirty="0"/>
              <a:t>	</a:t>
            </a:r>
            <a:r>
              <a:rPr lang="fr-FR" sz="2000" dirty="0" smtClean="0"/>
              <a:t>							</a:t>
            </a:r>
          </a:p>
          <a:p>
            <a:pPr marL="0" indent="0">
              <a:buNone/>
            </a:pPr>
            <a:endParaRPr lang="fr-FR" sz="2000" dirty="0"/>
          </a:p>
          <a:p>
            <a:pPr marL="0" indent="0">
              <a:buNone/>
            </a:pPr>
            <a:endParaRPr lang="fr-FR" sz="2000" dirty="0" smtClean="0"/>
          </a:p>
          <a:p>
            <a:pPr marL="0" indent="0">
              <a:buNone/>
            </a:pPr>
            <a:r>
              <a:rPr lang="fr-FR" sz="2000" dirty="0"/>
              <a:t>	</a:t>
            </a:r>
            <a:r>
              <a:rPr lang="fr-FR" sz="2000" dirty="0" smtClean="0"/>
              <a:t>							</a:t>
            </a:r>
          </a:p>
          <a:p>
            <a:pPr marL="0" indent="0">
              <a:buNone/>
            </a:pPr>
            <a:r>
              <a:rPr lang="fr-FR" sz="2000" dirty="0" smtClean="0"/>
              <a:t>					</a:t>
            </a:r>
            <a:endParaRPr lang="fr-FR" sz="2000" dirty="0"/>
          </a:p>
          <a:p>
            <a:pPr marL="0" indent="0">
              <a:buNone/>
            </a:pPr>
            <a:r>
              <a:rPr lang="fr-FR" sz="2000" dirty="0" smtClean="0"/>
              <a:t>							</a:t>
            </a:r>
          </a:p>
          <a:p>
            <a:pPr marL="0" indent="0">
              <a:buNone/>
            </a:pPr>
            <a:r>
              <a:rPr lang="fr-FR" sz="2000" dirty="0" smtClean="0"/>
              <a:t>						</a:t>
            </a:r>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706362640"/>
              </p:ext>
            </p:extLst>
          </p:nvPr>
        </p:nvGraphicFramePr>
        <p:xfrm>
          <a:off x="100509" y="441531"/>
          <a:ext cx="8834315" cy="6463216"/>
        </p:xfrm>
        <a:graphic>
          <a:graphicData uri="http://schemas.openxmlformats.org/drawingml/2006/table">
            <a:tbl>
              <a:tblPr firstRow="1" bandRow="1">
                <a:tableStyleId>{5DA37D80-6434-44D0-A028-1B22A696006F}</a:tableStyleId>
              </a:tblPr>
              <a:tblGrid>
                <a:gridCol w="593335"/>
                <a:gridCol w="2061109"/>
                <a:gridCol w="2097540"/>
                <a:gridCol w="1811272"/>
                <a:gridCol w="2271059"/>
              </a:tblGrid>
              <a:tr h="597723">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r>
                        <a:rPr lang="fr-FR" sz="1600" baseline="0" dirty="0" smtClean="0"/>
                        <a:t>                    </a:t>
                      </a:r>
                      <a:r>
                        <a:rPr lang="fr-FR" sz="1400" baseline="0" dirty="0" smtClean="0"/>
                        <a:t>S</a:t>
                      </a:r>
                      <a:r>
                        <a:rPr lang="fr-FR" sz="1400" dirty="0" smtClean="0"/>
                        <a:t>ens commun</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t>Critères</a:t>
                      </a:r>
                    </a:p>
                  </a:txBody>
                  <a:tcPr>
                    <a:lnTlToBr w="12700" cap="flat" cmpd="sng" algn="ctr">
                      <a:solidFill>
                        <a:scrgbClr r="0" g="0" b="0"/>
                      </a:solidFill>
                      <a:prstDash val="solid"/>
                      <a:round/>
                      <a:headEnd type="none" w="med" len="med"/>
                      <a:tailEnd type="none" w="med" len="med"/>
                    </a:lnTlToBr>
                  </a:tcPr>
                </a:tc>
                <a:tc hMerge="1">
                  <a:txBody>
                    <a:bodyPr/>
                    <a:lstStyle/>
                    <a:p>
                      <a:endParaRPr lang="fr-FR"/>
                    </a:p>
                  </a:txBody>
                  <a:tcPr/>
                </a:tc>
                <a:tc>
                  <a:txBody>
                    <a:bodyPr/>
                    <a:lstStyle/>
                    <a:p>
                      <a:pPr algn="ctr"/>
                      <a:r>
                        <a:rPr lang="fr-FR" sz="1800" dirty="0" smtClean="0"/>
                        <a:t>Canon </a:t>
                      </a:r>
                      <a:endParaRPr lang="fr-FR" dirty="0"/>
                    </a:p>
                  </a:txBody>
                  <a:tcPr/>
                </a:tc>
                <a:tc>
                  <a:txBody>
                    <a:bodyPr/>
                    <a:lstStyle/>
                    <a:p>
                      <a:pPr algn="ctr"/>
                      <a:r>
                        <a:rPr lang="fr-FR" sz="1800" dirty="0" smtClean="0"/>
                        <a:t>Vulgate </a:t>
                      </a:r>
                      <a:endParaRPr lang="fr-FR" dirty="0"/>
                    </a:p>
                  </a:txBody>
                  <a:tcPr/>
                </a:tc>
                <a:tc>
                  <a:txBody>
                    <a:bodyPr/>
                    <a:lstStyle/>
                    <a:p>
                      <a:pPr algn="ctr"/>
                      <a:r>
                        <a:rPr lang="fr-FR" sz="1800" dirty="0" smtClean="0"/>
                        <a:t>Doxa</a:t>
                      </a:r>
                      <a:endParaRPr lang="fr-FR" dirty="0"/>
                    </a:p>
                  </a:txBody>
                  <a:tcPr/>
                </a:tc>
              </a:tr>
              <a:tr h="379016">
                <a:tc rowSpan="2">
                  <a:txBody>
                    <a:bodyPr/>
                    <a:lstStyle/>
                    <a:p>
                      <a:pPr algn="ctr"/>
                      <a:r>
                        <a:rPr lang="fr-FR" b="1" dirty="0" smtClean="0"/>
                        <a:t>Exhibition</a:t>
                      </a:r>
                      <a:endParaRPr lang="fr-FR" dirty="0"/>
                    </a:p>
                  </a:txBody>
                  <a:tcPr vert="vert270">
                    <a:lnTlToBr w="12700" cap="flat" cmpd="sng" algn="ctr">
                      <a:noFill/>
                      <a:prstDash val="solid"/>
                      <a:round/>
                      <a:headEnd type="none" w="med" len="med"/>
                      <a:tailEnd type="none" w="med" len="med"/>
                    </a:lnTlToBr>
                  </a:tcPr>
                </a:tc>
                <a:tc rowSpan="2">
                  <a:txBody>
                    <a:bodyPr/>
                    <a:lstStyle/>
                    <a:p>
                      <a:pPr algn="l"/>
                      <a:r>
                        <a:rPr lang="fr-FR" b="1" dirty="0" smtClean="0"/>
                        <a:t>Modes d’activation </a:t>
                      </a:r>
                    </a:p>
                    <a:p>
                      <a:pPr algn="l"/>
                      <a:r>
                        <a:rPr lang="fr-FR" b="1" dirty="0" smtClean="0"/>
                        <a:t>des points de désaccord</a:t>
                      </a:r>
                    </a:p>
                  </a:txBody>
                  <a:tcPr/>
                </a:tc>
                <a:tc>
                  <a:txBody>
                    <a:bodyPr/>
                    <a:lstStyle/>
                    <a:p>
                      <a:pPr algn="ctr"/>
                      <a:r>
                        <a:rPr lang="fr-FR" b="1" dirty="0" smtClean="0"/>
                        <a:t>    Controverse                </a:t>
                      </a:r>
                      <a:endParaRPr lang="fr-FR" b="1" dirty="0"/>
                    </a:p>
                  </a:txBody>
                  <a:tcPr>
                    <a:lnR w="12700" cap="flat" cmpd="sng" algn="ctr">
                      <a:solidFill>
                        <a:srgbClr val="00000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Évitement</a:t>
                      </a:r>
                    </a:p>
                  </a:txBody>
                  <a:tcPr>
                    <a:lnL w="12700" cap="flat" cmpd="sng" algn="ctr">
                      <a:solidFill>
                        <a:srgbClr val="00000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fr-FR" b="1" dirty="0" smtClean="0"/>
                        <a:t>Polémique</a:t>
                      </a:r>
                      <a:endParaRPr lang="fr-FR" b="1" dirty="0"/>
                    </a:p>
                  </a:txBody>
                  <a:tcPr/>
                </a:tc>
              </a:tr>
              <a:tr h="715781">
                <a:tc vMerge="1">
                  <a:txBody>
                    <a:bodyPr/>
                    <a:lstStyle/>
                    <a:p>
                      <a:endParaRPr lang="fr-FR"/>
                    </a:p>
                  </a:txBody>
                  <a:tcPr/>
                </a:tc>
                <a:tc vMerge="1">
                  <a:txBody>
                    <a:bodyPr/>
                    <a:lstStyle/>
                    <a:p>
                      <a:endParaRPr lang="fr-FR"/>
                    </a:p>
                  </a:txBody>
                  <a:tcPr/>
                </a:tc>
                <a:tc gridSpan="2">
                  <a:txBody>
                    <a:bodyPr/>
                    <a:lstStyle/>
                    <a:p>
                      <a:pPr algn="ctr"/>
                      <a:r>
                        <a:rPr lang="fr-FR" b="1" dirty="0" smtClean="0"/>
                        <a:t>Discours fermé</a:t>
                      </a:r>
                      <a:endParaRPr lang="fr-FR" b="1" dirty="0"/>
                    </a:p>
                  </a:txBody>
                  <a:tcPr>
                    <a:lnT w="12700" cap="flat" cmpd="sng" algn="ctr">
                      <a:solidFill>
                        <a:scrgbClr r="0" g="0" b="0"/>
                      </a:solidFill>
                      <a:prstDash val="solid"/>
                      <a:round/>
                      <a:headEnd type="none" w="med" len="med"/>
                      <a:tailEnd type="none" w="med" len="med"/>
                    </a:lnT>
                  </a:tcPr>
                </a:tc>
                <a:tc hMerge="1">
                  <a:txBody>
                    <a:bodyPr/>
                    <a:lstStyle/>
                    <a:p>
                      <a:endParaRPr lang="fr-FR"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fr-FR" b="1" dirty="0" smtClean="0"/>
                        <a:t>Discours ouvert</a:t>
                      </a:r>
                      <a:endParaRPr lang="fr-FR" b="1" dirty="0"/>
                    </a:p>
                  </a:txBody>
                  <a:tcPr/>
                </a:tc>
              </a:tr>
              <a:tr h="888144">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Identité collective </a:t>
                      </a:r>
                    </a:p>
                    <a:p>
                      <a:pPr algn="ctr"/>
                      <a:endParaRPr lang="fr-FR" dirty="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Genre de discours de contestation</a:t>
                      </a:r>
                      <a:endParaRPr lang="fr-FR" dirty="0"/>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dirty="0" smtClean="0"/>
                        <a:t>Rapport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Écrits réflexifs</a:t>
                      </a:r>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dirty="0" smtClean="0"/>
                        <a:t>Intervention filmée</a:t>
                      </a:r>
                    </a:p>
                  </a:txBody>
                  <a:tcPr/>
                </a:tc>
              </a:tr>
              <a:tr h="683843">
                <a:tc vMerge="1">
                  <a:txBody>
                    <a:bodyPr/>
                    <a:lstStyle/>
                    <a:p>
                      <a:endParaRPr lang="fr-FR" dirty="0"/>
                    </a:p>
                  </a:txBody>
                  <a:tcPr/>
                </a:tc>
                <a:tc>
                  <a:txBody>
                    <a:bodyPr/>
                    <a:lstStyle/>
                    <a:p>
                      <a:pPr algn="l"/>
                      <a:r>
                        <a:rPr lang="fr-FR" dirty="0" smtClean="0"/>
                        <a:t>Genre de discours</a:t>
                      </a:r>
                    </a:p>
                    <a:p>
                      <a:pPr algn="l"/>
                      <a:r>
                        <a:rPr lang="fr-FR" dirty="0" smtClean="0"/>
                        <a:t>contesté</a:t>
                      </a:r>
                      <a:endParaRPr lang="fr-FR" dirty="0"/>
                    </a:p>
                  </a:txBody>
                  <a:tcPr/>
                </a:tc>
                <a:tc>
                  <a:txBody>
                    <a:bodyPr/>
                    <a:lstStyle/>
                    <a:p>
                      <a:pPr algn="l"/>
                      <a:r>
                        <a:rPr lang="fr-FR" sz="1800" dirty="0" smtClean="0"/>
                        <a:t>Programmes 	</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dirty="0" smtClean="0"/>
                        <a:t> Curriculum/ </a:t>
                      </a:r>
                      <a:r>
                        <a:rPr lang="fr-FR" sz="1600" dirty="0" err="1" smtClean="0"/>
                        <a:t>Espé</a:t>
                      </a:r>
                      <a:endParaRPr lang="fr-FR" sz="1600" dirty="0" smtClean="0"/>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b="0" dirty="0" smtClean="0"/>
                        <a:t>D</a:t>
                      </a:r>
                      <a:r>
                        <a:rPr lang="fr-FR" sz="1800" b="0" baseline="0" dirty="0" smtClean="0"/>
                        <a:t>iscours « lettrés »</a:t>
                      </a:r>
                      <a:endParaRPr lang="fr-FR" sz="1800" b="0" dirty="0" smtClean="0"/>
                    </a:p>
                  </a:txBody>
                  <a:tcPr/>
                </a:tc>
              </a:tr>
              <a:tr h="1097596">
                <a:tc vMerge="1">
                  <a:txBody>
                    <a:bodyPr/>
                    <a:lstStyle/>
                    <a:p>
                      <a:endParaRPr lang="fr-FR" dirty="0"/>
                    </a:p>
                  </a:txBody>
                  <a:tcPr/>
                </a:tc>
                <a:tc>
                  <a:txBody>
                    <a:bodyPr/>
                    <a:lstStyle/>
                    <a:p>
                      <a:pPr algn="l"/>
                      <a:r>
                        <a:rPr lang="fr-FR" dirty="0" smtClean="0"/>
                        <a:t>Acteurs en confrontation</a:t>
                      </a:r>
                      <a:endParaRPr lang="fr-FR" dirty="0"/>
                    </a:p>
                  </a:txBody>
                  <a:tcPr/>
                </a:tc>
                <a:tc>
                  <a:txBody>
                    <a:bodyPr/>
                    <a:lstStyle/>
                    <a:p>
                      <a:r>
                        <a:rPr lang="fr-FR" dirty="0" smtClean="0"/>
                        <a:t>Ministère</a:t>
                      </a:r>
                      <a:r>
                        <a:rPr lang="fr-FR" baseline="0" dirty="0" smtClean="0"/>
                        <a:t> / </a:t>
                      </a:r>
                      <a:r>
                        <a:rPr lang="fr-FR" dirty="0" smtClean="0"/>
                        <a:t>inspection générale </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baseline="0" dirty="0" smtClean="0"/>
                        <a:t>É</a:t>
                      </a:r>
                      <a:r>
                        <a:rPr lang="fr-FR" sz="1600" b="0" dirty="0" smtClean="0"/>
                        <a:t>crits</a:t>
                      </a:r>
                      <a:r>
                        <a:rPr lang="fr-FR" sz="1600" b="0" baseline="0" dirty="0" smtClean="0"/>
                        <a:t> réflexifs non conformes et r</a:t>
                      </a:r>
                      <a:r>
                        <a:rPr lang="fr-FR" sz="1600" dirty="0" smtClean="0"/>
                        <a:t>ejet/résistance aux normes</a:t>
                      </a:r>
                      <a:r>
                        <a:rPr lang="fr-FR" sz="1600" baseline="0" dirty="0" smtClean="0"/>
                        <a:t> :</a:t>
                      </a:r>
                      <a:endParaRPr lang="fr-FR" sz="1600" b="0" dirty="0" smtClean="0">
                        <a:effectLst/>
                      </a:endParaRPr>
                    </a:p>
                  </a:txBody>
                  <a:tcPr/>
                </a:tc>
                <a:tc>
                  <a:txBody>
                    <a:bodyPr/>
                    <a:lstStyle/>
                    <a:p>
                      <a:r>
                        <a:rPr lang="fr-FR" dirty="0" smtClean="0"/>
                        <a:t>Homme d’état/population lettrée,</a:t>
                      </a:r>
                      <a:r>
                        <a:rPr lang="fr-FR" baseline="0" dirty="0" smtClean="0"/>
                        <a:t> </a:t>
                      </a:r>
                      <a:r>
                        <a:rPr lang="fr-FR" dirty="0" smtClean="0"/>
                        <a:t>enseignants</a:t>
                      </a:r>
                    </a:p>
                  </a:txBody>
                  <a:tcPr/>
                </a:tc>
              </a:tr>
              <a:tr h="2101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Présentification</a:t>
                      </a:r>
                      <a:endParaRPr lang="fr-FR" dirty="0" smtClean="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Objets </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 traitement de la notion d’Europe dans l’enseignement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Formes dégradées d’investissement;</a:t>
                      </a:r>
                    </a:p>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narration de pratiques d’expérience stéréotypées; pseudo-authentiques</a:t>
                      </a:r>
                      <a:endParaRPr lang="fr-FR" sz="1600" kern="1200" dirty="0" smtClean="0">
                        <a:solidFill>
                          <a:schemeClr val="tx1"/>
                        </a:solidFill>
                        <a:effectLst/>
                        <a:latin typeface="+mn-lt"/>
                        <a:ea typeface="+mn-ea"/>
                        <a:cs typeface="+mn-cs"/>
                      </a:endParaRPr>
                    </a:p>
                  </a:txBody>
                  <a:tcPr/>
                </a:tc>
                <a:tc>
                  <a:txBody>
                    <a:bodyPr/>
                    <a:lstStyle/>
                    <a:p>
                      <a:r>
                        <a:rPr lang="fr-FR" dirty="0" smtClean="0"/>
                        <a:t>Poids de l’enseignement de la littérature dans la VAE</a:t>
                      </a:r>
                    </a:p>
                    <a:p>
                      <a:r>
                        <a:rPr lang="fr-FR" dirty="0" smtClean="0"/>
                        <a:t>Un roman : </a:t>
                      </a:r>
                      <a:r>
                        <a:rPr lang="fr-FR" i="1" dirty="0" smtClean="0"/>
                        <a:t>La</a:t>
                      </a:r>
                      <a:r>
                        <a:rPr lang="fr-FR" dirty="0" smtClean="0"/>
                        <a:t> </a:t>
                      </a:r>
                      <a:r>
                        <a:rPr lang="fr-FR" i="1" dirty="0" smtClean="0"/>
                        <a:t>Princesse de Clèves</a:t>
                      </a:r>
                    </a:p>
                  </a:txBody>
                  <a:tcPr/>
                </a:tc>
              </a:tr>
            </a:tbl>
          </a:graphicData>
        </a:graphic>
      </p:graphicFrame>
    </p:spTree>
    <p:extLst>
      <p:ext uri="{BB962C8B-B14F-4D97-AF65-F5344CB8AC3E}">
        <p14:creationId xmlns:p14="http://schemas.microsoft.com/office/powerpoint/2010/main" val="40457784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1364"/>
            <a:ext cx="8229600" cy="283228"/>
          </a:xfrm>
        </p:spPr>
        <p:txBody>
          <a:bodyPr>
            <a:normAutofit fontScale="90000"/>
          </a:bodyPr>
          <a:lstStyle/>
          <a:p>
            <a:r>
              <a:rPr lang="fr-FR" sz="2000" b="1" dirty="0"/>
              <a:t>Bibliographie</a:t>
            </a:r>
            <a:endParaRPr lang="fr-FR" sz="2000" dirty="0"/>
          </a:p>
        </p:txBody>
      </p:sp>
      <p:sp>
        <p:nvSpPr>
          <p:cNvPr id="3" name="Espace réservé du contenu 2"/>
          <p:cNvSpPr>
            <a:spLocks noGrp="1"/>
          </p:cNvSpPr>
          <p:nvPr>
            <p:ph idx="1"/>
          </p:nvPr>
        </p:nvSpPr>
        <p:spPr>
          <a:xfrm>
            <a:off x="0" y="465956"/>
            <a:ext cx="9144000" cy="6392044"/>
          </a:xfrm>
        </p:spPr>
        <p:txBody>
          <a:bodyPr>
            <a:noAutofit/>
          </a:bodyPr>
          <a:lstStyle/>
          <a:p>
            <a:pPr marL="0" indent="0" algn="just">
              <a:lnSpc>
                <a:spcPct val="110000"/>
              </a:lnSpc>
              <a:buNone/>
            </a:pPr>
            <a:r>
              <a:rPr lang="fr-FR" sz="1600" dirty="0">
                <a:latin typeface="Times New Roman"/>
                <a:cs typeface="Times New Roman"/>
              </a:rPr>
              <a:t>Bertrand D. (2013) « Éducation et apories de la transmission », </a:t>
            </a:r>
            <a:r>
              <a:rPr lang="fr-FR" sz="1600" dirty="0" smtClean="0">
                <a:latin typeface="Times New Roman"/>
                <a:cs typeface="Times New Roman"/>
              </a:rPr>
              <a:t>communication non publiée, Séminaire international de sémiotique, mercredi 4 </a:t>
            </a:r>
            <a:r>
              <a:rPr lang="fr-FR" sz="1600" dirty="0">
                <a:latin typeface="Times New Roman"/>
                <a:cs typeface="Times New Roman"/>
              </a:rPr>
              <a:t>novembre 2015. </a:t>
            </a:r>
            <a:r>
              <a:rPr lang="fr-FR" sz="1600" dirty="0">
                <a:latin typeface="Times New Roman"/>
                <a:cs typeface="Times New Roman"/>
                <a:hlinkClick r:id="rId2"/>
              </a:rPr>
              <a:t>http://</a:t>
            </a:r>
            <a:r>
              <a:rPr lang="fr-FR" sz="1600" dirty="0" err="1">
                <a:latin typeface="Times New Roman"/>
                <a:cs typeface="Times New Roman"/>
                <a:hlinkClick r:id="rId2"/>
              </a:rPr>
              <a:t>www.fmsh.fr</a:t>
            </a:r>
            <a:r>
              <a:rPr lang="fr-FR" sz="1600" dirty="0">
                <a:latin typeface="Times New Roman"/>
                <a:cs typeface="Times New Roman"/>
                <a:hlinkClick r:id="rId2"/>
              </a:rPr>
              <a:t>/</a:t>
            </a:r>
            <a:r>
              <a:rPr lang="fr-FR" sz="1600" dirty="0" err="1">
                <a:latin typeface="Times New Roman"/>
                <a:cs typeface="Times New Roman"/>
                <a:hlinkClick r:id="rId2"/>
              </a:rPr>
              <a:t>fr</a:t>
            </a:r>
            <a:r>
              <a:rPr lang="fr-FR" sz="1600" dirty="0">
                <a:latin typeface="Times New Roman"/>
                <a:cs typeface="Times New Roman"/>
                <a:hlinkClick r:id="rId2"/>
              </a:rPr>
              <a:t>/c/8105</a:t>
            </a:r>
            <a:endParaRPr lang="fr-FR" sz="1600" dirty="0">
              <a:latin typeface="Times New Roman"/>
              <a:cs typeface="Times New Roman"/>
            </a:endParaRPr>
          </a:p>
          <a:p>
            <a:pPr marL="0" indent="0" algn="just">
              <a:lnSpc>
                <a:spcPct val="110000"/>
              </a:lnSpc>
              <a:buNone/>
            </a:pPr>
            <a:r>
              <a:rPr lang="fr-FR" sz="1600" dirty="0" smtClean="0">
                <a:latin typeface="Times New Roman"/>
                <a:cs typeface="Times New Roman"/>
              </a:rPr>
              <a:t>Delormas </a:t>
            </a:r>
            <a:r>
              <a:rPr lang="fr-FR" sz="1600" dirty="0">
                <a:latin typeface="Times New Roman"/>
                <a:cs typeface="Times New Roman"/>
              </a:rPr>
              <a:t>P. et </a:t>
            </a:r>
            <a:r>
              <a:rPr lang="fr-FR" sz="1600" dirty="0" err="1">
                <a:latin typeface="Times New Roman"/>
                <a:cs typeface="Times New Roman"/>
              </a:rPr>
              <a:t>Montandon</a:t>
            </a:r>
            <a:r>
              <a:rPr lang="fr-FR" sz="1600" dirty="0">
                <a:latin typeface="Times New Roman"/>
                <a:cs typeface="Times New Roman"/>
              </a:rPr>
              <a:t> Ch. (</a:t>
            </a:r>
            <a:r>
              <a:rPr lang="fr-FR" sz="1600">
                <a:latin typeface="Times New Roman"/>
                <a:cs typeface="Times New Roman"/>
              </a:rPr>
              <a:t>2012</a:t>
            </a:r>
            <a:r>
              <a:rPr lang="fr-FR" sz="1600" smtClean="0">
                <a:latin typeface="Times New Roman"/>
                <a:cs typeface="Times New Roman"/>
              </a:rPr>
              <a:t>) </a:t>
            </a:r>
            <a:r>
              <a:rPr lang="fr-FR" sz="1600" dirty="0">
                <a:latin typeface="Times New Roman"/>
                <a:cs typeface="Times New Roman"/>
              </a:rPr>
              <a:t>« Conceptions de la citoyenneté européenne à l’école : une cacophonie institutionnelle », dans C. </a:t>
            </a:r>
            <a:r>
              <a:rPr lang="fr-FR" sz="1600" dirty="0" err="1">
                <a:latin typeface="Times New Roman"/>
                <a:cs typeface="Times New Roman"/>
              </a:rPr>
              <a:t>Delory-Momberger</a:t>
            </a:r>
            <a:r>
              <a:rPr lang="fr-FR" sz="1600" dirty="0">
                <a:latin typeface="Times New Roman"/>
                <a:cs typeface="Times New Roman"/>
              </a:rPr>
              <a:t>, G. </a:t>
            </a:r>
            <a:r>
              <a:rPr lang="fr-FR" sz="1600" dirty="0" err="1">
                <a:latin typeface="Times New Roman"/>
                <a:cs typeface="Times New Roman"/>
              </a:rPr>
              <a:t>Gebauer</a:t>
            </a:r>
            <a:r>
              <a:rPr lang="fr-FR" sz="1600" dirty="0">
                <a:latin typeface="Times New Roman"/>
                <a:cs typeface="Times New Roman"/>
              </a:rPr>
              <a:t>, M. Kruger-</a:t>
            </a:r>
            <a:r>
              <a:rPr lang="fr-FR" sz="1600" dirty="0" err="1">
                <a:latin typeface="Times New Roman"/>
                <a:cs typeface="Times New Roman"/>
              </a:rPr>
              <a:t>Potratz</a:t>
            </a:r>
            <a:r>
              <a:rPr lang="fr-FR" sz="1600" dirty="0">
                <a:latin typeface="Times New Roman"/>
                <a:cs typeface="Times New Roman"/>
              </a:rPr>
              <a:t>, </a:t>
            </a:r>
            <a:r>
              <a:rPr lang="fr-FR" sz="1600" dirty="0" err="1">
                <a:latin typeface="Times New Roman"/>
                <a:cs typeface="Times New Roman"/>
              </a:rPr>
              <a:t>Montandon</a:t>
            </a:r>
            <a:r>
              <a:rPr lang="fr-FR" sz="1600" dirty="0">
                <a:latin typeface="Times New Roman"/>
                <a:cs typeface="Times New Roman"/>
              </a:rPr>
              <a:t> Ch., </a:t>
            </a:r>
            <a:r>
              <a:rPr lang="fr-FR" sz="1600" dirty="0" err="1">
                <a:latin typeface="Times New Roman"/>
                <a:cs typeface="Times New Roman"/>
              </a:rPr>
              <a:t>Wulf</a:t>
            </a:r>
            <a:r>
              <a:rPr lang="fr-FR" sz="1600" dirty="0">
                <a:latin typeface="Times New Roman"/>
                <a:cs typeface="Times New Roman"/>
              </a:rPr>
              <a:t> Ch., La citoyenneté européenne. Désirs d’Europe. Regards des marges, Paris, L’Harmattan, coll. « Éducation comparée », 137-153.</a:t>
            </a:r>
          </a:p>
          <a:p>
            <a:pPr marL="0" indent="0" algn="just">
              <a:lnSpc>
                <a:spcPct val="110000"/>
              </a:lnSpc>
              <a:buNone/>
            </a:pPr>
            <a:r>
              <a:rPr lang="fr-FR" sz="1600" dirty="0">
                <a:latin typeface="Times New Roman"/>
                <a:cs typeface="Times New Roman"/>
              </a:rPr>
              <a:t>Goffman </a:t>
            </a:r>
            <a:r>
              <a:rPr lang="fr-FR" sz="1600" dirty="0" smtClean="0">
                <a:latin typeface="Times New Roman"/>
                <a:cs typeface="Times New Roman"/>
              </a:rPr>
              <a:t>E. </a:t>
            </a:r>
            <a:r>
              <a:rPr lang="fr-FR" sz="1600" dirty="0">
                <a:latin typeface="Times New Roman"/>
                <a:cs typeface="Times New Roman"/>
              </a:rPr>
              <a:t>(1991a) [1967] Les Rites d'interaction, Paris, Minuit, Collection « Le sens commun ».</a:t>
            </a:r>
          </a:p>
          <a:p>
            <a:pPr marL="0" indent="0" algn="just">
              <a:lnSpc>
                <a:spcPct val="110000"/>
              </a:lnSpc>
              <a:buNone/>
            </a:pPr>
            <a:r>
              <a:rPr lang="fr-FR" sz="1600" dirty="0">
                <a:latin typeface="Times New Roman"/>
                <a:cs typeface="Times New Roman"/>
              </a:rPr>
              <a:t>Goffman </a:t>
            </a:r>
            <a:r>
              <a:rPr lang="fr-FR" sz="1600" dirty="0" smtClean="0">
                <a:latin typeface="Times New Roman"/>
                <a:cs typeface="Times New Roman"/>
              </a:rPr>
              <a:t>E. </a:t>
            </a:r>
            <a:r>
              <a:rPr lang="fr-FR" sz="1600" dirty="0">
                <a:latin typeface="Times New Roman"/>
                <a:cs typeface="Times New Roman"/>
              </a:rPr>
              <a:t>(1991b) [1974] Les Cadres de l'expérience, Paris, Minuit, Collection « Le sens commun ».</a:t>
            </a:r>
          </a:p>
          <a:p>
            <a:pPr marL="0" indent="0" algn="just">
              <a:lnSpc>
                <a:spcPct val="110000"/>
              </a:lnSpc>
              <a:buNone/>
            </a:pPr>
            <a:r>
              <a:rPr lang="fr-FR" sz="1600" dirty="0" err="1">
                <a:latin typeface="Times New Roman"/>
                <a:cs typeface="Times New Roman"/>
              </a:rPr>
              <a:t>Korall</a:t>
            </a:r>
            <a:r>
              <a:rPr lang="fr-FR" sz="1600" dirty="0">
                <a:latin typeface="Times New Roman"/>
                <a:cs typeface="Times New Roman"/>
              </a:rPr>
              <a:t> C. (2009) « La sémiologie des rêves dans la littérature en ancien français, </a:t>
            </a:r>
            <a:r>
              <a:rPr lang="fr-FR" sz="1600" dirty="0" err="1">
                <a:latin typeface="Times New Roman"/>
                <a:cs typeface="Times New Roman"/>
              </a:rPr>
              <a:t>xie-xiiie</a:t>
            </a:r>
            <a:r>
              <a:rPr lang="fr-FR" sz="1600" dirty="0">
                <a:latin typeface="Times New Roman"/>
                <a:cs typeface="Times New Roman"/>
              </a:rPr>
              <a:t> siècles. Stratégies des non-dits et discours d'insoumission », L’Atelier du Centre de recherches historiques.</a:t>
            </a:r>
          </a:p>
          <a:p>
            <a:pPr marL="0" indent="0" algn="just">
              <a:lnSpc>
                <a:spcPct val="110000"/>
              </a:lnSpc>
              <a:buNone/>
            </a:pPr>
            <a:r>
              <a:rPr lang="fr-FR" sz="1600" dirty="0">
                <a:latin typeface="Times New Roman"/>
                <a:cs typeface="Times New Roman"/>
              </a:rPr>
              <a:t>Maingueneau D. (1992) « Le tour ethnolinguistique de l'analyse du discours », Langages, 105. </a:t>
            </a:r>
          </a:p>
          <a:p>
            <a:pPr marL="0" indent="0" algn="just">
              <a:lnSpc>
                <a:spcPct val="110000"/>
              </a:lnSpc>
              <a:buNone/>
            </a:pPr>
            <a:r>
              <a:rPr lang="fr-FR" sz="1600" dirty="0" err="1">
                <a:latin typeface="Times New Roman"/>
                <a:cs typeface="Times New Roman"/>
              </a:rPr>
              <a:t>Rayou</a:t>
            </a:r>
            <a:r>
              <a:rPr lang="fr-FR" sz="1600" dirty="0">
                <a:latin typeface="Times New Roman"/>
                <a:cs typeface="Times New Roman"/>
              </a:rPr>
              <a:t> P. (2002) La ‘</a:t>
            </a:r>
            <a:r>
              <a:rPr lang="fr-FR" sz="1600" dirty="0" err="1">
                <a:latin typeface="Times New Roman"/>
                <a:cs typeface="Times New Roman"/>
              </a:rPr>
              <a:t>dissert</a:t>
            </a:r>
            <a:r>
              <a:rPr lang="fr-FR" sz="1600" dirty="0">
                <a:latin typeface="Times New Roman"/>
                <a:cs typeface="Times New Roman"/>
              </a:rPr>
              <a:t> de </a:t>
            </a:r>
            <a:r>
              <a:rPr lang="fr-FR" sz="1600" dirty="0" err="1">
                <a:latin typeface="Times New Roman"/>
                <a:cs typeface="Times New Roman"/>
              </a:rPr>
              <a:t>phil</a:t>
            </a:r>
            <a:r>
              <a:rPr lang="fr-FR" sz="1600" dirty="0">
                <a:latin typeface="Times New Roman"/>
                <a:cs typeface="Times New Roman"/>
              </a:rPr>
              <a:t>’. Sociologie d’une épreuve scolaire, Rennes, Presses Universitaires de Rennes.</a:t>
            </a:r>
          </a:p>
          <a:p>
            <a:pPr marL="0" indent="0" algn="just">
              <a:lnSpc>
                <a:spcPct val="110000"/>
              </a:lnSpc>
              <a:buNone/>
            </a:pPr>
            <a:r>
              <a:rPr lang="fr-FR" sz="1600" dirty="0" err="1">
                <a:latin typeface="Times New Roman"/>
                <a:cs typeface="Times New Roman"/>
              </a:rPr>
              <a:t>Sarfati</a:t>
            </a:r>
            <a:r>
              <a:rPr lang="fr-FR" sz="1600" dirty="0">
                <a:latin typeface="Times New Roman"/>
                <a:cs typeface="Times New Roman"/>
              </a:rPr>
              <a:t> </a:t>
            </a:r>
            <a:r>
              <a:rPr lang="fr-FR" sz="1600" dirty="0" smtClean="0">
                <a:latin typeface="Times New Roman"/>
                <a:cs typeface="Times New Roman"/>
              </a:rPr>
              <a:t>G.-E. (</a:t>
            </a:r>
            <a:r>
              <a:rPr lang="fr-FR" sz="1600" dirty="0">
                <a:latin typeface="Times New Roman"/>
                <a:cs typeface="Times New Roman"/>
              </a:rPr>
              <a:t>2000) « De la philosophie et l’anthropologie à la pragmatique : esquisse d’une théorie linguistique du sens commun et de la doxa », </a:t>
            </a:r>
            <a:r>
              <a:rPr lang="fr-FR" sz="1600" dirty="0" err="1">
                <a:latin typeface="Times New Roman"/>
                <a:cs typeface="Times New Roman"/>
              </a:rPr>
              <a:t>www.formes</a:t>
            </a:r>
            <a:r>
              <a:rPr lang="fr-FR" sz="1600" dirty="0">
                <a:latin typeface="Times New Roman"/>
                <a:cs typeface="Times New Roman"/>
              </a:rPr>
              <a:t>- </a:t>
            </a:r>
            <a:r>
              <a:rPr lang="fr-FR" sz="1600" dirty="0" err="1">
                <a:latin typeface="Times New Roman"/>
                <a:cs typeface="Times New Roman"/>
              </a:rPr>
              <a:t>symboliques.org</a:t>
            </a:r>
            <a:r>
              <a:rPr lang="fr-FR" sz="1600" dirty="0">
                <a:latin typeface="Times New Roman"/>
                <a:cs typeface="Times New Roman"/>
              </a:rPr>
              <a:t> </a:t>
            </a:r>
          </a:p>
          <a:p>
            <a:pPr marL="0" indent="0" algn="just">
              <a:lnSpc>
                <a:spcPct val="110000"/>
              </a:lnSpc>
              <a:buNone/>
            </a:pPr>
            <a:r>
              <a:rPr lang="fr-FR" sz="1600" dirty="0" err="1">
                <a:latin typeface="Times New Roman"/>
                <a:cs typeface="Times New Roman"/>
              </a:rPr>
              <a:t>Sarfati</a:t>
            </a:r>
            <a:r>
              <a:rPr lang="fr-FR" sz="1600" dirty="0">
                <a:latin typeface="Times New Roman"/>
                <a:cs typeface="Times New Roman"/>
              </a:rPr>
              <a:t> G.-E. </a:t>
            </a:r>
            <a:r>
              <a:rPr lang="fr-FR" sz="1600" dirty="0" smtClean="0">
                <a:latin typeface="Times New Roman"/>
                <a:cs typeface="Times New Roman"/>
              </a:rPr>
              <a:t>(</a:t>
            </a:r>
            <a:r>
              <a:rPr lang="fr-FR" sz="1600" dirty="0">
                <a:latin typeface="Times New Roman"/>
                <a:cs typeface="Times New Roman"/>
              </a:rPr>
              <a:t>2007) « Note sur “sens commun” : essai de caractérisation linguistique et </a:t>
            </a:r>
            <a:r>
              <a:rPr lang="fr-FR" sz="1600" dirty="0" err="1">
                <a:latin typeface="Times New Roman"/>
                <a:cs typeface="Times New Roman"/>
              </a:rPr>
              <a:t>sociodiscursive</a:t>
            </a:r>
            <a:r>
              <a:rPr lang="fr-FR" sz="1600" dirty="0">
                <a:latin typeface="Times New Roman"/>
                <a:cs typeface="Times New Roman"/>
              </a:rPr>
              <a:t> », Langage et société /1 (n° 119), p. 63-80</a:t>
            </a:r>
            <a:r>
              <a:rPr lang="fr-FR" sz="1600" dirty="0" smtClean="0">
                <a:latin typeface="Times New Roman"/>
                <a:cs typeface="Times New Roman"/>
              </a:rPr>
              <a:t>. </a:t>
            </a:r>
            <a:r>
              <a:rPr lang="fr-FR" sz="1600" dirty="0" err="1" smtClean="0">
                <a:latin typeface="Times New Roman"/>
                <a:cs typeface="Times New Roman"/>
              </a:rPr>
              <a:t>Sarfati</a:t>
            </a:r>
            <a:r>
              <a:rPr lang="fr-FR" sz="1600" dirty="0" smtClean="0">
                <a:latin typeface="Times New Roman"/>
                <a:cs typeface="Times New Roman"/>
              </a:rPr>
              <a:t> </a:t>
            </a:r>
            <a:r>
              <a:rPr lang="fr-FR" sz="1600" dirty="0">
                <a:latin typeface="Times New Roman"/>
                <a:cs typeface="Times New Roman"/>
              </a:rPr>
              <a:t>G.-E. </a:t>
            </a:r>
            <a:r>
              <a:rPr lang="fr-FR" sz="1600" dirty="0" smtClean="0">
                <a:latin typeface="Times New Roman"/>
                <a:cs typeface="Times New Roman"/>
              </a:rPr>
              <a:t>(</a:t>
            </a:r>
            <a:r>
              <a:rPr lang="fr-FR" sz="1600" dirty="0">
                <a:latin typeface="Times New Roman"/>
                <a:cs typeface="Times New Roman"/>
              </a:rPr>
              <a:t>2011) « Analyse du discours et sens commun : institutions de sens, communautés de sens, doxa, idéologie », dans </a:t>
            </a:r>
            <a:r>
              <a:rPr lang="fr-FR" sz="1600" dirty="0" err="1">
                <a:latin typeface="Times New Roman"/>
                <a:cs typeface="Times New Roman"/>
              </a:rPr>
              <a:t>Guilhaumou</a:t>
            </a:r>
            <a:r>
              <a:rPr lang="fr-FR" sz="1600" dirty="0">
                <a:latin typeface="Times New Roman"/>
                <a:cs typeface="Times New Roman"/>
              </a:rPr>
              <a:t> J. et </a:t>
            </a:r>
            <a:r>
              <a:rPr lang="fr-FR" sz="1600" dirty="0" err="1">
                <a:latin typeface="Times New Roman"/>
                <a:cs typeface="Times New Roman"/>
              </a:rPr>
              <a:t>Schepens</a:t>
            </a:r>
            <a:r>
              <a:rPr lang="fr-FR" sz="1600" dirty="0">
                <a:latin typeface="Times New Roman"/>
                <a:cs typeface="Times New Roman"/>
              </a:rPr>
              <a:t> Ph., Mettre à jour l’analyse de discours: parcours philosophiques, coll. « Annales littéraires de l'université de Franche-Comté », 139-173. </a:t>
            </a:r>
          </a:p>
          <a:p>
            <a:pPr marL="0" indent="0" algn="just">
              <a:lnSpc>
                <a:spcPct val="110000"/>
              </a:lnSpc>
              <a:buNone/>
            </a:pPr>
            <a:r>
              <a:rPr lang="fr-FR" sz="1600" dirty="0">
                <a:latin typeface="Times New Roman"/>
                <a:cs typeface="Times New Roman"/>
              </a:rPr>
              <a:t>Wrana </a:t>
            </a:r>
            <a:r>
              <a:rPr lang="fr-FR" sz="1600" dirty="0" smtClean="0">
                <a:latin typeface="Times New Roman"/>
                <a:cs typeface="Times New Roman"/>
              </a:rPr>
              <a:t>D. </a:t>
            </a:r>
            <a:r>
              <a:rPr lang="fr-FR" sz="1600" dirty="0">
                <a:latin typeface="Times New Roman"/>
                <a:cs typeface="Times New Roman"/>
              </a:rPr>
              <a:t>(2006) </a:t>
            </a:r>
            <a:r>
              <a:rPr lang="fr-FR" sz="1600" dirty="0" err="1">
                <a:latin typeface="Times New Roman"/>
                <a:cs typeface="Times New Roman"/>
              </a:rPr>
              <a:t>D</a:t>
            </a:r>
            <a:r>
              <a:rPr lang="fr-FR" sz="1600" i="1" dirty="0" err="1">
                <a:latin typeface="Times New Roman"/>
                <a:cs typeface="Times New Roman"/>
              </a:rPr>
              <a:t>as</a:t>
            </a:r>
            <a:r>
              <a:rPr lang="fr-FR" sz="1600" i="1" dirty="0">
                <a:latin typeface="Times New Roman"/>
                <a:cs typeface="Times New Roman"/>
              </a:rPr>
              <a:t> </a:t>
            </a:r>
            <a:r>
              <a:rPr lang="fr-FR" sz="1600" i="1" dirty="0" err="1">
                <a:latin typeface="Times New Roman"/>
                <a:cs typeface="Times New Roman"/>
              </a:rPr>
              <a:t>Subjekt</a:t>
            </a:r>
            <a:r>
              <a:rPr lang="fr-FR" sz="1600" i="1" dirty="0">
                <a:latin typeface="Times New Roman"/>
                <a:cs typeface="Times New Roman"/>
              </a:rPr>
              <a:t> </a:t>
            </a:r>
            <a:r>
              <a:rPr lang="fr-FR" sz="1600" i="1" dirty="0" err="1">
                <a:latin typeface="Times New Roman"/>
                <a:cs typeface="Times New Roman"/>
              </a:rPr>
              <a:t>schreiben</a:t>
            </a:r>
            <a:r>
              <a:rPr lang="fr-FR" sz="1600" i="1" dirty="0">
                <a:latin typeface="Times New Roman"/>
                <a:cs typeface="Times New Roman"/>
              </a:rPr>
              <a:t>. </a:t>
            </a:r>
            <a:r>
              <a:rPr lang="fr-FR" sz="1600" i="1" dirty="0" err="1">
                <a:latin typeface="Times New Roman"/>
                <a:cs typeface="Times New Roman"/>
              </a:rPr>
              <a:t>Reflexive</a:t>
            </a:r>
            <a:r>
              <a:rPr lang="fr-FR" sz="1600" i="1" dirty="0">
                <a:latin typeface="Times New Roman"/>
                <a:cs typeface="Times New Roman"/>
              </a:rPr>
              <a:t> </a:t>
            </a:r>
            <a:r>
              <a:rPr lang="fr-FR" sz="1600" i="1" dirty="0" err="1">
                <a:latin typeface="Times New Roman"/>
                <a:cs typeface="Times New Roman"/>
              </a:rPr>
              <a:t>Praktiken</a:t>
            </a:r>
            <a:r>
              <a:rPr lang="fr-FR" sz="1600" i="1" dirty="0">
                <a:latin typeface="Times New Roman"/>
                <a:cs typeface="Times New Roman"/>
              </a:rPr>
              <a:t> </a:t>
            </a:r>
            <a:r>
              <a:rPr lang="fr-FR" sz="1600" i="1" dirty="0" err="1">
                <a:latin typeface="Times New Roman"/>
                <a:cs typeface="Times New Roman"/>
              </a:rPr>
              <a:t>und</a:t>
            </a:r>
            <a:r>
              <a:rPr lang="fr-FR" sz="1600" i="1" dirty="0">
                <a:latin typeface="Times New Roman"/>
                <a:cs typeface="Times New Roman"/>
              </a:rPr>
              <a:t> </a:t>
            </a:r>
            <a:r>
              <a:rPr lang="fr-FR" sz="1600" i="1" dirty="0" err="1">
                <a:latin typeface="Times New Roman"/>
                <a:cs typeface="Times New Roman"/>
              </a:rPr>
              <a:t>Subjektivierung</a:t>
            </a:r>
            <a:r>
              <a:rPr lang="fr-FR" sz="1600" i="1" dirty="0">
                <a:latin typeface="Times New Roman"/>
                <a:cs typeface="Times New Roman"/>
              </a:rPr>
              <a:t> in der </a:t>
            </a:r>
            <a:r>
              <a:rPr lang="fr-FR" sz="1600" i="1" dirty="0" err="1">
                <a:latin typeface="Times New Roman"/>
                <a:cs typeface="Times New Roman"/>
              </a:rPr>
              <a:t>Weiterbildung</a:t>
            </a:r>
            <a:r>
              <a:rPr lang="fr-FR" sz="1600" i="1" dirty="0">
                <a:latin typeface="Times New Roman"/>
                <a:cs typeface="Times New Roman"/>
              </a:rPr>
              <a:t> – </a:t>
            </a:r>
            <a:r>
              <a:rPr lang="fr-FR" sz="1600" i="1" dirty="0" err="1">
                <a:latin typeface="Times New Roman"/>
                <a:cs typeface="Times New Roman"/>
              </a:rPr>
              <a:t>eine</a:t>
            </a:r>
            <a:r>
              <a:rPr lang="fr-FR" sz="1600" i="1" dirty="0">
                <a:latin typeface="Times New Roman"/>
                <a:cs typeface="Times New Roman"/>
              </a:rPr>
              <a:t> </a:t>
            </a:r>
            <a:r>
              <a:rPr lang="fr-FR" sz="1600" i="1" dirty="0" err="1">
                <a:latin typeface="Times New Roman"/>
                <a:cs typeface="Times New Roman"/>
              </a:rPr>
              <a:t>Diskursanalyse</a:t>
            </a:r>
            <a:r>
              <a:rPr lang="fr-FR" sz="1600" dirty="0">
                <a:latin typeface="Times New Roman"/>
                <a:cs typeface="Times New Roman"/>
              </a:rPr>
              <a:t>. </a:t>
            </a:r>
            <a:r>
              <a:rPr lang="fr-FR" sz="1600" dirty="0" err="1" smtClean="0">
                <a:latin typeface="Times New Roman"/>
                <a:cs typeface="Times New Roman"/>
              </a:rPr>
              <a:t>Baltmannsweiler</a:t>
            </a:r>
            <a:r>
              <a:rPr lang="fr-FR" sz="1600" dirty="0" smtClean="0">
                <a:latin typeface="Times New Roman"/>
                <a:cs typeface="Times New Roman"/>
              </a:rPr>
              <a:t>, Schneider</a:t>
            </a:r>
            <a:endParaRPr lang="fr-FR" sz="1600" dirty="0">
              <a:latin typeface="Times New Roman"/>
              <a:cs typeface="Times New Roman"/>
            </a:endParaRPr>
          </a:p>
          <a:p>
            <a:pPr marL="0" indent="0" algn="just">
              <a:buNone/>
            </a:pPr>
            <a:endParaRPr lang="fr-FR" sz="1400" dirty="0">
              <a:latin typeface="Times New Roman"/>
              <a:cs typeface="Times New Roman"/>
            </a:endParaRPr>
          </a:p>
        </p:txBody>
      </p:sp>
    </p:spTree>
    <p:extLst>
      <p:ext uri="{BB962C8B-B14F-4D97-AF65-F5344CB8AC3E}">
        <p14:creationId xmlns:p14="http://schemas.microsoft.com/office/powerpoint/2010/main" val="22655629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9637"/>
            <a:ext cx="8229600" cy="913637"/>
          </a:xfrm>
        </p:spPr>
        <p:txBody>
          <a:bodyPr>
            <a:normAutofit fontScale="90000"/>
          </a:bodyPr>
          <a:lstStyle/>
          <a:p>
            <a:r>
              <a:rPr lang="fr-FR" sz="2000" cap="small" dirty="0" smtClean="0"/>
              <a:t/>
            </a:r>
            <a:br>
              <a:rPr lang="fr-FR" sz="2000" cap="small" dirty="0" smtClean="0"/>
            </a:br>
            <a:r>
              <a:rPr lang="fr-FR" sz="2000" cap="small" dirty="0"/>
              <a:t/>
            </a:r>
            <a:br>
              <a:rPr lang="fr-FR" sz="2000" cap="small" dirty="0"/>
            </a:br>
            <a:r>
              <a:rPr lang="fr-FR" sz="2000" cap="small" dirty="0" smtClean="0"/>
              <a:t/>
            </a:r>
            <a:br>
              <a:rPr lang="fr-FR" sz="2000" cap="small" dirty="0" smtClean="0"/>
            </a:br>
            <a:r>
              <a:rPr lang="fr-FR" sz="2000" cap="small" dirty="0"/>
              <a:t/>
            </a:r>
            <a:br>
              <a:rPr lang="fr-FR" sz="2000" cap="small" dirty="0"/>
            </a:br>
            <a:r>
              <a:rPr lang="fr-FR" sz="2000" cap="small" dirty="0" smtClean="0"/>
              <a:t/>
            </a:r>
            <a:br>
              <a:rPr lang="fr-FR" sz="2000" cap="small" dirty="0" smtClean="0"/>
            </a:br>
            <a:r>
              <a:rPr lang="fr-FR" sz="2000" b="1" cap="small" dirty="0" smtClean="0"/>
              <a:t>Analyse </a:t>
            </a:r>
            <a:r>
              <a:rPr lang="fr-FR" sz="2000" b="1" cap="small" dirty="0"/>
              <a:t>de la contestation du discours doxique dans le champ de </a:t>
            </a:r>
            <a:r>
              <a:rPr lang="fr-FR" sz="2000" b="1" cap="small" dirty="0" smtClean="0"/>
              <a:t>l’école</a:t>
            </a:r>
            <a:br>
              <a:rPr lang="fr-FR" sz="2000" b="1" cap="small" dirty="0" smtClean="0"/>
            </a:br>
            <a:r>
              <a:rPr lang="fr-FR" sz="2000" b="1" cap="small" dirty="0" smtClean="0"/>
              <a:t> </a:t>
            </a:r>
            <a:r>
              <a:rPr lang="fr-FR" sz="2000" cap="small" dirty="0"/>
              <a:t/>
            </a:r>
            <a:br>
              <a:rPr lang="fr-FR" sz="2000" cap="small" dirty="0"/>
            </a:br>
            <a:r>
              <a:rPr lang="fr-FR" dirty="0"/>
              <a:t/>
            </a:r>
            <a:br>
              <a:rPr lang="fr-FR" dirty="0"/>
            </a:br>
            <a:endParaRPr lang="fr-FR" dirty="0"/>
          </a:p>
        </p:txBody>
      </p:sp>
      <p:sp>
        <p:nvSpPr>
          <p:cNvPr id="3" name="Espace réservé du contenu 2"/>
          <p:cNvSpPr>
            <a:spLocks noGrp="1"/>
          </p:cNvSpPr>
          <p:nvPr>
            <p:ph idx="1"/>
          </p:nvPr>
        </p:nvSpPr>
        <p:spPr>
          <a:xfrm>
            <a:off x="127920" y="1480095"/>
            <a:ext cx="8881307" cy="5143785"/>
          </a:xfrm>
        </p:spPr>
        <p:txBody>
          <a:bodyPr>
            <a:normAutofit/>
          </a:bodyPr>
          <a:lstStyle/>
          <a:p>
            <a:pPr algn="just"/>
            <a:r>
              <a:rPr lang="fr-FR" sz="2000" dirty="0"/>
              <a:t>Bertrand (2016) </a:t>
            </a:r>
          </a:p>
          <a:p>
            <a:pPr marL="0" indent="0" algn="just">
              <a:buNone/>
            </a:pPr>
            <a:r>
              <a:rPr lang="fr-FR" sz="2000" dirty="0"/>
              <a:t>« […] envisagée dans la perspective de la transmission, l’éducation problématise le rapport entre continuité (héritage sans heurt) et discontinuité (créativité et innovation) qui se présente alors comme enjeu décisif dans la sélection des contenus et des pratiques transmissibles. Entre pathos de la filiation et pathos de la nouveauté, on peut appréhender les enjeux conflictuels qui se trament autour du faire éducatif et le mettent inéluctablement en crise. </a:t>
            </a:r>
            <a:r>
              <a:rPr lang="fr-FR" sz="2000" b="1" dirty="0"/>
              <a:t>Ainsi, l’éducation peut-elle être appréhendée, d’un point de vue sémiotique, à travers des configurations qui révèleraient, parce que foyers de </a:t>
            </a:r>
            <a:r>
              <a:rPr lang="fr-FR" sz="2000" b="1" dirty="0" err="1"/>
              <a:t>polémicité</a:t>
            </a:r>
            <a:r>
              <a:rPr lang="fr-FR" sz="2000" b="1" dirty="0"/>
              <a:t>, des apories de la transmission</a:t>
            </a:r>
            <a:r>
              <a:rPr lang="fr-FR" sz="2000" dirty="0"/>
              <a:t>. » </a:t>
            </a:r>
            <a:endParaRPr lang="fr-FR" sz="2000" dirty="0" smtClean="0"/>
          </a:p>
          <a:p>
            <a:pPr marL="0" indent="0" algn="just">
              <a:buNone/>
            </a:pPr>
            <a:endParaRPr lang="fr-FR" sz="2000" dirty="0"/>
          </a:p>
          <a:p>
            <a:r>
              <a:rPr lang="fr-FR" sz="2000" dirty="0" err="1" smtClean="0"/>
              <a:t>Krieg</a:t>
            </a:r>
            <a:r>
              <a:rPr lang="fr-FR" sz="2000" dirty="0"/>
              <a:t>-Planque et Oger (2010 : 95</a:t>
            </a:r>
            <a:r>
              <a:rPr lang="fr-FR" sz="2000" dirty="0" smtClean="0"/>
              <a:t>)</a:t>
            </a:r>
            <a:endParaRPr lang="fr-FR" sz="2000" dirty="0"/>
          </a:p>
          <a:p>
            <a:pPr marL="0" indent="0" algn="just">
              <a:buNone/>
            </a:pPr>
            <a:r>
              <a:rPr lang="fr-FR" sz="2000" dirty="0"/>
              <a:t>« en faisant apparaître </a:t>
            </a:r>
            <a:r>
              <a:rPr lang="fr-FR" sz="2000" b="1" dirty="0"/>
              <a:t>la dynamique de production des discours autorisés</a:t>
            </a:r>
            <a:r>
              <a:rPr lang="fr-FR" sz="2000" dirty="0"/>
              <a:t> qui investissent les arènes publiques, l’analyse des discours institutionnels peut contribuer à préciser un programme de travail qui concerne la plupart des phénomènes communicationnels, dès lors que l’on se place à l’échelle sociale »</a:t>
            </a:r>
            <a:r>
              <a:rPr lang="fr-FR" sz="2000" dirty="0" smtClean="0"/>
              <a:t>.</a:t>
            </a:r>
          </a:p>
          <a:p>
            <a:pPr marL="0" indent="0" algn="just">
              <a:buNone/>
            </a:pPr>
            <a:endParaRPr lang="fr-FR" sz="2000" dirty="0"/>
          </a:p>
          <a:p>
            <a:pPr marL="0" indent="0" algn="just">
              <a:buNone/>
            </a:pPr>
            <a:endParaRPr lang="fr-FR" dirty="0"/>
          </a:p>
          <a:p>
            <a:pPr marL="0" indent="0" algn="just">
              <a:buNone/>
            </a:pPr>
            <a:endParaRPr lang="fr-FR" dirty="0"/>
          </a:p>
          <a:p>
            <a:endParaRPr lang="fr-FR" dirty="0"/>
          </a:p>
        </p:txBody>
      </p:sp>
    </p:spTree>
    <p:extLst>
      <p:ext uri="{BB962C8B-B14F-4D97-AF65-F5344CB8AC3E}">
        <p14:creationId xmlns:p14="http://schemas.microsoft.com/office/powerpoint/2010/main" val="41539111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7910"/>
            <a:ext cx="8229600" cy="465955"/>
          </a:xfrm>
        </p:spPr>
        <p:txBody>
          <a:bodyPr>
            <a:noAutofit/>
          </a:bodyPr>
          <a:lstStyle/>
          <a:p>
            <a:pPr marL="0" indent="0">
              <a:lnSpc>
                <a:spcPct val="110000"/>
              </a:lnSpc>
            </a:pPr>
            <a:r>
              <a:rPr lang="fr-FR" sz="2000" b="1" dirty="0"/>
              <a:t>Cadre théorique et méthodologique</a:t>
            </a:r>
            <a:endParaRPr lang="fr-FR" sz="2000" dirty="0"/>
          </a:p>
        </p:txBody>
      </p:sp>
      <p:sp>
        <p:nvSpPr>
          <p:cNvPr id="3" name="Espace réservé du contenu 2"/>
          <p:cNvSpPr>
            <a:spLocks noGrp="1"/>
          </p:cNvSpPr>
          <p:nvPr>
            <p:ph idx="1"/>
          </p:nvPr>
        </p:nvSpPr>
        <p:spPr>
          <a:xfrm>
            <a:off x="298842" y="1206500"/>
            <a:ext cx="8231326" cy="4423833"/>
          </a:xfrm>
        </p:spPr>
        <p:txBody>
          <a:bodyPr>
            <a:normAutofit fontScale="77500" lnSpcReduction="20000"/>
          </a:bodyPr>
          <a:lstStyle/>
          <a:p>
            <a:pPr marL="0" indent="0" algn="just">
              <a:lnSpc>
                <a:spcPct val="110000"/>
              </a:lnSpc>
              <a:buNone/>
            </a:pPr>
            <a:r>
              <a:rPr lang="fr-FR" sz="3400" dirty="0"/>
              <a:t>N</a:t>
            </a:r>
            <a:r>
              <a:rPr lang="fr-FR" sz="3400" dirty="0" smtClean="0"/>
              <a:t>otion de « </a:t>
            </a:r>
            <a:r>
              <a:rPr lang="fr-FR" sz="3400" b="1" dirty="0" smtClean="0"/>
              <a:t>représentation</a:t>
            </a:r>
            <a:r>
              <a:rPr lang="fr-FR" sz="3400" dirty="0" smtClean="0"/>
              <a:t> » (Marin 1993) et dimension pragmatique des discours</a:t>
            </a:r>
            <a:endParaRPr lang="fr-FR" sz="3400" dirty="0"/>
          </a:p>
          <a:p>
            <a:pPr algn="just">
              <a:lnSpc>
                <a:spcPct val="110000"/>
              </a:lnSpc>
            </a:pPr>
            <a:r>
              <a:rPr lang="fr-FR" sz="3400" dirty="0"/>
              <a:t>« représentation collective </a:t>
            </a:r>
            <a:r>
              <a:rPr lang="fr-FR" sz="3400" dirty="0" smtClean="0"/>
              <a:t>»</a:t>
            </a:r>
            <a:r>
              <a:rPr lang="fr-FR" sz="3400" dirty="0"/>
              <a:t> </a:t>
            </a:r>
            <a:r>
              <a:rPr lang="fr-FR" sz="3400" dirty="0" smtClean="0">
                <a:solidFill>
                  <a:schemeClr val="tx2">
                    <a:lumMod val="60000"/>
                    <a:lumOff val="40000"/>
                  </a:schemeClr>
                </a:solidFill>
                <a:sym typeface="Wingdings"/>
              </a:rPr>
              <a:t> </a:t>
            </a:r>
            <a:r>
              <a:rPr lang="fr-FR" sz="3400" dirty="0" smtClean="0"/>
              <a:t>identité </a:t>
            </a:r>
            <a:r>
              <a:rPr lang="fr-FR" sz="3400" dirty="0"/>
              <a:t>collective constituée par les </a:t>
            </a:r>
            <a:r>
              <a:rPr lang="fr-FR" sz="3400" dirty="0" smtClean="0"/>
              <a:t>discours (communautés </a:t>
            </a:r>
            <a:r>
              <a:rPr lang="fr-FR" sz="3400" dirty="0"/>
              <a:t>discursives/</a:t>
            </a:r>
            <a:r>
              <a:rPr lang="fr-FR" sz="3400" dirty="0" smtClean="0"/>
              <a:t>acteurs</a:t>
            </a:r>
            <a:r>
              <a:rPr lang="fr-FR" sz="3400" dirty="0"/>
              <a:t> </a:t>
            </a:r>
            <a:r>
              <a:rPr lang="fr-FR" sz="3400" dirty="0" smtClean="0"/>
              <a:t>en confrontation, genre de discours contesté/ contestataire)</a:t>
            </a:r>
          </a:p>
          <a:p>
            <a:pPr algn="just">
              <a:lnSpc>
                <a:spcPct val="110000"/>
              </a:lnSpc>
            </a:pPr>
            <a:r>
              <a:rPr lang="fr-FR" sz="3400" dirty="0" smtClean="0"/>
              <a:t>«</a:t>
            </a:r>
            <a:r>
              <a:rPr lang="fr-FR" sz="3400" dirty="0"/>
              <a:t> exhibition </a:t>
            </a:r>
            <a:r>
              <a:rPr lang="fr-FR" sz="3400" dirty="0" smtClean="0"/>
              <a:t>» </a:t>
            </a:r>
            <a:r>
              <a:rPr lang="fr-FR" sz="3400" dirty="0" smtClean="0">
                <a:solidFill>
                  <a:srgbClr val="558ED5"/>
                </a:solidFill>
                <a:sym typeface="Wingdings"/>
              </a:rPr>
              <a:t></a:t>
            </a:r>
            <a:r>
              <a:rPr lang="fr-FR" sz="3400" dirty="0" smtClean="0"/>
              <a:t> modes d’activation des points de désaccord/enjeux</a:t>
            </a:r>
          </a:p>
          <a:p>
            <a:pPr algn="just">
              <a:lnSpc>
                <a:spcPct val="110000"/>
              </a:lnSpc>
            </a:pPr>
            <a:r>
              <a:rPr lang="fr-FR" sz="3400" dirty="0" smtClean="0"/>
              <a:t>« présentification</a:t>
            </a:r>
            <a:r>
              <a:rPr lang="fr-FR" sz="3400" dirty="0"/>
              <a:t> </a:t>
            </a:r>
            <a:r>
              <a:rPr lang="fr-FR" sz="3400" dirty="0" smtClean="0"/>
              <a:t>» </a:t>
            </a:r>
            <a:r>
              <a:rPr lang="fr-FR" sz="3400" dirty="0" smtClean="0">
                <a:solidFill>
                  <a:srgbClr val="558ED5"/>
                </a:solidFill>
                <a:sym typeface="Wingdings"/>
              </a:rPr>
              <a:t></a:t>
            </a:r>
            <a:r>
              <a:rPr lang="fr-FR" sz="3400" dirty="0" smtClean="0"/>
              <a:t> objets </a:t>
            </a:r>
            <a:r>
              <a:rPr lang="fr-FR" sz="3400" dirty="0"/>
              <a:t>de discorde autour desquels se cristallise </a:t>
            </a:r>
            <a:r>
              <a:rPr lang="fr-FR" sz="3400" dirty="0" smtClean="0"/>
              <a:t>la représentation</a:t>
            </a:r>
            <a:r>
              <a:rPr lang="fr-FR" sz="5100" dirty="0" smtClean="0"/>
              <a:t>	</a:t>
            </a:r>
          </a:p>
          <a:p>
            <a:pPr algn="just"/>
            <a:endParaRPr lang="fr-FR" sz="2400" dirty="0"/>
          </a:p>
          <a:p>
            <a:pPr marL="0" indent="0" algn="just">
              <a:buNone/>
            </a:pPr>
            <a:endParaRPr lang="fr-FR" sz="2000" dirty="0" smtClean="0"/>
          </a:p>
          <a:p>
            <a:pPr marL="0" indent="0" algn="just">
              <a:buNone/>
            </a:pPr>
            <a:endParaRPr lang="fr-FR" dirty="0"/>
          </a:p>
        </p:txBody>
      </p:sp>
    </p:spTree>
    <p:extLst>
      <p:ext uri="{BB962C8B-B14F-4D97-AF65-F5344CB8AC3E}">
        <p14:creationId xmlns:p14="http://schemas.microsoft.com/office/powerpoint/2010/main" val="34914459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333" y="740832"/>
            <a:ext cx="8678334" cy="6117167"/>
          </a:xfrm>
        </p:spPr>
        <p:txBody>
          <a:bodyPr>
            <a:normAutofit lnSpcReduction="10000"/>
          </a:bodyPr>
          <a:lstStyle/>
          <a:p>
            <a:pPr marL="0" indent="0" algn="just">
              <a:lnSpc>
                <a:spcPct val="90000"/>
              </a:lnSpc>
              <a:buNone/>
            </a:pPr>
            <a:r>
              <a:rPr lang="fr-FR" sz="2400" dirty="0" err="1">
                <a:cs typeface="Times New Roman"/>
              </a:rPr>
              <a:t>Sarfati</a:t>
            </a:r>
            <a:r>
              <a:rPr lang="fr-FR" sz="2400" dirty="0">
                <a:cs typeface="Times New Roman"/>
              </a:rPr>
              <a:t> G.-E. (2007) « Note sur “sens commun” : essai de caractérisation linguistique et </a:t>
            </a:r>
            <a:r>
              <a:rPr lang="fr-FR" sz="2400" dirty="0" err="1">
                <a:cs typeface="Times New Roman"/>
              </a:rPr>
              <a:t>sociodiscursive</a:t>
            </a:r>
            <a:r>
              <a:rPr lang="fr-FR" sz="2400" dirty="0">
                <a:cs typeface="Times New Roman"/>
              </a:rPr>
              <a:t> », Langage et société /1 (n° 119), p. 63-80</a:t>
            </a:r>
            <a:endParaRPr lang="fr-FR" sz="2400" b="1" dirty="0" smtClean="0"/>
          </a:p>
          <a:p>
            <a:pPr algn="just">
              <a:lnSpc>
                <a:spcPct val="130000"/>
              </a:lnSpc>
            </a:pPr>
            <a:r>
              <a:rPr lang="fr-FR" sz="2400" b="1" dirty="0" smtClean="0"/>
              <a:t>Notion </a:t>
            </a:r>
            <a:r>
              <a:rPr lang="fr-FR" sz="2400" b="1" dirty="0"/>
              <a:t>de </a:t>
            </a:r>
            <a:r>
              <a:rPr lang="fr-FR" sz="2400" b="1" dirty="0" smtClean="0"/>
              <a:t>« sens commun »</a:t>
            </a:r>
            <a:endParaRPr lang="fr-FR" sz="2400" b="1" dirty="0"/>
          </a:p>
          <a:p>
            <a:pPr marL="0" indent="0" algn="just">
              <a:lnSpc>
                <a:spcPct val="110000"/>
              </a:lnSpc>
              <a:buNone/>
            </a:pPr>
            <a:r>
              <a:rPr lang="fr-FR" sz="2400" dirty="0" smtClean="0"/>
              <a:t>«</a:t>
            </a:r>
            <a:r>
              <a:rPr lang="fr-FR" sz="2400" dirty="0"/>
              <a:t> Ensemble des </a:t>
            </a:r>
            <a:r>
              <a:rPr lang="fr-FR" sz="2400" dirty="0" err="1"/>
              <a:t>manières</a:t>
            </a:r>
            <a:r>
              <a:rPr lang="fr-FR" sz="2400" dirty="0"/>
              <a:t> de signifier et savoirs propres aux membres d’une </a:t>
            </a:r>
            <a:r>
              <a:rPr lang="fr-FR" sz="2400" dirty="0" err="1"/>
              <a:t>même</a:t>
            </a:r>
            <a:r>
              <a:rPr lang="fr-FR" sz="2400" dirty="0"/>
              <a:t> </a:t>
            </a:r>
            <a:r>
              <a:rPr lang="fr-FR" sz="2400" dirty="0" err="1"/>
              <a:t>communaute</a:t>
            </a:r>
            <a:r>
              <a:rPr lang="fr-FR" sz="2400" dirty="0"/>
              <a:t>́ de sens, en tant qu’ils sont investis dans une </a:t>
            </a:r>
            <a:r>
              <a:rPr lang="fr-FR" sz="2400" dirty="0" err="1"/>
              <a:t>même</a:t>
            </a:r>
            <a:r>
              <a:rPr lang="fr-FR" sz="2400" dirty="0"/>
              <a:t> relation d’objet, en vue de fins </a:t>
            </a:r>
            <a:r>
              <a:rPr lang="fr-FR" sz="2400" dirty="0" err="1"/>
              <a:t>spécifiques</a:t>
            </a:r>
            <a:r>
              <a:rPr lang="fr-FR" sz="2400" dirty="0"/>
              <a:t>, internes et externes à cette </a:t>
            </a:r>
            <a:r>
              <a:rPr lang="fr-FR" sz="2400" dirty="0" err="1"/>
              <a:t>communaute</a:t>
            </a:r>
            <a:r>
              <a:rPr lang="fr-FR" sz="2400" dirty="0"/>
              <a:t>́ ». </a:t>
            </a:r>
          </a:p>
          <a:p>
            <a:pPr algn="just">
              <a:lnSpc>
                <a:spcPct val="130000"/>
              </a:lnSpc>
            </a:pPr>
            <a:r>
              <a:rPr lang="fr-FR" sz="2400" dirty="0" smtClean="0">
                <a:cs typeface="Times New Roman"/>
              </a:rPr>
              <a:t>.</a:t>
            </a:r>
            <a:r>
              <a:rPr lang="fr-FR" sz="2400" b="1" dirty="0" smtClean="0"/>
              <a:t>Modes </a:t>
            </a:r>
            <a:r>
              <a:rPr lang="fr-FR" sz="2400" b="1" dirty="0"/>
              <a:t>de variation expressive du sens commun » et du « </a:t>
            </a:r>
            <a:r>
              <a:rPr lang="fr-FR" sz="2400" b="1" i="1" dirty="0"/>
              <a:t>statut </a:t>
            </a:r>
            <a:r>
              <a:rPr lang="fr-FR" sz="2400" b="1" i="1" dirty="0" smtClean="0"/>
              <a:t>discursif</a:t>
            </a:r>
          </a:p>
          <a:p>
            <a:pPr marL="0" indent="0" algn="just">
              <a:lnSpc>
                <a:spcPct val="120000"/>
              </a:lnSpc>
              <a:buNone/>
            </a:pPr>
            <a:r>
              <a:rPr lang="fr-FR" sz="2400" dirty="0" smtClean="0"/>
              <a:t>« </a:t>
            </a:r>
            <a:r>
              <a:rPr lang="fr-FR" sz="2400" dirty="0"/>
              <a:t>L</a:t>
            </a:r>
            <a:r>
              <a:rPr lang="fr-FR" sz="2400" dirty="0" smtClean="0"/>
              <a:t>’institution </a:t>
            </a:r>
            <a:r>
              <a:rPr lang="fr-FR" sz="2400" dirty="0"/>
              <a:t>d’une topique (canon) donne lieu à une </a:t>
            </a:r>
            <a:r>
              <a:rPr lang="fr-FR" sz="2400" dirty="0" err="1"/>
              <a:t>présentation</a:t>
            </a:r>
            <a:r>
              <a:rPr lang="fr-FR" sz="2400" dirty="0"/>
              <a:t> (exposé) </a:t>
            </a:r>
            <a:r>
              <a:rPr lang="fr-FR" sz="2400" dirty="0" err="1"/>
              <a:t>généralement</a:t>
            </a:r>
            <a:r>
              <a:rPr lang="fr-FR" sz="2400" dirty="0"/>
              <a:t> </a:t>
            </a:r>
            <a:r>
              <a:rPr lang="fr-FR" sz="2400" dirty="0" err="1"/>
              <a:t>complète</a:t>
            </a:r>
            <a:r>
              <a:rPr lang="fr-FR" sz="2400" dirty="0"/>
              <a:t> de ses normes directrices, à une </a:t>
            </a:r>
            <a:r>
              <a:rPr lang="fr-FR" sz="2400" dirty="0" err="1"/>
              <a:t>présentation</a:t>
            </a:r>
            <a:r>
              <a:rPr lang="fr-FR" sz="2400" dirty="0"/>
              <a:t> </a:t>
            </a:r>
            <a:r>
              <a:rPr lang="fr-FR" sz="2400" dirty="0" err="1"/>
              <a:t>adaptée</a:t>
            </a:r>
            <a:r>
              <a:rPr lang="fr-FR" sz="2400" dirty="0"/>
              <a:t> (vulgate) à l’occasion d’une transmission (explication). </a:t>
            </a:r>
            <a:r>
              <a:rPr lang="fr-FR" sz="2400" dirty="0" err="1"/>
              <a:t>Au-dela</a:t>
            </a:r>
            <a:r>
              <a:rPr lang="fr-FR" sz="2400" dirty="0"/>
              <a:t>̀, ce sont des normes </a:t>
            </a:r>
            <a:r>
              <a:rPr lang="fr-FR" sz="2400" dirty="0" err="1"/>
              <a:t>naturalisées</a:t>
            </a:r>
            <a:r>
              <a:rPr lang="fr-FR" sz="2400" dirty="0"/>
              <a:t> que retient de leur banalisation (doxa) le domaine public </a:t>
            </a:r>
            <a:r>
              <a:rPr lang="fr-FR" sz="2400" dirty="0" smtClean="0"/>
              <a:t>».</a:t>
            </a:r>
            <a:endParaRPr lang="fr-FR" sz="2400" b="1" dirty="0" smtClean="0"/>
          </a:p>
          <a:p>
            <a:pPr>
              <a:lnSpc>
                <a:spcPct val="200000"/>
              </a:lnSpc>
            </a:pPr>
            <a:endParaRPr lang="fr-FR" sz="2400" dirty="0"/>
          </a:p>
          <a:p>
            <a:pPr marL="114300" indent="0">
              <a:buNone/>
            </a:pPr>
            <a:endParaRPr lang="fr-FR" sz="2400" dirty="0"/>
          </a:p>
        </p:txBody>
      </p:sp>
      <p:sp>
        <p:nvSpPr>
          <p:cNvPr id="2" name="ZoneTexte 1"/>
          <p:cNvSpPr txBox="1"/>
          <p:nvPr/>
        </p:nvSpPr>
        <p:spPr>
          <a:xfrm>
            <a:off x="1397000" y="190500"/>
            <a:ext cx="5609167" cy="400110"/>
          </a:xfrm>
          <a:prstGeom prst="rect">
            <a:avLst/>
          </a:prstGeom>
          <a:noFill/>
        </p:spPr>
        <p:txBody>
          <a:bodyPr wrap="square" rtlCol="0">
            <a:spAutoFit/>
          </a:bodyPr>
          <a:lstStyle/>
          <a:p>
            <a:pPr algn="ctr"/>
            <a:r>
              <a:rPr lang="fr-FR" sz="2000" b="1" dirty="0"/>
              <a:t>Cadre théorique et méthodologique</a:t>
            </a:r>
            <a:endParaRPr lang="fr-FR" sz="2000" dirty="0"/>
          </a:p>
        </p:txBody>
      </p:sp>
    </p:spTree>
    <p:extLst>
      <p:ext uri="{BB962C8B-B14F-4D97-AF65-F5344CB8AC3E}">
        <p14:creationId xmlns:p14="http://schemas.microsoft.com/office/powerpoint/2010/main" val="4213022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500"/>
            <a:ext cx="8229600" cy="341031"/>
          </a:xfrm>
        </p:spPr>
        <p:txBody>
          <a:bodyPr>
            <a:normAutofit fontScale="90000"/>
          </a:bodyPr>
          <a:lstStyle/>
          <a:p>
            <a:r>
              <a:rPr lang="fr-FR" sz="2000" b="1" dirty="0"/>
              <a:t>Types </a:t>
            </a:r>
            <a:r>
              <a:rPr lang="fr-FR" sz="2000" b="1" dirty="0" smtClean="0"/>
              <a:t>de discours </a:t>
            </a:r>
            <a:r>
              <a:rPr lang="fr-FR" sz="2000" b="1" dirty="0"/>
              <a:t>de </a:t>
            </a:r>
            <a:r>
              <a:rPr lang="fr-FR" sz="2000" b="1" dirty="0" smtClean="0"/>
              <a:t>contestation</a:t>
            </a:r>
            <a:endParaRPr lang="fr-FR" b="1" dirty="0"/>
          </a:p>
        </p:txBody>
      </p:sp>
      <p:sp>
        <p:nvSpPr>
          <p:cNvPr id="3" name="Espace réservé du contenu 2"/>
          <p:cNvSpPr>
            <a:spLocks noGrp="1"/>
          </p:cNvSpPr>
          <p:nvPr>
            <p:ph idx="1"/>
          </p:nvPr>
        </p:nvSpPr>
        <p:spPr>
          <a:xfrm>
            <a:off x="338075" y="721775"/>
            <a:ext cx="8607192" cy="5490968"/>
          </a:xfrm>
        </p:spPr>
        <p:txBody>
          <a:bodyPr>
            <a:normAutofit fontScale="25000" lnSpcReduction="20000"/>
          </a:bodyPr>
          <a:lstStyle/>
          <a:p>
            <a:pPr marL="0" indent="0">
              <a:buNone/>
            </a:pPr>
            <a:endParaRPr lang="fr-FR" sz="2000" dirty="0" smtClean="0"/>
          </a:p>
          <a:p>
            <a:pPr marL="0" indent="0">
              <a:lnSpc>
                <a:spcPct val="120000"/>
              </a:lnSpc>
              <a:buNone/>
            </a:pPr>
            <a:r>
              <a:rPr lang="fr-FR" sz="7400" dirty="0" smtClean="0"/>
              <a:t>				</a:t>
            </a:r>
            <a:endParaRPr lang="fr-FR" sz="7400" dirty="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r>
              <a:rPr lang="fr-FR" sz="7400" dirty="0" smtClean="0"/>
              <a:t>													</a:t>
            </a:r>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r>
              <a:rPr lang="fr-FR" sz="7400" dirty="0" smtClean="0"/>
              <a:t>											</a:t>
            </a:r>
          </a:p>
          <a:p>
            <a:pPr marL="0" indent="0">
              <a:lnSpc>
                <a:spcPct val="120000"/>
              </a:lnSpc>
              <a:buNone/>
            </a:pPr>
            <a:r>
              <a:rPr lang="fr-FR" sz="7400" dirty="0"/>
              <a:t>	</a:t>
            </a:r>
            <a:r>
              <a:rPr lang="fr-FR" sz="7400" dirty="0" smtClean="0"/>
              <a:t>							</a:t>
            </a:r>
            <a:endParaRPr lang="fr-FR" sz="4400" dirty="0" smtClean="0"/>
          </a:p>
          <a:p>
            <a:pPr marL="0" indent="0">
              <a:lnSpc>
                <a:spcPct val="120000"/>
              </a:lnSpc>
              <a:buNone/>
            </a:pPr>
            <a:r>
              <a:rPr lang="fr-FR" sz="4400" dirty="0" smtClean="0"/>
              <a:t>							</a:t>
            </a:r>
            <a:r>
              <a:rPr lang="fr-FR" sz="4400" dirty="0"/>
              <a:t>							</a:t>
            </a:r>
            <a:r>
              <a:rPr lang="fr-FR" sz="2000" dirty="0"/>
              <a:t>					</a:t>
            </a:r>
            <a:r>
              <a:rPr lang="fr-FR" sz="2000" dirty="0" smtClean="0"/>
              <a:t>                				</a:t>
            </a:r>
          </a:p>
          <a:p>
            <a:pPr marL="0" indent="0">
              <a:buNone/>
            </a:pPr>
            <a:r>
              <a:rPr lang="fr-FR" sz="2000" dirty="0"/>
              <a:t>	</a:t>
            </a:r>
            <a:r>
              <a:rPr lang="fr-FR" sz="2000" dirty="0" smtClean="0"/>
              <a:t>							</a:t>
            </a:r>
          </a:p>
          <a:p>
            <a:pPr marL="0" indent="0">
              <a:buNone/>
            </a:pPr>
            <a:endParaRPr lang="fr-FR" sz="2000" dirty="0"/>
          </a:p>
          <a:p>
            <a:pPr marL="0" indent="0">
              <a:buNone/>
            </a:pPr>
            <a:endParaRPr lang="fr-FR" sz="2000" dirty="0" smtClean="0"/>
          </a:p>
          <a:p>
            <a:pPr marL="0" indent="0">
              <a:buNone/>
            </a:pPr>
            <a:r>
              <a:rPr lang="fr-FR" sz="2000" dirty="0"/>
              <a:t>	</a:t>
            </a:r>
            <a:r>
              <a:rPr lang="fr-FR" sz="2000" dirty="0" smtClean="0"/>
              <a:t>							</a:t>
            </a:r>
          </a:p>
          <a:p>
            <a:pPr marL="0" indent="0">
              <a:buNone/>
            </a:pPr>
            <a:r>
              <a:rPr lang="fr-FR" sz="2000" dirty="0" smtClean="0"/>
              <a:t>					</a:t>
            </a:r>
            <a:endParaRPr lang="fr-FR" sz="2000" dirty="0"/>
          </a:p>
          <a:p>
            <a:pPr marL="0" indent="0">
              <a:buNone/>
            </a:pPr>
            <a:r>
              <a:rPr lang="fr-FR" sz="2000" dirty="0" smtClean="0"/>
              <a:t>							</a:t>
            </a:r>
          </a:p>
          <a:p>
            <a:pPr marL="0" indent="0">
              <a:buNone/>
            </a:pPr>
            <a:r>
              <a:rPr lang="fr-FR" sz="2000" dirty="0" smtClean="0"/>
              <a:t>						</a:t>
            </a:r>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4256147614"/>
              </p:ext>
            </p:extLst>
          </p:nvPr>
        </p:nvGraphicFramePr>
        <p:xfrm>
          <a:off x="209177" y="622875"/>
          <a:ext cx="8710705" cy="6061931"/>
        </p:xfrm>
        <a:graphic>
          <a:graphicData uri="http://schemas.openxmlformats.org/drawingml/2006/table">
            <a:tbl>
              <a:tblPr firstRow="1" bandRow="1">
                <a:tableStyleId>{5DA37D80-6434-44D0-A028-1B22A696006F}</a:tableStyleId>
              </a:tblPr>
              <a:tblGrid>
                <a:gridCol w="586024"/>
                <a:gridCol w="2035713"/>
                <a:gridCol w="2071695"/>
                <a:gridCol w="2027965"/>
                <a:gridCol w="1989308"/>
              </a:tblGrid>
              <a:tr h="608448">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r>
                        <a:rPr lang="fr-FR" sz="1600" baseline="0" dirty="0" smtClean="0"/>
                        <a:t>                    </a:t>
                      </a:r>
                      <a:r>
                        <a:rPr lang="fr-FR" sz="1400" baseline="0" dirty="0" smtClean="0"/>
                        <a:t>S</a:t>
                      </a:r>
                      <a:r>
                        <a:rPr lang="fr-FR" sz="1400" dirty="0" smtClean="0"/>
                        <a:t>ens commun</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t>Critères</a:t>
                      </a:r>
                    </a:p>
                  </a:txBody>
                  <a:tcPr>
                    <a:lnTlToBr w="12700" cap="flat" cmpd="sng" algn="ctr">
                      <a:solidFill>
                        <a:scrgbClr r="0" g="0" b="0"/>
                      </a:solidFill>
                      <a:prstDash val="solid"/>
                      <a:round/>
                      <a:headEnd type="none" w="med" len="med"/>
                      <a:tailEnd type="none" w="med" len="med"/>
                    </a:lnTlToBr>
                  </a:tcPr>
                </a:tc>
                <a:tc hMerge="1">
                  <a:txBody>
                    <a:bodyPr/>
                    <a:lstStyle/>
                    <a:p>
                      <a:endParaRPr lang="fr-FR"/>
                    </a:p>
                  </a:txBody>
                  <a:tcPr/>
                </a:tc>
                <a:tc>
                  <a:txBody>
                    <a:bodyPr/>
                    <a:lstStyle/>
                    <a:p>
                      <a:pPr algn="ctr"/>
                      <a:r>
                        <a:rPr lang="fr-FR" sz="1800" dirty="0" smtClean="0"/>
                        <a:t>Canon </a:t>
                      </a:r>
                      <a:endParaRPr lang="fr-FR" dirty="0"/>
                    </a:p>
                  </a:txBody>
                  <a:tcPr/>
                </a:tc>
                <a:tc>
                  <a:txBody>
                    <a:bodyPr/>
                    <a:lstStyle/>
                    <a:p>
                      <a:pPr algn="ctr"/>
                      <a:r>
                        <a:rPr lang="fr-FR" dirty="0" smtClean="0"/>
                        <a:t>Vulgate</a:t>
                      </a:r>
                      <a:endParaRPr lang="fr-FR" dirty="0"/>
                    </a:p>
                  </a:txBody>
                  <a:tcPr/>
                </a:tc>
                <a:tc>
                  <a:txBody>
                    <a:bodyPr/>
                    <a:lstStyle/>
                    <a:p>
                      <a:pPr algn="ctr"/>
                      <a:r>
                        <a:rPr lang="fr-FR" sz="1800" dirty="0" smtClean="0"/>
                        <a:t>Doxa</a:t>
                      </a:r>
                      <a:endParaRPr lang="fr-FR" dirty="0"/>
                    </a:p>
                  </a:txBody>
                  <a:tcPr/>
                </a:tc>
              </a:tr>
              <a:tr h="385817">
                <a:tc rowSpan="2">
                  <a:txBody>
                    <a:bodyPr/>
                    <a:lstStyle/>
                    <a:p>
                      <a:pPr algn="ctr"/>
                      <a:r>
                        <a:rPr lang="fr-FR" b="1" dirty="0" smtClean="0"/>
                        <a:t>Exhibition</a:t>
                      </a:r>
                      <a:endParaRPr lang="fr-FR" dirty="0"/>
                    </a:p>
                  </a:txBody>
                  <a:tcPr vert="vert270">
                    <a:lnTlToBr w="12700" cap="flat" cmpd="sng" algn="ctr">
                      <a:noFill/>
                      <a:prstDash val="solid"/>
                      <a:round/>
                      <a:headEnd type="none" w="med" len="med"/>
                      <a:tailEnd type="none" w="med" len="med"/>
                    </a:lnTlToBr>
                  </a:tcPr>
                </a:tc>
                <a:tc rowSpan="2">
                  <a:txBody>
                    <a:bodyPr/>
                    <a:lstStyle/>
                    <a:p>
                      <a:pPr algn="l"/>
                      <a:r>
                        <a:rPr lang="fr-FR" b="1" dirty="0" smtClean="0"/>
                        <a:t>Modes d’activation </a:t>
                      </a:r>
                    </a:p>
                    <a:p>
                      <a:pPr algn="l"/>
                      <a:r>
                        <a:rPr lang="fr-FR" b="1" dirty="0" smtClean="0"/>
                        <a:t>des points de désaccord</a:t>
                      </a:r>
                    </a:p>
                  </a:txBody>
                  <a:tcPr/>
                </a:tc>
                <a:tc>
                  <a:txBody>
                    <a:bodyPr/>
                    <a:lstStyle/>
                    <a:p>
                      <a:pPr algn="ctr"/>
                      <a:r>
                        <a:rPr lang="fr-FR" b="1" dirty="0" smtClean="0"/>
                        <a:t>    </a:t>
                      </a:r>
                      <a:r>
                        <a:rPr lang="fr-FR" b="1" dirty="0" smtClean="0"/>
                        <a:t>Controverse?                </a:t>
                      </a:r>
                      <a:endParaRPr lang="fr-FR" b="1" dirty="0"/>
                    </a:p>
                  </a:txBody>
                  <a:tcPr>
                    <a:lnR w="12700" cap="flat" cmpd="sng" algn="ctr">
                      <a:solidFill>
                        <a:srgbClr val="00000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Évitement?</a:t>
                      </a:r>
                      <a:endParaRPr lang="fr-FR" sz="1800" b="1" dirty="0" smtClean="0"/>
                    </a:p>
                  </a:txBody>
                  <a:tcPr>
                    <a:lnL w="12700" cap="flat" cmpd="sng" algn="ctr">
                      <a:solidFill>
                        <a:srgbClr val="00000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fr-FR" b="1" dirty="0" smtClean="0"/>
                        <a:t>Polémique?</a:t>
                      </a:r>
                      <a:endParaRPr lang="fr-FR" b="1" dirty="0"/>
                    </a:p>
                  </a:txBody>
                  <a:tcPr/>
                </a:tc>
              </a:tr>
              <a:tr h="788389">
                <a:tc vMerge="1">
                  <a:txBody>
                    <a:bodyPr/>
                    <a:lstStyle/>
                    <a:p>
                      <a:endParaRPr lang="fr-FR"/>
                    </a:p>
                  </a:txBody>
                  <a:tcPr/>
                </a:tc>
                <a:tc vMerge="1">
                  <a:txBody>
                    <a:bodyPr/>
                    <a:lstStyle/>
                    <a:p>
                      <a:endParaRPr lang="fr-FR"/>
                    </a:p>
                  </a:txBody>
                  <a:tcPr/>
                </a:tc>
                <a:tc gridSpan="2">
                  <a:txBody>
                    <a:bodyPr/>
                    <a:lstStyle/>
                    <a:p>
                      <a:pPr algn="ctr"/>
                      <a:r>
                        <a:rPr lang="fr-FR" b="1" dirty="0" smtClean="0"/>
                        <a:t>Discours fermé</a:t>
                      </a:r>
                      <a:endParaRPr lang="fr-FR" b="1" dirty="0"/>
                    </a:p>
                  </a:txBody>
                  <a:tcPr>
                    <a:lnT w="12700" cap="flat" cmpd="sng" algn="ctr">
                      <a:solidFill>
                        <a:scrgbClr r="0" g="0" b="0"/>
                      </a:solidFill>
                      <a:prstDash val="solid"/>
                      <a:round/>
                      <a:headEnd type="none" w="med" len="med"/>
                      <a:tailEnd type="none" w="med" len="med"/>
                    </a:lnT>
                  </a:tcPr>
                </a:tc>
                <a:tc hMerge="1">
                  <a:txBody>
                    <a:bodyPr/>
                    <a:lstStyle/>
                    <a:p>
                      <a:endParaRPr lang="fr-FR"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fr-FR" b="1" dirty="0" smtClean="0"/>
                        <a:t>Discours ouvert</a:t>
                      </a:r>
                      <a:endParaRPr lang="fr-FR" b="1" dirty="0"/>
                    </a:p>
                  </a:txBody>
                  <a:tcPr/>
                </a:tc>
              </a:tr>
              <a:tr h="904081">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Identité collective </a:t>
                      </a:r>
                    </a:p>
                    <a:p>
                      <a:pPr algn="ctr"/>
                      <a:endParaRPr lang="fr-FR" dirty="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Genre de discours de contestation</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696114">
                <a:tc vMerge="1">
                  <a:txBody>
                    <a:bodyPr/>
                    <a:lstStyle/>
                    <a:p>
                      <a:endParaRPr lang="fr-FR" dirty="0"/>
                    </a:p>
                  </a:txBody>
                  <a:tcPr/>
                </a:tc>
                <a:tc>
                  <a:txBody>
                    <a:bodyPr/>
                    <a:lstStyle/>
                    <a:p>
                      <a:pPr algn="l"/>
                      <a:r>
                        <a:rPr lang="fr-FR" dirty="0" smtClean="0"/>
                        <a:t>Genre de discours</a:t>
                      </a:r>
                    </a:p>
                    <a:p>
                      <a:pPr algn="l"/>
                      <a:r>
                        <a:rPr lang="fr-FR" dirty="0" smtClean="0"/>
                        <a:t>contesté</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961328">
                <a:tc vMerge="1">
                  <a:txBody>
                    <a:bodyPr/>
                    <a:lstStyle/>
                    <a:p>
                      <a:endParaRPr lang="fr-FR" dirty="0"/>
                    </a:p>
                  </a:txBody>
                  <a:tcPr/>
                </a:tc>
                <a:tc>
                  <a:txBody>
                    <a:bodyPr/>
                    <a:lstStyle/>
                    <a:p>
                      <a:pPr algn="l"/>
                      <a:r>
                        <a:rPr lang="fr-FR" dirty="0" smtClean="0"/>
                        <a:t>Acteurs en confrontation</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171775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Présentification</a:t>
                      </a:r>
                      <a:endParaRPr lang="fr-FR" dirty="0" smtClean="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Objets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27418259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487" y="201000"/>
            <a:ext cx="8534094" cy="438547"/>
          </a:xfrm>
        </p:spPr>
        <p:txBody>
          <a:bodyPr>
            <a:noAutofit/>
          </a:bodyPr>
          <a:lstStyle/>
          <a:p>
            <a:r>
              <a:rPr lang="fr-FR" sz="2000" b="1" cap="small" dirty="0" smtClean="0"/>
              <a:t>Analyse </a:t>
            </a:r>
            <a:r>
              <a:rPr lang="fr-FR" sz="2000" b="1" cap="small" dirty="0"/>
              <a:t>de la contestation du discours doxique dans le champ de l’école </a:t>
            </a:r>
            <a:br>
              <a:rPr lang="fr-FR" sz="2000" b="1" cap="small" dirty="0"/>
            </a:br>
            <a:r>
              <a:rPr lang="fr-FR" sz="2000" b="1" cap="small" dirty="0"/>
              <a:t>de la polémique à </a:t>
            </a:r>
            <a:r>
              <a:rPr lang="fr-FR" sz="2000" b="1" cap="small" dirty="0" smtClean="0"/>
              <a:t>l’insoumission </a:t>
            </a:r>
            <a:endParaRPr lang="fr-FR" sz="2000" dirty="0"/>
          </a:p>
        </p:txBody>
      </p:sp>
      <p:sp>
        <p:nvSpPr>
          <p:cNvPr id="3" name="Espace réservé du contenu 2"/>
          <p:cNvSpPr>
            <a:spLocks noGrp="1"/>
          </p:cNvSpPr>
          <p:nvPr>
            <p:ph idx="1"/>
          </p:nvPr>
        </p:nvSpPr>
        <p:spPr>
          <a:xfrm>
            <a:off x="365486" y="721775"/>
            <a:ext cx="8652878" cy="6048287"/>
          </a:xfrm>
        </p:spPr>
        <p:txBody>
          <a:bodyPr>
            <a:normAutofit fontScale="25000" lnSpcReduction="20000"/>
          </a:bodyPr>
          <a:lstStyle/>
          <a:p>
            <a:pPr marL="0" lvl="1" indent="0" algn="just">
              <a:lnSpc>
                <a:spcPct val="120000"/>
              </a:lnSpc>
              <a:buNone/>
            </a:pPr>
            <a:endParaRPr lang="fr-FR" sz="5100" dirty="0"/>
          </a:p>
          <a:p>
            <a:pPr marL="0" lvl="1" indent="0" algn="just">
              <a:lnSpc>
                <a:spcPct val="140000"/>
              </a:lnSpc>
              <a:buNone/>
            </a:pPr>
            <a:r>
              <a:rPr lang="fr-FR" sz="8000" dirty="0" smtClean="0"/>
              <a:t>Analyser les discours institutionnels de l’École suppose que l’on tiennent compte des discours contestataires. </a:t>
            </a:r>
          </a:p>
          <a:p>
            <a:pPr algn="just">
              <a:lnSpc>
                <a:spcPct val="140000"/>
              </a:lnSpc>
            </a:pPr>
            <a:r>
              <a:rPr lang="fr-FR" sz="8000" dirty="0" smtClean="0"/>
              <a:t>Les </a:t>
            </a:r>
            <a:r>
              <a:rPr lang="fr-FR" sz="8000" dirty="0"/>
              <a:t>discours de contestation du canon (discours doxique </a:t>
            </a:r>
            <a:r>
              <a:rPr lang="fr-FR" sz="8000" dirty="0" smtClean="0"/>
              <a:t>instituant)</a:t>
            </a:r>
            <a:r>
              <a:rPr lang="fr-FR" sz="8000" dirty="0"/>
              <a:t>, de la vulgate </a:t>
            </a:r>
            <a:r>
              <a:rPr lang="fr-FR" sz="8000" dirty="0" smtClean="0"/>
              <a:t>et de </a:t>
            </a:r>
            <a:r>
              <a:rPr lang="fr-FR" sz="8000" dirty="0"/>
              <a:t>la doxa (discours doxique aléatoire) </a:t>
            </a:r>
            <a:r>
              <a:rPr lang="fr-FR" sz="8000" dirty="0" smtClean="0"/>
              <a:t>participent </a:t>
            </a:r>
            <a:r>
              <a:rPr lang="fr-FR" sz="8000" dirty="0"/>
              <a:t>pleinement à la constitution des discours </a:t>
            </a:r>
            <a:r>
              <a:rPr lang="fr-FR" sz="8000" dirty="0" smtClean="0"/>
              <a:t>doxiques.</a:t>
            </a:r>
          </a:p>
          <a:p>
            <a:pPr algn="just">
              <a:lnSpc>
                <a:spcPct val="140000"/>
              </a:lnSpc>
            </a:pPr>
            <a:r>
              <a:rPr lang="fr-FR" sz="8000" dirty="0" smtClean="0"/>
              <a:t>Ils témoignent </a:t>
            </a:r>
            <a:r>
              <a:rPr lang="fr-FR" sz="8000" dirty="0"/>
              <a:t>de la reconfiguration permanente du discours </a:t>
            </a:r>
            <a:r>
              <a:rPr lang="fr-FR" sz="8000" dirty="0" smtClean="0"/>
              <a:t>institutionnel. </a:t>
            </a:r>
          </a:p>
          <a:p>
            <a:pPr algn="just">
              <a:lnSpc>
                <a:spcPct val="140000"/>
              </a:lnSpc>
            </a:pPr>
            <a:r>
              <a:rPr lang="fr-FR" sz="8000" dirty="0"/>
              <a:t>Ils donnent lieu à </a:t>
            </a:r>
            <a:r>
              <a:rPr lang="fr-FR" sz="8000" dirty="0" smtClean="0"/>
              <a:t>des actes </a:t>
            </a:r>
            <a:r>
              <a:rPr lang="fr-FR" sz="8000" dirty="0"/>
              <a:t>de langage </a:t>
            </a:r>
            <a:r>
              <a:rPr lang="fr-FR" sz="8000" dirty="0" smtClean="0"/>
              <a:t>qui </a:t>
            </a:r>
            <a:r>
              <a:rPr lang="fr-FR" sz="8000" dirty="0"/>
              <a:t>motivent </a:t>
            </a:r>
            <a:r>
              <a:rPr lang="fr-FR" sz="8000" dirty="0" smtClean="0"/>
              <a:t>genres </a:t>
            </a:r>
            <a:r>
              <a:rPr lang="fr-FR" sz="8000" dirty="0"/>
              <a:t>de </a:t>
            </a:r>
            <a:r>
              <a:rPr lang="fr-FR" sz="8000" dirty="0" smtClean="0"/>
              <a:t>discours, motifs, formes langagières.</a:t>
            </a:r>
            <a:endParaRPr lang="fr-FR" sz="8000" dirty="0"/>
          </a:p>
          <a:p>
            <a:pPr algn="just">
              <a:lnSpc>
                <a:spcPct val="140000"/>
              </a:lnSpc>
            </a:pPr>
            <a:r>
              <a:rPr lang="fr-FR" sz="8000" dirty="0" smtClean="0"/>
              <a:t>Ils </a:t>
            </a:r>
            <a:r>
              <a:rPr lang="fr-FR" sz="8000" dirty="0"/>
              <a:t>sont en </a:t>
            </a:r>
            <a:r>
              <a:rPr lang="fr-FR" sz="8000" dirty="0" smtClean="0"/>
              <a:t>« interaction interne » avec le discours contesté (axe paradigmatique) et en « interaction externe » avec les autres niveaux de diffusion doxique (axe  syntagmatique).</a:t>
            </a:r>
          </a:p>
          <a:p>
            <a:pPr algn="just">
              <a:lnSpc>
                <a:spcPct val="140000"/>
              </a:lnSpc>
            </a:pPr>
            <a:r>
              <a:rPr lang="fr-FR" sz="8000" dirty="0"/>
              <a:t>Exemples </a:t>
            </a:r>
            <a:r>
              <a:rPr lang="fr-FR" sz="8000" dirty="0" smtClean="0"/>
              <a:t>de configurations discursives de contestation doxique : cacophonie </a:t>
            </a:r>
            <a:r>
              <a:rPr lang="fr-FR" sz="8000" dirty="0"/>
              <a:t>institutionnelle, conceptions divergentes des curricula et résistance à l’emprise </a:t>
            </a:r>
            <a:r>
              <a:rPr lang="fr-FR" sz="8000" dirty="0" smtClean="0"/>
              <a:t>néolibérale.</a:t>
            </a:r>
            <a:endParaRPr lang="fr-FR" sz="8000" dirty="0"/>
          </a:p>
          <a:p>
            <a:pPr marL="0" lvl="1" indent="0" algn="just">
              <a:lnSpc>
                <a:spcPct val="110000"/>
              </a:lnSpc>
              <a:buNone/>
            </a:pPr>
            <a:endParaRPr lang="fr-FR" sz="2000" dirty="0" smtClean="0"/>
          </a:p>
          <a:p>
            <a:pPr marL="400050" lvl="1" indent="0" algn="just">
              <a:lnSpc>
                <a:spcPct val="110000"/>
              </a:lnSpc>
              <a:buNone/>
            </a:pPr>
            <a:endParaRPr lang="fr-FR" sz="2000" dirty="0"/>
          </a:p>
          <a:p>
            <a:pPr marL="0" indent="0" algn="just">
              <a:lnSpc>
                <a:spcPct val="110000"/>
              </a:lnSpc>
              <a:buNone/>
            </a:pPr>
            <a:endParaRPr lang="fr-FR" sz="2000" dirty="0" smtClean="0"/>
          </a:p>
          <a:p>
            <a:pPr marL="800100" lvl="2" indent="0">
              <a:buNone/>
            </a:pPr>
            <a:r>
              <a:rPr lang="fr-FR" sz="2200" dirty="0"/>
              <a:t>	</a:t>
            </a:r>
          </a:p>
        </p:txBody>
      </p:sp>
    </p:spTree>
    <p:extLst>
      <p:ext uri="{BB962C8B-B14F-4D97-AF65-F5344CB8AC3E}">
        <p14:creationId xmlns:p14="http://schemas.microsoft.com/office/powerpoint/2010/main" val="16969285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9028" y="362842"/>
            <a:ext cx="7300258" cy="522921"/>
          </a:xfrm>
        </p:spPr>
        <p:txBody>
          <a:bodyPr>
            <a:normAutofit fontScale="90000"/>
          </a:bodyPr>
          <a:lstStyle/>
          <a:p>
            <a:r>
              <a:rPr lang="fr-FR" sz="4000" dirty="0"/>
              <a:t/>
            </a:r>
            <a:br>
              <a:rPr lang="fr-FR" sz="4000" dirty="0"/>
            </a:br>
            <a:r>
              <a:rPr lang="fr-FR" sz="2200" i="1" dirty="0"/>
              <a:t>Module Tronc commun</a:t>
            </a:r>
            <a:br>
              <a:rPr lang="fr-FR" sz="2200" i="1" dirty="0"/>
            </a:br>
            <a:r>
              <a:rPr lang="fr-FR" sz="2200" i="1" dirty="0"/>
              <a:t>12 octobre 2017 </a:t>
            </a:r>
            <a:br>
              <a:rPr lang="fr-FR" sz="2200" i="1" dirty="0"/>
            </a:br>
            <a:endParaRPr lang="fr-FR" sz="2200" dirty="0"/>
          </a:p>
        </p:txBody>
      </p:sp>
      <p:sp>
        <p:nvSpPr>
          <p:cNvPr id="3" name="Espace réservé du contenu 2"/>
          <p:cNvSpPr>
            <a:spLocks noGrp="1"/>
          </p:cNvSpPr>
          <p:nvPr>
            <p:ph idx="1"/>
          </p:nvPr>
        </p:nvSpPr>
        <p:spPr/>
        <p:txBody>
          <a:bodyPr/>
          <a:lstStyle/>
          <a:p>
            <a:pPr marL="0" indent="0" algn="ctr">
              <a:buNone/>
            </a:pPr>
            <a:r>
              <a:rPr lang="fr-FR" sz="2400" b="1" dirty="0"/>
              <a:t>Analyse de la contestation du discours doxique </a:t>
            </a:r>
            <a:endParaRPr lang="fr-FR" sz="2400" b="1" dirty="0" smtClean="0"/>
          </a:p>
          <a:p>
            <a:pPr marL="0" indent="0" algn="ctr">
              <a:buNone/>
            </a:pPr>
            <a:r>
              <a:rPr lang="fr-FR" sz="2400" b="1" dirty="0" smtClean="0"/>
              <a:t>dans </a:t>
            </a:r>
            <a:r>
              <a:rPr lang="fr-FR" sz="2400" b="1" dirty="0"/>
              <a:t>le champ de l’école </a:t>
            </a:r>
            <a:endParaRPr lang="fr-FR" sz="2400" dirty="0"/>
          </a:p>
          <a:p>
            <a:pPr marL="0" indent="0">
              <a:buNone/>
            </a:pPr>
            <a:endParaRPr lang="fr-FR" sz="2000" b="1" cap="small" dirty="0" smtClean="0"/>
          </a:p>
          <a:p>
            <a:pPr marL="0" indent="0">
              <a:buNone/>
            </a:pPr>
            <a:r>
              <a:rPr lang="fr-FR" sz="2000" b="1" cap="small" dirty="0" smtClean="0"/>
              <a:t>Exemple 1</a:t>
            </a:r>
          </a:p>
          <a:p>
            <a:pPr marL="0" indent="0">
              <a:buNone/>
            </a:pPr>
            <a:endParaRPr lang="fr-FR" sz="2000" b="1" cap="small" dirty="0" smtClean="0"/>
          </a:p>
          <a:p>
            <a:pPr algn="just"/>
            <a:r>
              <a:rPr lang="fr-FR" sz="2000" cap="small" dirty="0" smtClean="0"/>
              <a:t>DOSSIER 1. Les rapports d’inspection </a:t>
            </a:r>
            <a:r>
              <a:rPr lang="fr-FR" sz="2000" cap="small" dirty="0" err="1" smtClean="0"/>
              <a:t>cf</a:t>
            </a:r>
            <a:r>
              <a:rPr lang="fr-FR" sz="2000" cap="small" dirty="0" smtClean="0"/>
              <a:t> l’enseignement de </a:t>
            </a:r>
            <a:r>
              <a:rPr lang="fr-FR" sz="2000" cap="small" dirty="0" err="1" smtClean="0"/>
              <a:t>l’europe</a:t>
            </a:r>
            <a:r>
              <a:rPr lang="fr-FR" sz="2000" cap="small" dirty="0" smtClean="0"/>
              <a:t> dans les programmes d’hg</a:t>
            </a:r>
          </a:p>
          <a:p>
            <a:pPr algn="just"/>
            <a:endParaRPr lang="fr-FR" sz="2000" cap="small" dirty="0" smtClean="0"/>
          </a:p>
          <a:p>
            <a:pPr algn="just"/>
            <a:r>
              <a:rPr lang="fr-FR" sz="2000" cap="small" dirty="0" smtClean="0"/>
              <a:t>DOSSIER 2. Les écrits réflexifs des étudiants de master </a:t>
            </a:r>
            <a:r>
              <a:rPr lang="fr-FR" sz="2000" cap="small" dirty="0" err="1" smtClean="0"/>
              <a:t>meef</a:t>
            </a:r>
            <a:endParaRPr lang="fr-FR" sz="2000" cap="small" dirty="0" smtClean="0"/>
          </a:p>
          <a:p>
            <a:pPr marL="0" indent="0" algn="just">
              <a:buNone/>
            </a:pPr>
            <a:endParaRPr lang="fr-FR" sz="2000" cap="small" dirty="0" smtClean="0"/>
          </a:p>
          <a:p>
            <a:pPr algn="just"/>
            <a:r>
              <a:rPr lang="fr-FR" sz="2000" cap="small" dirty="0" smtClean="0"/>
              <a:t>DOSSIER 3. La place de l’enseignement de la littérature dans les discours politiques</a:t>
            </a:r>
            <a:endParaRPr lang="fr-FR" sz="2000" cap="small" dirty="0"/>
          </a:p>
        </p:txBody>
      </p:sp>
    </p:spTree>
    <p:extLst>
      <p:ext uri="{BB962C8B-B14F-4D97-AF65-F5344CB8AC3E}">
        <p14:creationId xmlns:p14="http://schemas.microsoft.com/office/powerpoint/2010/main" val="33013543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500"/>
            <a:ext cx="8229600" cy="209633"/>
          </a:xfrm>
        </p:spPr>
        <p:txBody>
          <a:bodyPr>
            <a:normAutofit fontScale="90000"/>
          </a:bodyPr>
          <a:lstStyle/>
          <a:p>
            <a:r>
              <a:rPr lang="fr-FR" sz="2000" b="1" dirty="0" smtClean="0"/>
              <a:t>Exemples de discours </a:t>
            </a:r>
            <a:r>
              <a:rPr lang="fr-FR" sz="2000" b="1" dirty="0"/>
              <a:t>de </a:t>
            </a:r>
            <a:r>
              <a:rPr lang="fr-FR" sz="2000" b="1" dirty="0" smtClean="0"/>
              <a:t>contestation </a:t>
            </a:r>
            <a:endParaRPr lang="fr-FR" b="1" dirty="0"/>
          </a:p>
        </p:txBody>
      </p:sp>
      <p:sp>
        <p:nvSpPr>
          <p:cNvPr id="3" name="Espace réservé du contenu 2"/>
          <p:cNvSpPr>
            <a:spLocks noGrp="1"/>
          </p:cNvSpPr>
          <p:nvPr>
            <p:ph idx="1"/>
          </p:nvPr>
        </p:nvSpPr>
        <p:spPr>
          <a:xfrm>
            <a:off x="338075" y="721775"/>
            <a:ext cx="8607192" cy="5490968"/>
          </a:xfrm>
        </p:spPr>
        <p:txBody>
          <a:bodyPr>
            <a:normAutofit fontScale="25000" lnSpcReduction="20000"/>
          </a:bodyPr>
          <a:lstStyle/>
          <a:p>
            <a:pPr marL="0" indent="0">
              <a:buNone/>
            </a:pPr>
            <a:endParaRPr lang="fr-FR" sz="2000" dirty="0" smtClean="0"/>
          </a:p>
          <a:p>
            <a:pPr marL="0" indent="0">
              <a:lnSpc>
                <a:spcPct val="120000"/>
              </a:lnSpc>
              <a:buNone/>
            </a:pPr>
            <a:r>
              <a:rPr lang="fr-FR" sz="7400" dirty="0" smtClean="0"/>
              <a:t>				</a:t>
            </a:r>
            <a:endParaRPr lang="fr-FR" sz="7400" dirty="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r>
              <a:rPr lang="fr-FR" sz="7400" dirty="0" smtClean="0"/>
              <a:t>													</a:t>
            </a:r>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r>
              <a:rPr lang="fr-FR" sz="7400" dirty="0" smtClean="0"/>
              <a:t>											</a:t>
            </a:r>
          </a:p>
          <a:p>
            <a:pPr marL="0" indent="0">
              <a:lnSpc>
                <a:spcPct val="120000"/>
              </a:lnSpc>
              <a:buNone/>
            </a:pPr>
            <a:r>
              <a:rPr lang="fr-FR" sz="7400" dirty="0"/>
              <a:t>	</a:t>
            </a:r>
            <a:r>
              <a:rPr lang="fr-FR" sz="7400" dirty="0" smtClean="0"/>
              <a:t>							</a:t>
            </a:r>
            <a:endParaRPr lang="fr-FR" sz="4400" dirty="0" smtClean="0"/>
          </a:p>
          <a:p>
            <a:pPr marL="0" indent="0">
              <a:lnSpc>
                <a:spcPct val="120000"/>
              </a:lnSpc>
              <a:buNone/>
            </a:pPr>
            <a:r>
              <a:rPr lang="fr-FR" sz="4400" dirty="0" smtClean="0"/>
              <a:t>							</a:t>
            </a:r>
            <a:r>
              <a:rPr lang="fr-FR" sz="4400" dirty="0"/>
              <a:t>							</a:t>
            </a:r>
            <a:r>
              <a:rPr lang="fr-FR" sz="2000" dirty="0"/>
              <a:t>					</a:t>
            </a:r>
            <a:r>
              <a:rPr lang="fr-FR" sz="2000" dirty="0" smtClean="0"/>
              <a:t>                				</a:t>
            </a:r>
          </a:p>
          <a:p>
            <a:pPr marL="0" indent="0">
              <a:buNone/>
            </a:pPr>
            <a:r>
              <a:rPr lang="fr-FR" sz="2000" dirty="0"/>
              <a:t>	</a:t>
            </a:r>
            <a:r>
              <a:rPr lang="fr-FR" sz="2000" dirty="0" smtClean="0"/>
              <a:t>							</a:t>
            </a:r>
          </a:p>
          <a:p>
            <a:pPr marL="0" indent="0">
              <a:buNone/>
            </a:pPr>
            <a:endParaRPr lang="fr-FR" sz="2000" dirty="0"/>
          </a:p>
          <a:p>
            <a:pPr marL="0" indent="0">
              <a:buNone/>
            </a:pPr>
            <a:endParaRPr lang="fr-FR" sz="2000" dirty="0" smtClean="0"/>
          </a:p>
          <a:p>
            <a:pPr marL="0" indent="0">
              <a:buNone/>
            </a:pPr>
            <a:r>
              <a:rPr lang="fr-FR" sz="2000" dirty="0"/>
              <a:t>	</a:t>
            </a:r>
            <a:r>
              <a:rPr lang="fr-FR" sz="2000" dirty="0" smtClean="0"/>
              <a:t>							</a:t>
            </a:r>
          </a:p>
          <a:p>
            <a:pPr marL="0" indent="0">
              <a:buNone/>
            </a:pPr>
            <a:r>
              <a:rPr lang="fr-FR" sz="2000" dirty="0" smtClean="0"/>
              <a:t>					</a:t>
            </a:r>
            <a:endParaRPr lang="fr-FR" sz="2000" dirty="0"/>
          </a:p>
          <a:p>
            <a:pPr marL="0" indent="0">
              <a:buNone/>
            </a:pPr>
            <a:r>
              <a:rPr lang="fr-FR" sz="2000" dirty="0" smtClean="0"/>
              <a:t>							</a:t>
            </a:r>
          </a:p>
          <a:p>
            <a:pPr marL="0" indent="0">
              <a:buNone/>
            </a:pPr>
            <a:r>
              <a:rPr lang="fr-FR" sz="2000" dirty="0" smtClean="0"/>
              <a:t>						</a:t>
            </a:r>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1438251914"/>
              </p:ext>
            </p:extLst>
          </p:nvPr>
        </p:nvGraphicFramePr>
        <p:xfrm>
          <a:off x="100509" y="441531"/>
          <a:ext cx="8834315" cy="6463216"/>
        </p:xfrm>
        <a:graphic>
          <a:graphicData uri="http://schemas.openxmlformats.org/drawingml/2006/table">
            <a:tbl>
              <a:tblPr firstRow="1" bandRow="1">
                <a:tableStyleId>{5DA37D80-6434-44D0-A028-1B22A696006F}</a:tableStyleId>
              </a:tblPr>
              <a:tblGrid>
                <a:gridCol w="593335"/>
                <a:gridCol w="2061109"/>
                <a:gridCol w="2097540"/>
                <a:gridCol w="1811272"/>
                <a:gridCol w="2271059"/>
              </a:tblGrid>
              <a:tr h="597723">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r>
                        <a:rPr lang="fr-FR" sz="1600" baseline="0" dirty="0" smtClean="0"/>
                        <a:t>                    </a:t>
                      </a:r>
                      <a:r>
                        <a:rPr lang="fr-FR" sz="1400" baseline="0" dirty="0" smtClean="0"/>
                        <a:t>S</a:t>
                      </a:r>
                      <a:r>
                        <a:rPr lang="fr-FR" sz="1400" dirty="0" smtClean="0"/>
                        <a:t>ens commun</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t>Critères</a:t>
                      </a:r>
                    </a:p>
                  </a:txBody>
                  <a:tcPr>
                    <a:lnTlToBr w="12700" cap="flat" cmpd="sng" algn="ctr">
                      <a:solidFill>
                        <a:scrgbClr r="0" g="0" b="0"/>
                      </a:solidFill>
                      <a:prstDash val="solid"/>
                      <a:round/>
                      <a:headEnd type="none" w="med" len="med"/>
                      <a:tailEnd type="none" w="med" len="med"/>
                    </a:lnTlToBr>
                  </a:tcPr>
                </a:tc>
                <a:tc hMerge="1">
                  <a:txBody>
                    <a:bodyPr/>
                    <a:lstStyle/>
                    <a:p>
                      <a:endParaRPr lang="fr-FR"/>
                    </a:p>
                  </a:txBody>
                  <a:tcPr/>
                </a:tc>
                <a:tc>
                  <a:txBody>
                    <a:bodyPr/>
                    <a:lstStyle/>
                    <a:p>
                      <a:pPr algn="ctr"/>
                      <a:r>
                        <a:rPr lang="fr-FR" sz="1800" dirty="0" smtClean="0"/>
                        <a:t>Canon </a:t>
                      </a:r>
                      <a:endParaRPr lang="fr-FR" dirty="0"/>
                    </a:p>
                  </a:txBody>
                  <a:tcPr/>
                </a:tc>
                <a:tc>
                  <a:txBody>
                    <a:bodyPr/>
                    <a:lstStyle/>
                    <a:p>
                      <a:pPr algn="ctr"/>
                      <a:r>
                        <a:rPr lang="fr-FR" sz="1800" dirty="0" smtClean="0"/>
                        <a:t>Vulgate </a:t>
                      </a:r>
                      <a:endParaRPr lang="fr-FR" dirty="0"/>
                    </a:p>
                  </a:txBody>
                  <a:tcPr/>
                </a:tc>
                <a:tc>
                  <a:txBody>
                    <a:bodyPr/>
                    <a:lstStyle/>
                    <a:p>
                      <a:pPr algn="ctr"/>
                      <a:r>
                        <a:rPr lang="fr-FR" sz="1800" dirty="0" smtClean="0"/>
                        <a:t>Doxa</a:t>
                      </a:r>
                      <a:endParaRPr lang="fr-FR" dirty="0"/>
                    </a:p>
                  </a:txBody>
                  <a:tcPr/>
                </a:tc>
              </a:tr>
              <a:tr h="379016">
                <a:tc rowSpan="2">
                  <a:txBody>
                    <a:bodyPr/>
                    <a:lstStyle/>
                    <a:p>
                      <a:pPr algn="ctr"/>
                      <a:r>
                        <a:rPr lang="fr-FR" b="1" dirty="0" smtClean="0"/>
                        <a:t>Exhibition</a:t>
                      </a:r>
                      <a:endParaRPr lang="fr-FR" dirty="0"/>
                    </a:p>
                  </a:txBody>
                  <a:tcPr vert="vert270">
                    <a:lnTlToBr w="12700" cap="flat" cmpd="sng" algn="ctr">
                      <a:noFill/>
                      <a:prstDash val="solid"/>
                      <a:round/>
                      <a:headEnd type="none" w="med" len="med"/>
                      <a:tailEnd type="none" w="med" len="med"/>
                    </a:lnTlToBr>
                  </a:tcPr>
                </a:tc>
                <a:tc rowSpan="2">
                  <a:txBody>
                    <a:bodyPr/>
                    <a:lstStyle/>
                    <a:p>
                      <a:pPr algn="l"/>
                      <a:r>
                        <a:rPr lang="fr-FR" b="1" dirty="0" smtClean="0"/>
                        <a:t>Modes d’activation </a:t>
                      </a:r>
                    </a:p>
                    <a:p>
                      <a:pPr algn="l"/>
                      <a:r>
                        <a:rPr lang="fr-FR" b="1" dirty="0" smtClean="0"/>
                        <a:t>des points de désaccord</a:t>
                      </a:r>
                    </a:p>
                  </a:txBody>
                  <a:tcPr/>
                </a:tc>
                <a:tc>
                  <a:txBody>
                    <a:bodyPr/>
                    <a:lstStyle/>
                    <a:p>
                      <a:pPr algn="ctr"/>
                      <a:r>
                        <a:rPr lang="fr-FR" b="1" dirty="0" smtClean="0"/>
                        <a:t>    Controverse                </a:t>
                      </a:r>
                      <a:endParaRPr lang="fr-FR" b="1" dirty="0"/>
                    </a:p>
                  </a:txBody>
                  <a:tcPr>
                    <a:lnR w="12700" cap="flat" cmpd="sng" algn="ctr">
                      <a:solidFill>
                        <a:srgbClr val="00000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Évitement</a:t>
                      </a:r>
                    </a:p>
                  </a:txBody>
                  <a:tcPr>
                    <a:lnL w="12700" cap="flat" cmpd="sng" algn="ctr">
                      <a:solidFill>
                        <a:srgbClr val="00000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fr-FR" b="1" dirty="0" smtClean="0"/>
                        <a:t>Polémique</a:t>
                      </a:r>
                      <a:endParaRPr lang="fr-FR" b="1" dirty="0"/>
                    </a:p>
                  </a:txBody>
                  <a:tcPr/>
                </a:tc>
              </a:tr>
              <a:tr h="715781">
                <a:tc vMerge="1">
                  <a:txBody>
                    <a:bodyPr/>
                    <a:lstStyle/>
                    <a:p>
                      <a:endParaRPr lang="fr-FR"/>
                    </a:p>
                  </a:txBody>
                  <a:tcPr/>
                </a:tc>
                <a:tc vMerge="1">
                  <a:txBody>
                    <a:bodyPr/>
                    <a:lstStyle/>
                    <a:p>
                      <a:endParaRPr lang="fr-FR"/>
                    </a:p>
                  </a:txBody>
                  <a:tcPr/>
                </a:tc>
                <a:tc gridSpan="2">
                  <a:txBody>
                    <a:bodyPr/>
                    <a:lstStyle/>
                    <a:p>
                      <a:pPr algn="ctr"/>
                      <a:r>
                        <a:rPr lang="fr-FR" b="1" dirty="0" smtClean="0"/>
                        <a:t>Discours fermé</a:t>
                      </a:r>
                      <a:endParaRPr lang="fr-FR" b="1" dirty="0"/>
                    </a:p>
                  </a:txBody>
                  <a:tcPr>
                    <a:lnT w="12700" cap="flat" cmpd="sng" algn="ctr">
                      <a:solidFill>
                        <a:scrgbClr r="0" g="0" b="0"/>
                      </a:solidFill>
                      <a:prstDash val="solid"/>
                      <a:round/>
                      <a:headEnd type="none" w="med" len="med"/>
                      <a:tailEnd type="none" w="med" len="med"/>
                    </a:lnT>
                  </a:tcPr>
                </a:tc>
                <a:tc hMerge="1">
                  <a:txBody>
                    <a:bodyPr/>
                    <a:lstStyle/>
                    <a:p>
                      <a:endParaRPr lang="fr-FR"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fr-FR" b="1" dirty="0" smtClean="0"/>
                        <a:t>Discours ouvert</a:t>
                      </a:r>
                      <a:endParaRPr lang="fr-FR" b="1" dirty="0"/>
                    </a:p>
                  </a:txBody>
                  <a:tcPr/>
                </a:tc>
              </a:tr>
              <a:tr h="888144">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Identité collective </a:t>
                      </a:r>
                    </a:p>
                    <a:p>
                      <a:pPr algn="ctr"/>
                      <a:endParaRPr lang="fr-FR" dirty="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Genre de discours de contestation</a:t>
                      </a:r>
                      <a:endParaRPr lang="fr-FR" dirty="0"/>
                    </a:p>
                  </a:txBody>
                  <a:tcPr/>
                </a:tc>
                <a:tc>
                  <a: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fr-FR" sz="1800" dirty="0" smtClean="0"/>
                        <a:t>Rapport</a:t>
                      </a:r>
                    </a:p>
                  </a:txBody>
                  <a:tcPr/>
                </a:tc>
                <a:tc>
                  <a:txBody>
                    <a:bodyPr/>
                    <a:lstStyle/>
                    <a:p>
                      <a:endParaRPr lang="fr-FR" dirty="0"/>
                    </a:p>
                  </a:txBody>
                  <a:tcPr/>
                </a:tc>
                <a:tc>
                  <a:txBody>
                    <a:bodyPr/>
                    <a:lstStyle/>
                    <a:p>
                      <a:endParaRPr lang="fr-FR"/>
                    </a:p>
                  </a:txBody>
                  <a:tcPr/>
                </a:tc>
              </a:tr>
              <a:tr h="683843">
                <a:tc vMerge="1">
                  <a:txBody>
                    <a:bodyPr/>
                    <a:lstStyle/>
                    <a:p>
                      <a:endParaRPr lang="fr-FR" dirty="0"/>
                    </a:p>
                  </a:txBody>
                  <a:tcPr/>
                </a:tc>
                <a:tc>
                  <a:txBody>
                    <a:bodyPr/>
                    <a:lstStyle/>
                    <a:p>
                      <a:pPr algn="l"/>
                      <a:r>
                        <a:rPr lang="fr-FR" dirty="0" smtClean="0"/>
                        <a:t>Genre de discours</a:t>
                      </a:r>
                    </a:p>
                    <a:p>
                      <a:pPr algn="l"/>
                      <a:r>
                        <a:rPr lang="fr-FR" dirty="0" smtClean="0"/>
                        <a:t>contesté</a:t>
                      </a:r>
                      <a:endParaRPr lang="fr-FR" dirty="0"/>
                    </a:p>
                  </a:txBody>
                  <a:tcPr/>
                </a:tc>
                <a:tc>
                  <a:txBody>
                    <a:bodyPr/>
                    <a:lstStyle/>
                    <a:p>
                      <a:pPr algn="l"/>
                      <a:r>
                        <a:rPr lang="fr-FR" sz="1800" dirty="0" smtClean="0"/>
                        <a:t>Programmes 	</a:t>
                      </a:r>
                      <a:endParaRPr lang="fr-FR" dirty="0"/>
                    </a:p>
                  </a:txBody>
                  <a:tcPr/>
                </a:tc>
                <a:tc>
                  <a:txBody>
                    <a:bodyPr/>
                    <a:lstStyle/>
                    <a:p>
                      <a:endParaRPr lang="fr-FR"/>
                    </a:p>
                  </a:txBody>
                  <a:tcPr/>
                </a:tc>
                <a:tc>
                  <a:txBody>
                    <a:bodyPr/>
                    <a:lstStyle/>
                    <a:p>
                      <a:endParaRPr lang="fr-FR"/>
                    </a:p>
                  </a:txBody>
                  <a:tcPr/>
                </a:tc>
              </a:tr>
              <a:tr h="1097596">
                <a:tc vMerge="1">
                  <a:txBody>
                    <a:bodyPr/>
                    <a:lstStyle/>
                    <a:p>
                      <a:endParaRPr lang="fr-FR" dirty="0"/>
                    </a:p>
                  </a:txBody>
                  <a:tcPr/>
                </a:tc>
                <a:tc>
                  <a:txBody>
                    <a:bodyPr/>
                    <a:lstStyle/>
                    <a:p>
                      <a:pPr algn="l"/>
                      <a:r>
                        <a:rPr lang="fr-FR" dirty="0" smtClean="0"/>
                        <a:t>Acteurs en confrontation</a:t>
                      </a:r>
                      <a:endParaRPr lang="fr-FR" dirty="0"/>
                    </a:p>
                  </a:txBody>
                  <a:tcPr/>
                </a:tc>
                <a:tc>
                  <a:txBody>
                    <a:bodyPr/>
                    <a:lstStyle/>
                    <a:p>
                      <a:r>
                        <a:rPr lang="fr-FR" dirty="0" smtClean="0"/>
                        <a:t>Ministère</a:t>
                      </a:r>
                      <a:r>
                        <a:rPr lang="fr-FR" baseline="0" dirty="0" smtClean="0"/>
                        <a:t> / </a:t>
                      </a:r>
                      <a:r>
                        <a:rPr lang="fr-FR" dirty="0" smtClean="0"/>
                        <a:t>inspection générale </a:t>
                      </a:r>
                      <a:endParaRPr lang="fr-FR" dirty="0"/>
                    </a:p>
                  </a:txBody>
                  <a:tcPr/>
                </a:tc>
                <a:tc>
                  <a:txBody>
                    <a:bodyPr/>
                    <a:lstStyle/>
                    <a:p>
                      <a:endParaRPr lang="fr-FR"/>
                    </a:p>
                  </a:txBody>
                  <a:tcPr/>
                </a:tc>
                <a:tc>
                  <a:txBody>
                    <a:bodyPr/>
                    <a:lstStyle/>
                    <a:p>
                      <a:endParaRPr lang="fr-FR"/>
                    </a:p>
                  </a:txBody>
                  <a:tcPr/>
                </a:tc>
              </a:tr>
              <a:tr h="2101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Présentification</a:t>
                      </a:r>
                      <a:endParaRPr lang="fr-FR" dirty="0" smtClean="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Objets </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 traitement de la notion d’Europe dans l’enseignement</a:t>
                      </a: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11417107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500"/>
            <a:ext cx="8229600" cy="209633"/>
          </a:xfrm>
        </p:spPr>
        <p:txBody>
          <a:bodyPr>
            <a:normAutofit fontScale="90000"/>
          </a:bodyPr>
          <a:lstStyle/>
          <a:p>
            <a:r>
              <a:rPr lang="fr-FR" sz="2000" b="1" dirty="0" smtClean="0"/>
              <a:t>Exemples de discours </a:t>
            </a:r>
            <a:r>
              <a:rPr lang="fr-FR" sz="2000" b="1" dirty="0"/>
              <a:t>de </a:t>
            </a:r>
            <a:r>
              <a:rPr lang="fr-FR" sz="2000" b="1" dirty="0" smtClean="0"/>
              <a:t>contestation </a:t>
            </a:r>
            <a:endParaRPr lang="fr-FR" b="1" dirty="0"/>
          </a:p>
        </p:txBody>
      </p:sp>
      <p:sp>
        <p:nvSpPr>
          <p:cNvPr id="3" name="Espace réservé du contenu 2"/>
          <p:cNvSpPr>
            <a:spLocks noGrp="1"/>
          </p:cNvSpPr>
          <p:nvPr>
            <p:ph idx="1"/>
          </p:nvPr>
        </p:nvSpPr>
        <p:spPr>
          <a:xfrm>
            <a:off x="338075" y="721775"/>
            <a:ext cx="8607192" cy="5490968"/>
          </a:xfrm>
        </p:spPr>
        <p:txBody>
          <a:bodyPr>
            <a:normAutofit fontScale="25000" lnSpcReduction="20000"/>
          </a:bodyPr>
          <a:lstStyle/>
          <a:p>
            <a:pPr marL="0" indent="0">
              <a:buNone/>
            </a:pPr>
            <a:endParaRPr lang="fr-FR" sz="2000" dirty="0" smtClean="0"/>
          </a:p>
          <a:p>
            <a:pPr marL="0" indent="0">
              <a:lnSpc>
                <a:spcPct val="120000"/>
              </a:lnSpc>
              <a:buNone/>
            </a:pPr>
            <a:r>
              <a:rPr lang="fr-FR" sz="7400" dirty="0" smtClean="0"/>
              <a:t>				</a:t>
            </a:r>
            <a:endParaRPr lang="fr-FR" sz="7400" dirty="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r>
              <a:rPr lang="fr-FR" sz="7400" dirty="0" smtClean="0"/>
              <a:t>													</a:t>
            </a:r>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smtClean="0"/>
          </a:p>
          <a:p>
            <a:pPr marL="0" indent="0">
              <a:lnSpc>
                <a:spcPct val="120000"/>
              </a:lnSpc>
              <a:buNone/>
            </a:pPr>
            <a:endParaRPr lang="fr-FR" sz="7400" dirty="0"/>
          </a:p>
          <a:p>
            <a:pPr marL="0" indent="0">
              <a:lnSpc>
                <a:spcPct val="120000"/>
              </a:lnSpc>
              <a:buNone/>
            </a:pPr>
            <a:endParaRPr lang="fr-FR" sz="7400" dirty="0" smtClean="0"/>
          </a:p>
          <a:p>
            <a:pPr marL="0" indent="0">
              <a:lnSpc>
                <a:spcPct val="120000"/>
              </a:lnSpc>
              <a:buNone/>
            </a:pPr>
            <a:r>
              <a:rPr lang="fr-FR" sz="7400" dirty="0" smtClean="0"/>
              <a:t>											</a:t>
            </a:r>
          </a:p>
          <a:p>
            <a:pPr marL="0" indent="0">
              <a:lnSpc>
                <a:spcPct val="120000"/>
              </a:lnSpc>
              <a:buNone/>
            </a:pPr>
            <a:r>
              <a:rPr lang="fr-FR" sz="7400" dirty="0"/>
              <a:t>	</a:t>
            </a:r>
            <a:r>
              <a:rPr lang="fr-FR" sz="7400" dirty="0" smtClean="0"/>
              <a:t>							</a:t>
            </a:r>
            <a:endParaRPr lang="fr-FR" sz="4400" dirty="0" smtClean="0"/>
          </a:p>
          <a:p>
            <a:pPr marL="0" indent="0">
              <a:lnSpc>
                <a:spcPct val="120000"/>
              </a:lnSpc>
              <a:buNone/>
            </a:pPr>
            <a:r>
              <a:rPr lang="fr-FR" sz="4400" dirty="0" smtClean="0"/>
              <a:t>							</a:t>
            </a:r>
            <a:r>
              <a:rPr lang="fr-FR" sz="4400" dirty="0"/>
              <a:t>							</a:t>
            </a:r>
            <a:r>
              <a:rPr lang="fr-FR" sz="2000" dirty="0"/>
              <a:t>					</a:t>
            </a:r>
            <a:r>
              <a:rPr lang="fr-FR" sz="2000" dirty="0" smtClean="0"/>
              <a:t>                				</a:t>
            </a:r>
          </a:p>
          <a:p>
            <a:pPr marL="0" indent="0">
              <a:buNone/>
            </a:pPr>
            <a:r>
              <a:rPr lang="fr-FR" sz="2000" dirty="0"/>
              <a:t>	</a:t>
            </a:r>
            <a:r>
              <a:rPr lang="fr-FR" sz="2000" dirty="0" smtClean="0"/>
              <a:t>							</a:t>
            </a:r>
          </a:p>
          <a:p>
            <a:pPr marL="0" indent="0">
              <a:buNone/>
            </a:pPr>
            <a:endParaRPr lang="fr-FR" sz="2000" dirty="0"/>
          </a:p>
          <a:p>
            <a:pPr marL="0" indent="0">
              <a:buNone/>
            </a:pPr>
            <a:endParaRPr lang="fr-FR" sz="2000" dirty="0" smtClean="0"/>
          </a:p>
          <a:p>
            <a:pPr marL="0" indent="0">
              <a:buNone/>
            </a:pPr>
            <a:r>
              <a:rPr lang="fr-FR" sz="2000" dirty="0"/>
              <a:t>	</a:t>
            </a:r>
            <a:r>
              <a:rPr lang="fr-FR" sz="2000" dirty="0" smtClean="0"/>
              <a:t>							</a:t>
            </a:r>
          </a:p>
          <a:p>
            <a:pPr marL="0" indent="0">
              <a:buNone/>
            </a:pPr>
            <a:r>
              <a:rPr lang="fr-FR" sz="2000" dirty="0" smtClean="0"/>
              <a:t>					</a:t>
            </a:r>
            <a:endParaRPr lang="fr-FR" sz="2000" dirty="0"/>
          </a:p>
          <a:p>
            <a:pPr marL="0" indent="0">
              <a:buNone/>
            </a:pPr>
            <a:r>
              <a:rPr lang="fr-FR" sz="2000" dirty="0" smtClean="0"/>
              <a:t>							</a:t>
            </a:r>
          </a:p>
          <a:p>
            <a:pPr marL="0" indent="0">
              <a:buNone/>
            </a:pPr>
            <a:r>
              <a:rPr lang="fr-FR" sz="2000" dirty="0" smtClean="0"/>
              <a:t>						</a:t>
            </a:r>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1958523471"/>
              </p:ext>
            </p:extLst>
          </p:nvPr>
        </p:nvGraphicFramePr>
        <p:xfrm>
          <a:off x="100509" y="441531"/>
          <a:ext cx="8834315" cy="6463216"/>
        </p:xfrm>
        <a:graphic>
          <a:graphicData uri="http://schemas.openxmlformats.org/drawingml/2006/table">
            <a:tbl>
              <a:tblPr firstRow="1" bandRow="1">
                <a:tableStyleId>{5DA37D80-6434-44D0-A028-1B22A696006F}</a:tableStyleId>
              </a:tblPr>
              <a:tblGrid>
                <a:gridCol w="593335"/>
                <a:gridCol w="2061109"/>
                <a:gridCol w="2097540"/>
                <a:gridCol w="1811272"/>
                <a:gridCol w="2271059"/>
              </a:tblGrid>
              <a:tr h="597723">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r>
                        <a:rPr lang="fr-FR" sz="1600" baseline="0" dirty="0" smtClean="0"/>
                        <a:t>                    </a:t>
                      </a:r>
                      <a:r>
                        <a:rPr lang="fr-FR" sz="1400" baseline="0" dirty="0" smtClean="0"/>
                        <a:t>S</a:t>
                      </a:r>
                      <a:r>
                        <a:rPr lang="fr-FR" sz="1400" dirty="0" smtClean="0"/>
                        <a:t>ens commun</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t>Critères</a:t>
                      </a:r>
                    </a:p>
                  </a:txBody>
                  <a:tcPr>
                    <a:lnTlToBr w="12700" cap="flat" cmpd="sng" algn="ctr">
                      <a:solidFill>
                        <a:scrgbClr r="0" g="0" b="0"/>
                      </a:solidFill>
                      <a:prstDash val="solid"/>
                      <a:round/>
                      <a:headEnd type="none" w="med" len="med"/>
                      <a:tailEnd type="none" w="med" len="med"/>
                    </a:lnTlToBr>
                  </a:tcPr>
                </a:tc>
                <a:tc hMerge="1">
                  <a:txBody>
                    <a:bodyPr/>
                    <a:lstStyle/>
                    <a:p>
                      <a:endParaRPr lang="fr-FR"/>
                    </a:p>
                  </a:txBody>
                  <a:tcPr/>
                </a:tc>
                <a:tc>
                  <a:txBody>
                    <a:bodyPr/>
                    <a:lstStyle/>
                    <a:p>
                      <a:pPr algn="ctr"/>
                      <a:r>
                        <a:rPr lang="fr-FR" sz="1800" dirty="0" smtClean="0"/>
                        <a:t>Canon </a:t>
                      </a:r>
                      <a:endParaRPr lang="fr-FR" dirty="0"/>
                    </a:p>
                  </a:txBody>
                  <a:tcPr/>
                </a:tc>
                <a:tc>
                  <a:txBody>
                    <a:bodyPr/>
                    <a:lstStyle/>
                    <a:p>
                      <a:pPr algn="ctr"/>
                      <a:r>
                        <a:rPr lang="fr-FR" sz="1800" dirty="0" smtClean="0"/>
                        <a:t>Vulgate </a:t>
                      </a:r>
                      <a:endParaRPr lang="fr-FR" dirty="0"/>
                    </a:p>
                  </a:txBody>
                  <a:tcPr/>
                </a:tc>
                <a:tc>
                  <a:txBody>
                    <a:bodyPr/>
                    <a:lstStyle/>
                    <a:p>
                      <a:pPr algn="ctr"/>
                      <a:r>
                        <a:rPr lang="fr-FR" sz="1800" dirty="0" smtClean="0"/>
                        <a:t>Doxa</a:t>
                      </a:r>
                      <a:endParaRPr lang="fr-FR" dirty="0"/>
                    </a:p>
                  </a:txBody>
                  <a:tcPr/>
                </a:tc>
              </a:tr>
              <a:tr h="379016">
                <a:tc rowSpan="2">
                  <a:txBody>
                    <a:bodyPr/>
                    <a:lstStyle/>
                    <a:p>
                      <a:pPr algn="ctr"/>
                      <a:r>
                        <a:rPr lang="fr-FR" b="1" dirty="0" smtClean="0"/>
                        <a:t>Exhibition</a:t>
                      </a:r>
                      <a:endParaRPr lang="fr-FR" dirty="0"/>
                    </a:p>
                  </a:txBody>
                  <a:tcPr vert="vert270">
                    <a:lnTlToBr w="12700" cap="flat" cmpd="sng" algn="ctr">
                      <a:noFill/>
                      <a:prstDash val="solid"/>
                      <a:round/>
                      <a:headEnd type="none" w="med" len="med"/>
                      <a:tailEnd type="none" w="med" len="med"/>
                    </a:lnTlToBr>
                  </a:tcPr>
                </a:tc>
                <a:tc rowSpan="2">
                  <a:txBody>
                    <a:bodyPr/>
                    <a:lstStyle/>
                    <a:p>
                      <a:pPr algn="l"/>
                      <a:r>
                        <a:rPr lang="fr-FR" b="1" dirty="0" smtClean="0"/>
                        <a:t>Modes d’activation </a:t>
                      </a:r>
                    </a:p>
                    <a:p>
                      <a:pPr algn="l"/>
                      <a:r>
                        <a:rPr lang="fr-FR" b="1" dirty="0" smtClean="0"/>
                        <a:t>des points de désaccord</a:t>
                      </a:r>
                    </a:p>
                  </a:txBody>
                  <a:tcPr/>
                </a:tc>
                <a:tc>
                  <a:txBody>
                    <a:bodyPr/>
                    <a:lstStyle/>
                    <a:p>
                      <a:pPr algn="ctr"/>
                      <a:r>
                        <a:rPr lang="fr-FR" b="1" dirty="0" smtClean="0"/>
                        <a:t>    Controverse                </a:t>
                      </a:r>
                      <a:endParaRPr lang="fr-FR" b="1" dirty="0"/>
                    </a:p>
                  </a:txBody>
                  <a:tcPr>
                    <a:lnR w="12700" cap="flat" cmpd="sng" algn="ctr">
                      <a:solidFill>
                        <a:srgbClr val="00000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Évitement</a:t>
                      </a:r>
                    </a:p>
                  </a:txBody>
                  <a:tcPr>
                    <a:lnL w="12700" cap="flat" cmpd="sng" algn="ctr">
                      <a:solidFill>
                        <a:srgbClr val="00000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fr-FR" b="1" dirty="0" smtClean="0"/>
                        <a:t>Polémique</a:t>
                      </a:r>
                      <a:endParaRPr lang="fr-FR" b="1" dirty="0"/>
                    </a:p>
                  </a:txBody>
                  <a:tcPr/>
                </a:tc>
              </a:tr>
              <a:tr h="715781">
                <a:tc vMerge="1">
                  <a:txBody>
                    <a:bodyPr/>
                    <a:lstStyle/>
                    <a:p>
                      <a:endParaRPr lang="fr-FR"/>
                    </a:p>
                  </a:txBody>
                  <a:tcPr/>
                </a:tc>
                <a:tc vMerge="1">
                  <a:txBody>
                    <a:bodyPr/>
                    <a:lstStyle/>
                    <a:p>
                      <a:endParaRPr lang="fr-FR"/>
                    </a:p>
                  </a:txBody>
                  <a:tcPr/>
                </a:tc>
                <a:tc gridSpan="2">
                  <a:txBody>
                    <a:bodyPr/>
                    <a:lstStyle/>
                    <a:p>
                      <a:pPr algn="ctr"/>
                      <a:r>
                        <a:rPr lang="fr-FR" b="1" dirty="0" smtClean="0"/>
                        <a:t>Discours fermé</a:t>
                      </a:r>
                      <a:endParaRPr lang="fr-FR" b="1" dirty="0"/>
                    </a:p>
                  </a:txBody>
                  <a:tcPr>
                    <a:lnT w="12700" cap="flat" cmpd="sng" algn="ctr">
                      <a:solidFill>
                        <a:scrgbClr r="0" g="0" b="0"/>
                      </a:solidFill>
                      <a:prstDash val="solid"/>
                      <a:round/>
                      <a:headEnd type="none" w="med" len="med"/>
                      <a:tailEnd type="none" w="med" len="med"/>
                    </a:lnT>
                  </a:tcPr>
                </a:tc>
                <a:tc hMerge="1">
                  <a:txBody>
                    <a:bodyPr/>
                    <a:lstStyle/>
                    <a:p>
                      <a:endParaRPr lang="fr-FR"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fr-FR" b="1" dirty="0" smtClean="0"/>
                        <a:t>Discours ouvert</a:t>
                      </a:r>
                      <a:endParaRPr lang="fr-FR" b="1" dirty="0"/>
                    </a:p>
                  </a:txBody>
                  <a:tcPr/>
                </a:tc>
              </a:tr>
              <a:tr h="888144">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Identité collective </a:t>
                      </a:r>
                    </a:p>
                    <a:p>
                      <a:pPr algn="ctr"/>
                      <a:endParaRPr lang="fr-FR" dirty="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Genre de discours de contestation</a:t>
                      </a:r>
                      <a:endParaRPr lang="fr-FR" dirty="0"/>
                    </a:p>
                  </a:txBody>
                  <a:tcPr/>
                </a:tc>
                <a:tc>
                  <a:txBody>
                    <a:bodyPr/>
                    <a:lstStyle/>
                    <a:p>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Écrits réflexifs</a:t>
                      </a:r>
                    </a:p>
                  </a:txBody>
                  <a:tcPr/>
                </a:tc>
                <a:tc>
                  <a:txBody>
                    <a:bodyPr/>
                    <a:lstStyle/>
                    <a:p>
                      <a:endParaRPr lang="fr-FR" dirty="0"/>
                    </a:p>
                  </a:txBody>
                  <a:tcPr/>
                </a:tc>
              </a:tr>
              <a:tr h="683843">
                <a:tc vMerge="1">
                  <a:txBody>
                    <a:bodyPr/>
                    <a:lstStyle/>
                    <a:p>
                      <a:endParaRPr lang="fr-FR" dirty="0"/>
                    </a:p>
                  </a:txBody>
                  <a:tcPr/>
                </a:tc>
                <a:tc>
                  <a:txBody>
                    <a:bodyPr/>
                    <a:lstStyle/>
                    <a:p>
                      <a:pPr algn="l"/>
                      <a:r>
                        <a:rPr lang="fr-FR" dirty="0" smtClean="0"/>
                        <a:t>Genre de discours</a:t>
                      </a:r>
                    </a:p>
                    <a:p>
                      <a:pPr algn="l"/>
                      <a:r>
                        <a:rPr lang="fr-FR" dirty="0" smtClean="0"/>
                        <a:t>contesté</a:t>
                      </a:r>
                      <a:endParaRPr lang="fr-FR" dirty="0"/>
                    </a:p>
                  </a:txBody>
                  <a:tcPr/>
                </a:tc>
                <a:tc>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dirty="0" smtClean="0"/>
                        <a:t> Curriculum/ </a:t>
                      </a:r>
                      <a:r>
                        <a:rPr lang="fr-FR" sz="1600" dirty="0" err="1" smtClean="0"/>
                        <a:t>Espé</a:t>
                      </a:r>
                      <a:endParaRPr lang="fr-FR" sz="1600" dirty="0" smtClean="0"/>
                    </a:p>
                  </a:txBody>
                  <a:tcPr/>
                </a:tc>
                <a:tc>
                  <a:txBody>
                    <a:bodyPr/>
                    <a:lstStyle/>
                    <a:p>
                      <a:endParaRPr lang="fr-FR" dirty="0"/>
                    </a:p>
                  </a:txBody>
                  <a:tcPr/>
                </a:tc>
              </a:tr>
              <a:tr h="1097596">
                <a:tc vMerge="1">
                  <a:txBody>
                    <a:bodyPr/>
                    <a:lstStyle/>
                    <a:p>
                      <a:endParaRPr lang="fr-FR" dirty="0"/>
                    </a:p>
                  </a:txBody>
                  <a:tcPr/>
                </a:tc>
                <a:tc>
                  <a:txBody>
                    <a:bodyPr/>
                    <a:lstStyle/>
                    <a:p>
                      <a:pPr algn="l"/>
                      <a:r>
                        <a:rPr lang="fr-FR" dirty="0" smtClean="0"/>
                        <a:t>Acteurs en confrontation</a:t>
                      </a:r>
                      <a:endParaRPr lang="fr-FR" dirty="0"/>
                    </a:p>
                  </a:txBody>
                  <a:tcPr/>
                </a:tc>
                <a:tc>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baseline="0" dirty="0" smtClean="0"/>
                        <a:t>É</a:t>
                      </a:r>
                      <a:r>
                        <a:rPr lang="fr-FR" sz="1600" b="0" dirty="0" smtClean="0"/>
                        <a:t>crits</a:t>
                      </a:r>
                      <a:r>
                        <a:rPr lang="fr-FR" sz="1600" b="0" baseline="0" dirty="0" smtClean="0"/>
                        <a:t> réflexifs non conformes et r</a:t>
                      </a:r>
                      <a:r>
                        <a:rPr lang="fr-FR" sz="1600" dirty="0" smtClean="0"/>
                        <a:t>ejet/résistance aux normes</a:t>
                      </a:r>
                      <a:r>
                        <a:rPr lang="fr-FR" sz="1600" baseline="0" dirty="0" smtClean="0"/>
                        <a:t> :</a:t>
                      </a:r>
                      <a:endParaRPr lang="fr-FR" sz="1600" b="0" dirty="0" smtClean="0">
                        <a:effectLst/>
                      </a:endParaRPr>
                    </a:p>
                  </a:txBody>
                  <a:tcPr/>
                </a:tc>
                <a:tc>
                  <a:txBody>
                    <a:bodyPr/>
                    <a:lstStyle/>
                    <a:p>
                      <a:endParaRPr lang="fr-FR"/>
                    </a:p>
                  </a:txBody>
                  <a:tcPr/>
                </a:tc>
              </a:tr>
              <a:tr h="2101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t>Présentification</a:t>
                      </a:r>
                      <a:endParaRPr lang="fr-FR" dirty="0" smtClean="0"/>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Objets </a:t>
                      </a:r>
                      <a:endParaRPr lang="fr-FR" dirty="0"/>
                    </a:p>
                  </a:txBody>
                  <a:tcPr/>
                </a:tc>
                <a:tc>
                  <a:txBody>
                    <a:bodyPr/>
                    <a:lstStyle/>
                    <a:p>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Formes dégradées d’investissement;</a:t>
                      </a:r>
                    </a:p>
                    <a:p>
                      <a:pPr marL="0" marR="0" indent="0" algn="l" defTabSz="457200" rtl="0" eaLnBrk="1" fontAlgn="auto" latinLnBrk="0" hangingPunct="1">
                        <a:lnSpc>
                          <a:spcPct val="100000"/>
                        </a:lnSpc>
                        <a:spcBef>
                          <a:spcPts val="0"/>
                        </a:spcBef>
                        <a:spcAft>
                          <a:spcPts val="0"/>
                        </a:spcAft>
                        <a:buClrTx/>
                        <a:buSzTx/>
                        <a:buFontTx/>
                        <a:buNone/>
                        <a:tabLst/>
                        <a:defRPr/>
                      </a:pPr>
                      <a:r>
                        <a:rPr lang="fr-FR" sz="1600" b="0" kern="1200" dirty="0" smtClean="0">
                          <a:solidFill>
                            <a:schemeClr val="tx1"/>
                          </a:solidFill>
                          <a:effectLst/>
                          <a:latin typeface="+mn-lt"/>
                          <a:ea typeface="+mn-ea"/>
                          <a:cs typeface="+mn-cs"/>
                        </a:rPr>
                        <a:t>narration de pratiques d’expérience stéréotypées; pseudo-authentiques</a:t>
                      </a:r>
                      <a:endParaRPr lang="fr-FR" sz="1600" kern="1200" dirty="0" smtClean="0">
                        <a:solidFill>
                          <a:schemeClr val="tx1"/>
                        </a:solidFill>
                        <a:effectLst/>
                        <a:latin typeface="+mn-lt"/>
                        <a:ea typeface="+mn-ea"/>
                        <a:cs typeface="+mn-cs"/>
                      </a:endParaRP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16851489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TotalTime>
  <Words>709</Words>
  <Application>Microsoft Macintosh PowerPoint</Application>
  <PresentationFormat>Présentation à l'écran (4:3)</PresentationFormat>
  <Paragraphs>334</Paragraphs>
  <Slides>14</Slides>
  <Notes>4</Notes>
  <HiddenSlides>0</HiddenSlides>
  <MMClips>2</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Thème Office</vt:lpstr>
      <vt:lpstr>    </vt:lpstr>
      <vt:lpstr>     Analyse de la contestation du discours doxique dans le champ de l’école    </vt:lpstr>
      <vt:lpstr>Cadre théorique et méthodologique</vt:lpstr>
      <vt:lpstr>Présentation PowerPoint</vt:lpstr>
      <vt:lpstr>Types de discours de contestation</vt:lpstr>
      <vt:lpstr>Analyse de la contestation du discours doxique dans le champ de l’école  de la polémique à l’insoumission </vt:lpstr>
      <vt:lpstr> Module Tronc commun 12 octobre 2017  </vt:lpstr>
      <vt:lpstr>Exemples de discours de contestation </vt:lpstr>
      <vt:lpstr>Exemples de discours de contestation </vt:lpstr>
      <vt:lpstr>Exemples de discours de contestation </vt:lpstr>
      <vt:lpstr>   Contestation de la doxa : l’exemple d’une polémique à propos de l’enseignement de la littérature en VAE </vt:lpstr>
      <vt:lpstr> L’enseignement de la littérature et la question de l’auteur </vt:lpstr>
      <vt:lpstr>Exemples de discours de contestation </vt:lpstr>
      <vt:lpstr>Bibliographie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Module &lt;tronc commun 12 octobre 2017  </dc:title>
  <dc:creator>Pascale Delormas</dc:creator>
  <cp:lastModifiedBy>Pascale Delormas</cp:lastModifiedBy>
  <cp:revision>19</cp:revision>
  <cp:lastPrinted>2017-10-13T11:12:03Z</cp:lastPrinted>
  <dcterms:created xsi:type="dcterms:W3CDTF">2017-10-12T20:41:38Z</dcterms:created>
  <dcterms:modified xsi:type="dcterms:W3CDTF">2020-03-12T10:56:22Z</dcterms:modified>
</cp:coreProperties>
</file>